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1"/>
  </p:sldMasterIdLst>
  <p:notesMasterIdLst>
    <p:notesMasterId r:id="rId42"/>
  </p:notesMasterIdLst>
  <p:sldIdLst>
    <p:sldId id="3464" r:id="rId2"/>
    <p:sldId id="3465" r:id="rId3"/>
    <p:sldId id="3509" r:id="rId4"/>
    <p:sldId id="3522" r:id="rId5"/>
    <p:sldId id="3510" r:id="rId6"/>
    <p:sldId id="3466" r:id="rId7"/>
    <p:sldId id="3467" r:id="rId8"/>
    <p:sldId id="3468" r:id="rId9"/>
    <p:sldId id="3469" r:id="rId10"/>
    <p:sldId id="3470" r:id="rId11"/>
    <p:sldId id="3471" r:id="rId12"/>
    <p:sldId id="3511" r:id="rId13"/>
    <p:sldId id="3474" r:id="rId14"/>
    <p:sldId id="3476" r:id="rId15"/>
    <p:sldId id="3477" r:id="rId16"/>
    <p:sldId id="3478" r:id="rId17"/>
    <p:sldId id="3479" r:id="rId18"/>
    <p:sldId id="3480" r:id="rId19"/>
    <p:sldId id="3481" r:id="rId20"/>
    <p:sldId id="3482" r:id="rId21"/>
    <p:sldId id="3483" r:id="rId22"/>
    <p:sldId id="3484" r:id="rId23"/>
    <p:sldId id="3485" r:id="rId24"/>
    <p:sldId id="3486" r:id="rId25"/>
    <p:sldId id="3487" r:id="rId26"/>
    <p:sldId id="3488" r:id="rId27"/>
    <p:sldId id="3489" r:id="rId28"/>
    <p:sldId id="3490" r:id="rId29"/>
    <p:sldId id="3491" r:id="rId30"/>
    <p:sldId id="3492" r:id="rId31"/>
    <p:sldId id="3512" r:id="rId32"/>
    <p:sldId id="3513" r:id="rId33"/>
    <p:sldId id="3514" r:id="rId34"/>
    <p:sldId id="3515" r:id="rId35"/>
    <p:sldId id="3516" r:id="rId36"/>
    <p:sldId id="3517" r:id="rId37"/>
    <p:sldId id="3518" r:id="rId38"/>
    <p:sldId id="3519" r:id="rId39"/>
    <p:sldId id="3520" r:id="rId40"/>
    <p:sldId id="352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3B92045-0B95-4CF5-88DE-B5F8EB669BF1}">
          <p14:sldIdLst>
            <p14:sldId id="3463"/>
            <p14:sldId id="3626"/>
            <p14:sldId id="3627"/>
            <p14:sldId id="3628"/>
            <p14:sldId id="3629"/>
            <p14:sldId id="3464"/>
            <p14:sldId id="3465"/>
            <p14:sldId id="3667"/>
            <p14:sldId id="3468"/>
            <p14:sldId id="3474"/>
            <p14:sldId id="3477"/>
            <p14:sldId id="3478"/>
            <p14:sldId id="3481"/>
            <p14:sldId id="3482"/>
            <p14:sldId id="3485"/>
            <p14:sldId id="3486"/>
            <p14:sldId id="3489"/>
            <p14:sldId id="3490"/>
            <p14:sldId id="3542"/>
            <p14:sldId id="3543"/>
            <p14:sldId id="3647"/>
            <p14:sldId id="3648"/>
            <p14:sldId id="3649"/>
            <p14:sldId id="3650"/>
            <p14:sldId id="3651"/>
            <p14:sldId id="3652"/>
            <p14:sldId id="3653"/>
            <p14:sldId id="3494"/>
            <p14:sldId id="3496"/>
            <p14:sldId id="3500"/>
            <p14:sldId id="3645"/>
            <p14:sldId id="3630"/>
            <p14:sldId id="3632"/>
            <p14:sldId id="3638"/>
            <p14:sldId id="3646"/>
            <p14:sldId id="3624"/>
            <p14:sldId id="3666"/>
            <p14:sldId id="3657"/>
            <p14:sldId id="3658"/>
            <p14:sldId id="3662"/>
            <p14:sldId id="3663"/>
            <p14:sldId id="3664"/>
            <p14:sldId id="36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00"/>
    <a:srgbClr val="CCECFF"/>
    <a:srgbClr val="FF7C80"/>
    <a:srgbClr val="0066FF"/>
    <a:srgbClr val="000099"/>
    <a:srgbClr val="333333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5341" autoAdjust="0"/>
  </p:normalViewPr>
  <p:slideViewPr>
    <p:cSldViewPr>
      <p:cViewPr>
        <p:scale>
          <a:sx n="80" d="100"/>
          <a:sy n="80" d="100"/>
        </p:scale>
        <p:origin x="-32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B7BB4-AC14-440C-B273-091C4BA93C35}" type="datetimeFigureOut">
              <a:rPr lang="en-US" smtClean="0"/>
              <a:pPr/>
              <a:t>2/6/2014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E10A-B802-46C4-9DDB-BD9A3225848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3948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96F52-320B-4376-8FAE-000FDA7F5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0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1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A7C5E-B572-4A38-A6BB-7F64B394F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48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46B2-EE1C-4010-AF9D-FB0E6A45D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722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23DA6-9E24-4DCB-A431-0A0254E7F9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21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65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4825-DC73-446F-B529-990DDBFCF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20474-B1DA-4524-80E3-C893FFD3FF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50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209C-F172-4098-9D00-CCDB0663F3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6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0701-6E16-4B1F-9CDA-F43AF56861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053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96307-2E01-490A-B87A-C70910A3D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7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2B672-4F4E-4E55-85D4-5F310D0568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84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erlin Sans FB Demi" pitchFamily="34" charset="0"/>
              </a:rPr>
              <a:t>1.2 Laboratory and Reporting Skills</a:t>
            </a:r>
            <a:endParaRPr lang="en-US" sz="40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19200"/>
            <a:ext cx="8848725" cy="23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2400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inot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124200" cy="26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not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61448"/>
            <a:ext cx="6505575" cy="40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76400" y="2563930"/>
            <a:ext cx="2590800" cy="2514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018964" y="2971799"/>
            <a:ext cx="2057400" cy="19422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438900" y="1905000"/>
            <a:ext cx="1295400" cy="135112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0" y="990600"/>
            <a:ext cx="28194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Arial Black" pitchFamily="34" charset="0"/>
              </a:rPr>
              <a:t>THE EXPONENT or POWER OF TEN</a:t>
            </a:r>
            <a:endParaRPr lang="en-US" sz="1800" dirty="0" smtClean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50693" y="5078530"/>
            <a:ext cx="1776413" cy="4840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BASE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5334000"/>
            <a:ext cx="4724400" cy="13081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COEFFICIENT</a:t>
            </a:r>
          </a:p>
          <a:p>
            <a:pPr marL="0" indent="0" algn="ctr"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It must be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more than 1 </a:t>
            </a:r>
            <a:r>
              <a:rPr lang="en-US" sz="2400" b="1" dirty="0" smtClean="0">
                <a:latin typeface="Arial Black" pitchFamily="34" charset="0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less than 10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  <a:latin typeface="Bauhaus 93" pitchFamily="82" charset="0"/>
              </a:rPr>
              <a:t>The Scientific Notation</a:t>
            </a:r>
            <a:endParaRPr lang="en-US" sz="6000" b="1" dirty="0">
              <a:solidFill>
                <a:srgbClr val="000099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2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63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499718" name="Rectangle 10"/>
          <p:cNvSpPr>
            <a:spLocks noChangeArrowheads="1"/>
          </p:cNvSpPr>
          <p:nvPr/>
        </p:nvSpPr>
        <p:spPr bwMode="auto">
          <a:xfrm>
            <a:off x="4038600" y="2133600"/>
            <a:ext cx="4648200" cy="403860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itchFamily="34" charset="0"/>
              </a:rPr>
              <a:t>A Reading the Scientific Notation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“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5 point 7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times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ten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 to the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sixth power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63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“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5 point 7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times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ten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 to the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</a:rPr>
              <a:t>sixth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"/>
            <a:ext cx="86868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itchFamily="34" charset="0"/>
              </a:rPr>
              <a:t>A Reading the Scientific Notation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3048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latin typeface="Bauhaus 93" pitchFamily="82" charset="0"/>
              </a:rPr>
              <a:t>The Scientific Notation</a:t>
            </a:r>
            <a:endParaRPr lang="en-US" sz="2400" b="1" dirty="0">
              <a:latin typeface="Bauhaus 93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0" y="1371600"/>
            <a:ext cx="3048000" cy="91440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uhaus 93" pitchFamily="82" charset="0"/>
                <a:ea typeface="+mj-ea"/>
                <a:cs typeface="+mj-cs"/>
              </a:rPr>
              <a:t>The Expanded Notation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0"/>
            <a:ext cx="8839200" cy="3429000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  <a:cs typeface="Aharoni" pitchFamily="2" charset="-79"/>
              </a:rPr>
              <a:t>To write a number in scientific notation:</a:t>
            </a:r>
          </a:p>
          <a:p>
            <a:pPr marL="971550" lvl="1" indent="-514350" algn="ctr" eaLnBrk="1" hangingPunct="1">
              <a:buFont typeface="+mj-lt"/>
              <a:buAutoNum type="arabicPeriod"/>
              <a:defRPr/>
            </a:pPr>
            <a:r>
              <a:rPr lang="en-US" b="1" dirty="0" smtClean="0">
                <a:latin typeface="Copperplate Gothic Bold" pitchFamily="34" charset="0"/>
              </a:rPr>
              <a:t>Put a decimal point after the first digit and drop the zeroes.</a:t>
            </a:r>
          </a:p>
          <a:p>
            <a:pPr marL="971550" lvl="1" indent="-514350" algn="ctr">
              <a:buFont typeface="+mj-lt"/>
              <a:buAutoNum type="arabicPeriod"/>
              <a:defRPr/>
            </a:pPr>
            <a:r>
              <a:rPr lang="en-US" b="1" dirty="0" smtClean="0">
                <a:latin typeface="Copperplate Gothic Bold" pitchFamily="34" charset="0"/>
              </a:rPr>
              <a:t>To find the exponent, count the number of places from the decimal to the end of the numbers.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5257800"/>
            <a:ext cx="8686800" cy="1600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</a:rPr>
              <a:t>In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</a:rPr>
              <a:t>1.46000000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</a:rPr>
              <a:t>there are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</a:rPr>
              <a:t>8 places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</a:rPr>
              <a:t>.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</a:rPr>
              <a:t>Therefore we write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</a:rPr>
              <a:t>146,000,000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</a:rPr>
              <a:t>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</a:rPr>
              <a:t>1.46 x 10</a:t>
            </a:r>
            <a:r>
              <a:rPr kumimoji="0" lang="en-US" sz="2800" b="1" i="0" u="none" strike="noStrike" kern="1200" cap="none" spc="0" normalizeH="0" baseline="54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</a:rPr>
              <a:t>8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434340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146,000,000  = 1.46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0" y="3505200"/>
            <a:ext cx="487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146,000,000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8600"/>
            <a:ext cx="8610600" cy="5897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/>
              <a:t>What is 567,000  in scientific notation?</a:t>
            </a:r>
          </a:p>
        </p:txBody>
      </p:sp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37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1"/>
            <a:ext cx="8229600" cy="167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5.</a:t>
            </a:r>
            <a:r>
              <a:rPr lang="en-US" u="sng" dirty="0" smtClean="0">
                <a:solidFill>
                  <a:srgbClr val="FF0000"/>
                </a:solidFill>
                <a:latin typeface="Copperplate Gothic Bold" pitchFamily="34" charset="0"/>
              </a:rPr>
              <a:t>67000</a:t>
            </a:r>
          </a:p>
          <a:p>
            <a:pPr eaLnBrk="1" hangingPunct="1"/>
            <a:endParaRPr lang="en-US" u="sng" dirty="0" smtClean="0">
              <a:solidFill>
                <a:srgbClr val="FFFF00"/>
              </a:solidFill>
              <a:latin typeface="Copperplate Gothic Bold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5.67 x 10</a:t>
            </a:r>
            <a:r>
              <a:rPr lang="en-US" baseline="54000" dirty="0" smtClean="0">
                <a:solidFill>
                  <a:srgbClr val="FF0000"/>
                </a:solidFill>
                <a:latin typeface="Copperplate Gothic Bold" pitchFamily="34" charset="0"/>
              </a:rPr>
              <a:t>5</a:t>
            </a:r>
            <a:endParaRPr lang="en-US" dirty="0" smtClean="0">
              <a:solidFill>
                <a:srgbClr val="FF0000"/>
              </a:solidFill>
              <a:latin typeface="Copperplate Gothic Bold" pitchFamily="34" charset="0"/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4053" name="Straight Arrow Connector 5"/>
          <p:cNvCxnSpPr>
            <a:cxnSpLocks noChangeShapeType="1"/>
          </p:cNvCxnSpPr>
          <p:nvPr/>
        </p:nvCxnSpPr>
        <p:spPr bwMode="auto">
          <a:xfrm>
            <a:off x="1865194" y="996286"/>
            <a:ext cx="954206" cy="527714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What is 40,100,000,000,000 in scientific notation?</a:t>
            </a:r>
          </a:p>
          <a:p>
            <a:pPr lvl="1" algn="ctr" eaLnBrk="1" hangingPunct="1"/>
            <a:r>
              <a:rPr lang="en-US" b="1" dirty="0" smtClean="0"/>
              <a:t>This is the distance from earth to the nearest star </a:t>
            </a:r>
            <a:r>
              <a:rPr lang="en-US" b="1" dirty="0" err="1" smtClean="0"/>
              <a:t>Proxima</a:t>
            </a:r>
            <a:r>
              <a:rPr lang="en-US" b="1" dirty="0" smtClean="0"/>
              <a:t> Centauri</a:t>
            </a:r>
            <a:r>
              <a:rPr lang="en-US" dirty="0" smtClean="0"/>
              <a:t>.</a:t>
            </a: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686800" cy="407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712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Answer!  40,100,000,000,000  = 4.01 x 10</a:t>
            </a:r>
            <a:r>
              <a:rPr lang="en-US" baseline="54000" dirty="0" smtClean="0">
                <a:solidFill>
                  <a:srgbClr val="FF0000"/>
                </a:solidFill>
              </a:rPr>
              <a:t>13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10600" cy="537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814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382000" cy="5745163"/>
          </a:xfrm>
        </p:spPr>
        <p:txBody>
          <a:bodyPr/>
          <a:lstStyle/>
          <a:p>
            <a:pPr algn="ctr" eaLnBrk="1" hangingPunct="1"/>
            <a:r>
              <a:rPr lang="en-US" sz="4400" b="1" dirty="0" smtClean="0"/>
              <a:t>What is 8,000,000,000 in scientific notation?</a:t>
            </a:r>
          </a:p>
          <a:p>
            <a:pPr lvl="1" eaLnBrk="1" hangingPunct="1"/>
            <a:r>
              <a:rPr lang="en-US" dirty="0" smtClean="0"/>
              <a:t>A projection for the number of people on earth!</a:t>
            </a: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1221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Answer! 8,000,000,000 = </a:t>
            </a:r>
            <a:r>
              <a:rPr lang="en-US" dirty="0" smtClean="0">
                <a:solidFill>
                  <a:srgbClr val="FF0000"/>
                </a:solidFill>
              </a:rPr>
              <a:t>8 x 10</a:t>
            </a:r>
            <a:r>
              <a:rPr lang="en-US" baseline="54000" dirty="0" smtClean="0">
                <a:solidFill>
                  <a:srgbClr val="FF0000"/>
                </a:solidFill>
              </a:rPr>
              <a:t>9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62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4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The</a:t>
            </a:r>
            <a:r>
              <a:rPr lang="en-US" b="1" dirty="0" smtClean="0">
                <a:latin typeface="Bauhaus 93" pitchFamily="82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Scientific</a:t>
            </a:r>
            <a:r>
              <a:rPr lang="en-US" b="1" dirty="0" smtClean="0">
                <a:latin typeface="Bauhaus 93" pitchFamily="82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Method</a:t>
            </a:r>
            <a:endParaRPr lang="en-US" b="1" dirty="0">
              <a:solidFill>
                <a:srgbClr val="0066FF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3733800" cy="6095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opperplate Gothic Bold" pitchFamily="34" charset="0"/>
              </a:rPr>
              <a:t>Robert Boyle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66800"/>
            <a:ext cx="29337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05000"/>
            <a:ext cx="5029200" cy="3342453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Observation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latin typeface="Copperplate Gothic Bold" pitchFamily="34" charset="0"/>
              </a:rPr>
              <a:t>Hypothesis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Experimentation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latin typeface="Copperplate Gothic Bold" pitchFamily="34" charset="0"/>
              </a:rPr>
              <a:t>Conclusion/ Statement of Theory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410200"/>
            <a:ext cx="777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Read page 17 and complete 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Quick Check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allAtOnce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b="1" dirty="0" smtClean="0"/>
              <a:t> What is 9.9 x 10</a:t>
            </a:r>
            <a:r>
              <a:rPr lang="en-US" sz="3600" b="1" baseline="54000" dirty="0" smtClean="0"/>
              <a:t>7</a:t>
            </a:r>
            <a:r>
              <a:rPr lang="en-US" sz="3600" b="1" dirty="0" smtClean="0"/>
              <a:t>?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-  Work in the opposite direction</a:t>
            </a:r>
          </a:p>
          <a:p>
            <a:pPr lvl="1" eaLnBrk="1" hangingPunct="1"/>
            <a:r>
              <a:rPr lang="en-US" dirty="0" smtClean="0"/>
              <a:t>This is the distance from the Earth to Mars in Kilometers. </a:t>
            </a: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7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1"/>
            <a:ext cx="8686800" cy="190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Answer! 9.9 x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54000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99,000,000 </a:t>
            </a:r>
          </a:p>
          <a:p>
            <a:pPr lvl="1" eaLnBrk="1" hangingPunct="1"/>
            <a:r>
              <a:rPr lang="en-US" dirty="0" smtClean="0"/>
              <a:t>There needs to be six places after the decimal.  Since the .9 is the first, you would add 6 zeroes to equal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.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643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What is 3.844 x 10</a:t>
            </a:r>
            <a:r>
              <a:rPr lang="en-US" sz="4000" b="1" baseline="54000" dirty="0" smtClean="0"/>
              <a:t>5</a:t>
            </a:r>
            <a:r>
              <a:rPr lang="en-US" b="1" dirty="0" smtClean="0"/>
              <a:t> </a:t>
            </a:r>
            <a:r>
              <a:rPr lang="en-US" sz="4000" b="1" dirty="0" smtClean="0"/>
              <a:t>?</a:t>
            </a:r>
          </a:p>
          <a:p>
            <a:pPr lvl="1" eaLnBrk="1" hangingPunct="1"/>
            <a:r>
              <a:rPr lang="en-US" dirty="0" smtClean="0"/>
              <a:t>The distance in kilometers from the Earth to the Moon. </a:t>
            </a: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372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94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Answer! 3.844 x 10</a:t>
            </a:r>
            <a:r>
              <a:rPr lang="en-US" baseline="54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    is </a:t>
            </a:r>
            <a:r>
              <a:rPr lang="en-US" dirty="0" smtClean="0">
                <a:solidFill>
                  <a:srgbClr val="FF0000"/>
                </a:solidFill>
              </a:rPr>
              <a:t>384,400 km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372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7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b="1" dirty="0" smtClean="0"/>
              <a:t>Scientific notation can be used for very small numbers as well.  </a:t>
            </a:r>
          </a:p>
          <a:p>
            <a:pPr lvl="1" eaLnBrk="1" hangingPunct="1"/>
            <a:r>
              <a:rPr lang="en-US" dirty="0" smtClean="0"/>
              <a:t>The decimal number </a:t>
            </a:r>
            <a:r>
              <a:rPr lang="en-US" b="1" dirty="0" smtClean="0">
                <a:solidFill>
                  <a:srgbClr val="FF0000"/>
                </a:solidFill>
              </a:rPr>
              <a:t>0.00000065</a:t>
            </a:r>
            <a:r>
              <a:rPr lang="en-US" dirty="0" smtClean="0"/>
              <a:t> written in scientific notation would be </a:t>
            </a:r>
            <a:r>
              <a:rPr lang="en-US" b="1" dirty="0" smtClean="0">
                <a:solidFill>
                  <a:srgbClr val="FF0000"/>
                </a:solidFill>
              </a:rPr>
              <a:t>6.5 x 10</a:t>
            </a:r>
            <a:r>
              <a:rPr lang="en-US" b="1" baseline="54000" dirty="0" smtClean="0">
                <a:solidFill>
                  <a:srgbClr val="FF0000"/>
                </a:solidFill>
              </a:rPr>
              <a:t>-7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44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8915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73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7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is 0.00053 in scientific notation?</a:t>
            </a:r>
          </a:p>
        </p:txBody>
      </p:sp>
      <p:pic>
        <p:nvPicPr>
          <p:cNvPr id="545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5797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Answer! 0.00053 = </a:t>
            </a:r>
            <a:r>
              <a:rPr lang="en-US" dirty="0" smtClean="0">
                <a:solidFill>
                  <a:srgbClr val="FF0000"/>
                </a:solidFill>
              </a:rPr>
              <a:t>5.3 x 10</a:t>
            </a:r>
            <a:r>
              <a:rPr lang="en-US" baseline="54000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5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6821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8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What is 0.00000042 in scientific notation?</a:t>
            </a:r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10600" cy="555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784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6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Answer! 0.00000042 is </a:t>
            </a:r>
            <a:r>
              <a:rPr lang="en-US" dirty="0" smtClean="0">
                <a:solidFill>
                  <a:srgbClr val="FF0000"/>
                </a:solidFill>
              </a:rPr>
              <a:t>4.2 ×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54000" dirty="0" smtClean="0">
                <a:solidFill>
                  <a:srgbClr val="FF0000"/>
                </a:solidFill>
              </a:rPr>
              <a:t>-7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886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6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b="1" dirty="0" smtClean="0"/>
              <a:t>What is 9,780,000,000,000,000,000,000,000,000 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   in scientific notation?</a:t>
            </a:r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610600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1941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7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  <a:t>Observation: </a:t>
            </a:r>
            <a:b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</a:b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Quantitative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 or </a:t>
            </a: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Qualitative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?</a:t>
            </a:r>
            <a:endParaRPr lang="en-US" b="1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Answer!</a:t>
            </a:r>
          </a:p>
          <a:p>
            <a:pPr eaLnBrk="1" hangingPunct="1"/>
            <a:r>
              <a:rPr lang="en-US" dirty="0" smtClean="0"/>
              <a:t>9,780,000,000,000,000,000,000,000,000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9.78  x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54000" dirty="0" smtClean="0">
                <a:solidFill>
                  <a:srgbClr val="FF0000"/>
                </a:solidFill>
              </a:rPr>
              <a:t>27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10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296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438400"/>
            <a:ext cx="47244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To MULTIPLY…</a:t>
            </a:r>
          </a:p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MULTIPLY</a:t>
            </a:r>
            <a:r>
              <a:rPr lang="en-US" sz="2000" b="1" dirty="0" smtClean="0">
                <a:latin typeface="Copperplate Gothic Bold" pitchFamily="34" charset="0"/>
              </a:rPr>
              <a:t> the coefficients and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ADD</a:t>
            </a:r>
            <a:r>
              <a:rPr lang="en-US" sz="2000" b="1" dirty="0" smtClean="0">
                <a:latin typeface="Copperplate Gothic Bold" pitchFamily="34" charset="0"/>
              </a:rPr>
              <a:t> the exponents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Multiplication</a:t>
            </a:r>
            <a:r>
              <a:rPr lang="en-US" sz="4000" b="1" dirty="0" smtClean="0">
                <a:latin typeface="Bauhaus 93" pitchFamily="82" charset="0"/>
              </a:rPr>
              <a:t> and 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Division</a:t>
            </a:r>
            <a:r>
              <a:rPr lang="en-US" sz="4000" b="1" dirty="0" smtClean="0">
                <a:latin typeface="Bauhaus 93" pitchFamily="82" charset="0"/>
              </a:rPr>
              <a:t> in Scientific Notation</a:t>
            </a:r>
            <a:endParaRPr lang="en-US" sz="4000" b="1" dirty="0">
              <a:latin typeface="Bauhaus 93" pitchFamily="82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0210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315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133600"/>
            <a:ext cx="2695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5715000" y="1600200"/>
            <a:ext cx="5334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162800" y="1600200"/>
            <a:ext cx="5334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438400"/>
            <a:ext cx="47244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To MULTIPLY…</a:t>
            </a:r>
          </a:p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MULTIPLY</a:t>
            </a:r>
            <a:r>
              <a:rPr lang="en-US" sz="2000" b="1" dirty="0" smtClean="0">
                <a:latin typeface="Copperplate Gothic Bold" pitchFamily="34" charset="0"/>
              </a:rPr>
              <a:t> the coefficients and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ADD</a:t>
            </a:r>
            <a:r>
              <a:rPr lang="en-US" sz="2000" b="1" dirty="0" smtClean="0">
                <a:latin typeface="Copperplate Gothic Bold" pitchFamily="34" charset="0"/>
              </a:rPr>
              <a:t> the exponents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Multiplication</a:t>
            </a:r>
            <a:r>
              <a:rPr lang="en-US" sz="4000" b="1" dirty="0" smtClean="0">
                <a:latin typeface="Bauhaus 93" pitchFamily="82" charset="0"/>
              </a:rPr>
              <a:t> and 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Division</a:t>
            </a:r>
            <a:r>
              <a:rPr lang="en-US" sz="4000" b="1" dirty="0" smtClean="0">
                <a:latin typeface="Bauhaus 93" pitchFamily="82" charset="0"/>
              </a:rPr>
              <a:t> in Scientific Notation</a:t>
            </a:r>
            <a:endParaRPr lang="en-US" sz="4000" b="1" dirty="0">
              <a:latin typeface="Bauhaus 93" pitchFamily="82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0210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315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133600"/>
            <a:ext cx="2695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743200"/>
            <a:ext cx="2466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6629400" y="1600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077200" y="1524000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172200" y="3276600"/>
            <a:ext cx="2301719" cy="646331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8.0 x 10</a:t>
            </a:r>
            <a:r>
              <a:rPr lang="en-US" sz="36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en-US" sz="36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438400"/>
            <a:ext cx="47244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To MULTIPLY…</a:t>
            </a:r>
          </a:p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MULTIPLY</a:t>
            </a:r>
            <a:r>
              <a:rPr lang="en-US" sz="2000" b="1" dirty="0" smtClean="0">
                <a:latin typeface="Copperplate Gothic Bold" pitchFamily="34" charset="0"/>
              </a:rPr>
              <a:t> the coefficients and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ADD</a:t>
            </a:r>
            <a:r>
              <a:rPr lang="en-US" sz="2000" b="1" dirty="0" smtClean="0">
                <a:latin typeface="Copperplate Gothic Bold" pitchFamily="34" charset="0"/>
              </a:rPr>
              <a:t> the exponents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Multiplication</a:t>
            </a:r>
            <a:r>
              <a:rPr lang="en-US" sz="4000" b="1" dirty="0" smtClean="0">
                <a:latin typeface="Bauhaus 93" pitchFamily="82" charset="0"/>
              </a:rPr>
              <a:t> and 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Division</a:t>
            </a:r>
            <a:r>
              <a:rPr lang="en-US" sz="4000" b="1" dirty="0" smtClean="0">
                <a:latin typeface="Bauhaus 93" pitchFamily="82" charset="0"/>
              </a:rPr>
              <a:t> in Scientific Notation</a:t>
            </a:r>
            <a:endParaRPr lang="en-US" sz="4000" b="1" dirty="0">
              <a:latin typeface="Bauhaus 93" pitchFamily="82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0210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5105400"/>
            <a:ext cx="47244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To DIVIDE…</a:t>
            </a:r>
          </a:p>
          <a:p>
            <a:pPr marL="0" indent="0" algn="ctr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DIVIDE </a:t>
            </a:r>
            <a:r>
              <a:rPr lang="en-US" sz="2000" b="1" dirty="0" smtClean="0">
                <a:latin typeface="Copperplate Gothic Bold" pitchFamily="34" charset="0"/>
              </a:rPr>
              <a:t>the coefficients and </a:t>
            </a:r>
            <a:r>
              <a:rPr lang="en-US" sz="2000" b="1" dirty="0" smtClean="0">
                <a:solidFill>
                  <a:srgbClr val="FF0000"/>
                </a:solidFill>
                <a:latin typeface="Copperplate Gothic Bold" pitchFamily="34" charset="0"/>
              </a:rPr>
              <a:t>SUBTRACT </a:t>
            </a:r>
            <a:r>
              <a:rPr lang="en-US" sz="2000" b="1" dirty="0" smtClean="0">
                <a:latin typeface="Copperplate Gothic Bold" pitchFamily="34" charset="0"/>
              </a:rPr>
              <a:t>the exponents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315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133600"/>
            <a:ext cx="2695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743200"/>
            <a:ext cx="2466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172200" y="3276600"/>
            <a:ext cx="2301719" cy="646331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8.0 x 10</a:t>
            </a:r>
            <a:r>
              <a:rPr lang="en-US" sz="36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en-US" sz="36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191000"/>
            <a:ext cx="2800350" cy="46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648200"/>
            <a:ext cx="2419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5257800"/>
            <a:ext cx="2724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172200" y="6019800"/>
            <a:ext cx="2301719" cy="646331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9.4 x 10</a:t>
            </a:r>
            <a:r>
              <a:rPr lang="en-US" sz="36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36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Multiplication</a:t>
            </a:r>
            <a:r>
              <a:rPr lang="en-US" sz="4000" b="1" dirty="0" smtClean="0">
                <a:latin typeface="Bauhaus 93" pitchFamily="82" charset="0"/>
              </a:rPr>
              <a:t> and 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Division</a:t>
            </a:r>
            <a:r>
              <a:rPr lang="en-US" sz="4000" b="1" dirty="0" smtClean="0">
                <a:latin typeface="Bauhaus 93" pitchFamily="82" charset="0"/>
              </a:rPr>
              <a:t> in Scientific Notation</a:t>
            </a:r>
            <a:endParaRPr lang="en-US" sz="4000" b="1" dirty="0">
              <a:latin typeface="Bauhaus 93" pitchFamily="82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63754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8257439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858000" y="1600200"/>
            <a:ext cx="2133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16764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opperplate Gothic Bold" pitchFamily="34" charset="0"/>
              </a:rPr>
              <a:t>8 x 10</a:t>
            </a:r>
            <a:r>
              <a:rPr lang="en-US" sz="2800" baseline="30000" dirty="0" smtClean="0">
                <a:solidFill>
                  <a:srgbClr val="0000FF"/>
                </a:solidFill>
                <a:latin typeface="Copperplate Gothic Bold" pitchFamily="34" charset="0"/>
              </a:rPr>
              <a:t>7</a:t>
            </a:r>
            <a:endParaRPr lang="en-US" sz="2800" baseline="30000" dirty="0">
              <a:solidFill>
                <a:srgbClr val="0000FF"/>
              </a:solidFill>
              <a:latin typeface="Copperplate Gothic Bold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267200" y="20574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3.0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858000" y="2514600"/>
            <a:ext cx="1981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9.3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-3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505200" y="3200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2.0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172200" y="36576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7.5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2819400"/>
            <a:ext cx="8458200" cy="2362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Adjust the numbers,  so they have the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same exponents</a:t>
            </a:r>
          </a:p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Add/subtract the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coefficients</a:t>
            </a: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, keeping the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exponents</a:t>
            </a: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 the same</a:t>
            </a:r>
          </a:p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 convert back to scientific notation (if needed)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Addition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and </a:t>
            </a:r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Subtraction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in Scientific Notation</a:t>
            </a:r>
            <a:endParaRPr lang="en-US" sz="32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914400"/>
            <a:ext cx="77724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NEVER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ADD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 OR 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SUBTRACT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 NUMBERS IF THE EXPONENT ARE </a:t>
            </a:r>
            <a:r>
              <a:rPr lang="en-US" sz="3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NOT THE SAME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 pitchFamily="18" charset="0"/>
              </a:rPr>
              <a:t>!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Addition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and </a:t>
            </a:r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Subtraction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in Scientific Notation</a:t>
            </a:r>
            <a:endParaRPr lang="en-US" sz="32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04466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14400"/>
            <a:ext cx="8458200" cy="1371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Adjust the numbers,  so they have the </a:t>
            </a:r>
            <a:r>
              <a:rPr lang="en-US" sz="1800" b="1" dirty="0" smtClean="0">
                <a:solidFill>
                  <a:srgbClr val="FF0000"/>
                </a:solidFill>
                <a:latin typeface="Copperplate Gothic Bold" pitchFamily="34" charset="0"/>
              </a:rPr>
              <a:t>same exponents</a:t>
            </a:r>
          </a:p>
          <a:p>
            <a:pPr marL="457200" indent="-457200" algn="ctr"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Add/subtract the </a:t>
            </a:r>
            <a:r>
              <a:rPr lang="en-US" sz="1800" b="1" dirty="0" smtClean="0">
                <a:solidFill>
                  <a:srgbClr val="FF0000"/>
                </a:solidFill>
                <a:latin typeface="Copperplate Gothic Bold" pitchFamily="34" charset="0"/>
              </a:rPr>
              <a:t>coefficients</a:t>
            </a: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, keeping the </a:t>
            </a:r>
            <a:r>
              <a:rPr lang="en-US" sz="1800" b="1" dirty="0" smtClean="0">
                <a:solidFill>
                  <a:srgbClr val="FF0000"/>
                </a:solidFill>
                <a:latin typeface="Copperplate Gothic Bold" pitchFamily="34" charset="0"/>
              </a:rPr>
              <a:t>exponents</a:t>
            </a: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 the same</a:t>
            </a:r>
          </a:p>
          <a:p>
            <a:pPr marL="457200" indent="-457200" algn="ctr"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 convert back to scientific notation (if needed)</a:t>
            </a:r>
            <a:endParaRPr lang="en-US" sz="14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4572000" cy="4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73380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334000"/>
            <a:ext cx="4191001" cy="9334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Addition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and </a:t>
            </a:r>
            <a:r>
              <a:rPr lang="en-US" sz="3200" b="1" dirty="0" smtClean="0">
                <a:solidFill>
                  <a:srgbClr val="0000FF"/>
                </a:solidFill>
                <a:latin typeface="Bauhaus 93" pitchFamily="82" charset="0"/>
              </a:rPr>
              <a:t>Subtraction </a:t>
            </a:r>
            <a:r>
              <a:rPr lang="en-US" sz="3200" b="1" dirty="0" smtClean="0">
                <a:solidFill>
                  <a:schemeClr val="bg1"/>
                </a:solidFill>
                <a:latin typeface="Bauhaus 93" pitchFamily="82" charset="0"/>
              </a:rPr>
              <a:t>in Scientific Notation</a:t>
            </a:r>
            <a:endParaRPr lang="en-US" sz="32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2533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2676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00200" y="2362200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7.654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86400" y="2438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5.2248 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-3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uhaus 93" pitchFamily="82" charset="0"/>
              </a:rPr>
              <a:t>Scientific Notation </a:t>
            </a:r>
            <a:r>
              <a:rPr lang="en-US" sz="4000" b="1" dirty="0" smtClean="0">
                <a:latin typeface="Bauhaus 93" pitchFamily="82" charset="0"/>
              </a:rPr>
              <a:t>and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 Exponents</a:t>
            </a:r>
            <a:endParaRPr lang="en-US" sz="40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066800"/>
            <a:ext cx="8458200" cy="1447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  <a:defRPr/>
            </a:pPr>
            <a:r>
              <a:rPr lang="en-US" sz="2400" b="1" dirty="0" smtClean="0">
                <a:latin typeface="Copperplate Gothic Bold" pitchFamily="34" charset="0"/>
              </a:rPr>
              <a:t>When one exponent is raised to some power…</a:t>
            </a:r>
          </a:p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pperplate Gothic Bold" pitchFamily="34" charset="0"/>
              </a:rPr>
              <a:t>coefficient</a:t>
            </a: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 is raised to that power</a:t>
            </a:r>
          </a:p>
          <a:p>
            <a:pPr marL="457200" indent="-457200" algn="ctr">
              <a:buAutoNum type="arabicPeriod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pperplate Gothic Bold" pitchFamily="34" charset="0"/>
              </a:rPr>
              <a:t> the exponents are multiplied by one another</a:t>
            </a:r>
            <a:endParaRPr lang="en-US" sz="18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443198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4600" y="403860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(3.0 x 10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</a:t>
            </a:r>
            <a:r>
              <a:rPr lang="en-US" sz="4000" dirty="0" smtClean="0">
                <a:solidFill>
                  <a:srgbClr val="0000FF"/>
                </a:solidFill>
                <a:latin typeface="Copperplate Gothic Bold" pitchFamily="34" charset="0"/>
              </a:rPr>
              <a:t>)</a:t>
            </a:r>
            <a:r>
              <a:rPr lang="en-US" sz="4000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3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0" y="48768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3.0</a:t>
            </a:r>
            <a:r>
              <a:rPr lang="en-US" sz="4000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Copperplate Gothic Bold" pitchFamily="34" charset="0"/>
              </a:rPr>
              <a:t>x 10 (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 x </a:t>
            </a:r>
            <a:r>
              <a:rPr lang="en-US" sz="4000" baseline="30000" dirty="0" smtClean="0">
                <a:solidFill>
                  <a:srgbClr val="FF0000"/>
                </a:solidFill>
                <a:latin typeface="Copperplate Gothic Bold" pitchFamily="34" charset="0"/>
              </a:rPr>
              <a:t>3</a:t>
            </a:r>
            <a:r>
              <a:rPr lang="en-US" sz="4000" dirty="0" smtClean="0">
                <a:solidFill>
                  <a:srgbClr val="0000FF"/>
                </a:solidFill>
                <a:latin typeface="Copperplate Gothic Bold" pitchFamily="34" charset="0"/>
              </a:rPr>
              <a:t>)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3200" y="5715000"/>
            <a:ext cx="32766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27.0 </a:t>
            </a:r>
            <a:r>
              <a:rPr lang="en-US" sz="4000" dirty="0" smtClean="0">
                <a:solidFill>
                  <a:srgbClr val="0000FF"/>
                </a:solidFill>
                <a:latin typeface="Copperplate Gothic Bold" pitchFamily="34" charset="0"/>
              </a:rPr>
              <a:t>x 10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p"/>
      <p:bldP spid="8" grpId="0" build="p"/>
      <p:bldP spid="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uhaus 93" pitchFamily="82" charset="0"/>
              </a:rPr>
              <a:t>Scientific Notation </a:t>
            </a:r>
            <a:r>
              <a:rPr lang="en-US" sz="4000" b="1" dirty="0" smtClean="0">
                <a:latin typeface="Bauhaus 93" pitchFamily="82" charset="0"/>
              </a:rPr>
              <a:t>and</a:t>
            </a:r>
            <a:r>
              <a:rPr lang="en-US" sz="4000" b="1" dirty="0" smtClean="0">
                <a:solidFill>
                  <a:srgbClr val="0000FF"/>
                </a:solidFill>
                <a:latin typeface="Bauhaus 93" pitchFamily="82" charset="0"/>
              </a:rPr>
              <a:t> Exponents</a:t>
            </a:r>
            <a:endParaRPr lang="en-US" sz="40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990600"/>
            <a:ext cx="84582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  <a:defRPr/>
            </a:pPr>
            <a:r>
              <a:rPr lang="en-US" sz="1800" b="1" dirty="0" smtClean="0">
                <a:latin typeface="Copperplate Gothic Bold" pitchFamily="34" charset="0"/>
              </a:rPr>
              <a:t>When one exponent is raised to some power…</a:t>
            </a:r>
          </a:p>
          <a:p>
            <a:pPr marL="457200" indent="-457200" algn="ctr"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latin typeface="Copperplate Gothic Bold" pitchFamily="34" charset="0"/>
              </a:rPr>
              <a:t>coefficient</a:t>
            </a: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 is raised to that power</a:t>
            </a:r>
          </a:p>
          <a:p>
            <a:pPr marL="457200" indent="-457200" algn="ctr"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Copperplate Gothic Bold" pitchFamily="34" charset="0"/>
              </a:rPr>
              <a:t> the exponents are multiplied by one another</a:t>
            </a:r>
            <a:endParaRPr lang="en-US" sz="1400" dirty="0" smtClean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3962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76400" y="3962400"/>
            <a:ext cx="152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8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6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191000" y="3962400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25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10400" y="3962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36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  <a:t>Observation: </a:t>
            </a:r>
            <a:b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</a:b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Quantitative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 or </a:t>
            </a:r>
            <a:r>
              <a:rPr lang="en-US" b="1" dirty="0" smtClean="0">
                <a:solidFill>
                  <a:srgbClr val="0066FF"/>
                </a:solidFill>
                <a:latin typeface="Bauhaus 93" pitchFamily="82" charset="0"/>
              </a:rPr>
              <a:t>Qualitative</a:t>
            </a:r>
            <a:r>
              <a:rPr lang="en-US" b="1" dirty="0" smtClean="0">
                <a:solidFill>
                  <a:schemeClr val="bg1"/>
                </a:solidFill>
                <a:latin typeface="Bauhaus 93" pitchFamily="82" charset="0"/>
              </a:rPr>
              <a:t>?</a:t>
            </a:r>
            <a:endParaRPr lang="en-US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6096000" y="28194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6248400" y="39624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7620000" y="44958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620000" y="50292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6248400" y="56388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696200" y="61722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620000" y="34290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uhaus 93" pitchFamily="82" charset="0"/>
              </a:rPr>
              <a:t>Graphing</a:t>
            </a:r>
            <a:endParaRPr lang="en-US" sz="4000" b="1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209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35814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3581400"/>
            <a:ext cx="2971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decreases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3657600"/>
            <a:ext cx="2895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 very quickly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miley Face 7"/>
          <p:cNvSpPr/>
          <p:nvPr/>
        </p:nvSpPr>
        <p:spPr>
          <a:xfrm>
            <a:off x="6096000" y="4572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096000" y="4876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8001000" y="54102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6172200" y="60198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172200" y="63246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924800" y="4953000"/>
            <a:ext cx="3810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41910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Copperplate Gothic Bold" pitchFamily="34" charset="0"/>
              </a:rPr>
              <a:t>General statement of fact</a:t>
            </a:r>
            <a:endParaRPr lang="en-US" sz="2000" dirty="0">
              <a:solidFill>
                <a:srgbClr val="0000FF"/>
              </a:solidFill>
              <a:latin typeface="Copperplate Gothic Bold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Set of explanations based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on experiments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371600"/>
            <a:ext cx="7239000" cy="17912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Observation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Copperplate Gothic Bold" pitchFamily="34" charset="0"/>
              </a:rPr>
              <a:t>Hypothesis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Experimentation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Copperplate Gothic Bold" pitchFamily="34" charset="0"/>
              </a:rPr>
              <a:t>Conclusion/ Statement of Theory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3999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  <a:latin typeface="Bauhaus 93" pitchFamily="82" charset="0"/>
              </a:rPr>
              <a:t>The Scientific Notation</a:t>
            </a:r>
            <a:endParaRPr lang="en-US" sz="6000" b="1" dirty="0">
              <a:solidFill>
                <a:srgbClr val="000099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"/>
            <a:ext cx="8686800" cy="1143000"/>
          </a:xfrm>
          <a:prstGeom prst="rect">
            <a:avLst/>
          </a:prstGeom>
          <a:solidFill>
            <a:srgbClr val="FF7C8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A method for expressing, and working with, very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</a:rPr>
              <a:t>large or very small numbers.  </a:t>
            </a:r>
          </a:p>
        </p:txBody>
      </p:sp>
      <p:pic>
        <p:nvPicPr>
          <p:cNvPr id="6" name="Picture 5" descr="scinot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61448"/>
            <a:ext cx="6505575" cy="40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20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not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61448"/>
            <a:ext cx="6505575" cy="40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76400" y="2563930"/>
            <a:ext cx="2590800" cy="2514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5334000"/>
            <a:ext cx="4724400" cy="13081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COEFFICIENT</a:t>
            </a:r>
          </a:p>
          <a:p>
            <a:pPr marL="0" indent="0" algn="ctr"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It must be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more than 1 </a:t>
            </a:r>
            <a:r>
              <a:rPr lang="en-US" sz="2400" b="1" dirty="0" smtClean="0">
                <a:latin typeface="Arial Black" pitchFamily="34" charset="0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less than 10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  <a:latin typeface="Bauhaus 93" pitchFamily="82" charset="0"/>
              </a:rPr>
              <a:t>The Scientific Notation</a:t>
            </a:r>
            <a:endParaRPr lang="en-US" sz="6000" b="1" dirty="0">
              <a:solidFill>
                <a:srgbClr val="000099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5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not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61448"/>
            <a:ext cx="6505575" cy="40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76400" y="2563930"/>
            <a:ext cx="2590800" cy="2514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018964" y="2971799"/>
            <a:ext cx="2057400" cy="19422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50693" y="5078530"/>
            <a:ext cx="1776413" cy="4840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BASE</a:t>
            </a:r>
            <a:r>
              <a:rPr lang="en-US" sz="2400" dirty="0" smtClean="0">
                <a:latin typeface="Arial Black" pitchFamily="34" charset="0"/>
              </a:rPr>
              <a:t> 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5334000"/>
            <a:ext cx="4724400" cy="13081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</a:rPr>
              <a:t>COEFFICIENT</a:t>
            </a:r>
          </a:p>
          <a:p>
            <a:pPr marL="0" indent="0" algn="ctr"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It must be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more than 1 </a:t>
            </a:r>
            <a:r>
              <a:rPr lang="en-US" sz="2400" b="1" dirty="0" smtClean="0">
                <a:latin typeface="Arial Black" pitchFamily="34" charset="0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less than 10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  <a:latin typeface="Bauhaus 93" pitchFamily="82" charset="0"/>
              </a:rPr>
              <a:t>The Scientific Notation</a:t>
            </a:r>
            <a:endParaRPr lang="en-US" sz="6000" b="1" dirty="0">
              <a:solidFill>
                <a:srgbClr val="000099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34125</TotalTime>
  <Words>803</Words>
  <Application>Microsoft Office PowerPoint</Application>
  <PresentationFormat>On-screen Show (4:3)</PresentationFormat>
  <Paragraphs>139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1.2 Laboratory and Reporting Skills</vt:lpstr>
      <vt:lpstr>The Scientific Method</vt:lpstr>
      <vt:lpstr>Observation:  Quantitative or Qualitative?</vt:lpstr>
      <vt:lpstr>Observation:  Quantitative or Qualitative?</vt:lpstr>
      <vt:lpstr>Slide 5</vt:lpstr>
      <vt:lpstr>The Scientific Notation</vt:lpstr>
      <vt:lpstr>Slide 7</vt:lpstr>
      <vt:lpstr>The Scientific Notation</vt:lpstr>
      <vt:lpstr>The Scientific Notation</vt:lpstr>
      <vt:lpstr>The Scientific Notation</vt:lpstr>
      <vt:lpstr>Slide 11</vt:lpstr>
      <vt:lpstr>The Scientific Notation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Multiplication and Division in Scientific Notation</vt:lpstr>
      <vt:lpstr>Multiplication and Division in Scientific Notation</vt:lpstr>
      <vt:lpstr>Multiplication and Division in Scientific Notation</vt:lpstr>
      <vt:lpstr>Multiplication and Division in Scientific Notation</vt:lpstr>
      <vt:lpstr>Addition and Subtraction in Scientific Notation</vt:lpstr>
      <vt:lpstr>Addition and Subtraction in Scientific Notation</vt:lpstr>
      <vt:lpstr>Addition and Subtraction in Scientific Notation</vt:lpstr>
      <vt:lpstr>Scientific Notation and Exponents</vt:lpstr>
      <vt:lpstr>Scientific Notation and Exponents</vt:lpstr>
      <vt:lpstr>Graphing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a.vlacil</cp:lastModifiedBy>
  <cp:revision>894</cp:revision>
  <dcterms:created xsi:type="dcterms:W3CDTF">2005-11-04T01:51:29Z</dcterms:created>
  <dcterms:modified xsi:type="dcterms:W3CDTF">2014-02-06T17:37:08Z</dcterms:modified>
</cp:coreProperties>
</file>