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337" r:id="rId3"/>
    <p:sldId id="470" r:id="rId4"/>
    <p:sldId id="500" r:id="rId5"/>
    <p:sldId id="471" r:id="rId6"/>
    <p:sldId id="472" r:id="rId7"/>
    <p:sldId id="338" r:id="rId8"/>
    <p:sldId id="435" r:id="rId9"/>
    <p:sldId id="473" r:id="rId10"/>
    <p:sldId id="474" r:id="rId11"/>
    <p:sldId id="342" r:id="rId12"/>
    <p:sldId id="462" r:id="rId13"/>
    <p:sldId id="463" r:id="rId14"/>
    <p:sldId id="464" r:id="rId15"/>
    <p:sldId id="465" r:id="rId16"/>
    <p:sldId id="475" r:id="rId17"/>
    <p:sldId id="466" r:id="rId18"/>
    <p:sldId id="476" r:id="rId19"/>
    <p:sldId id="467" r:id="rId20"/>
    <p:sldId id="477" r:id="rId21"/>
    <p:sldId id="436" r:id="rId22"/>
    <p:sldId id="478" r:id="rId23"/>
    <p:sldId id="479" r:id="rId24"/>
    <p:sldId id="480" r:id="rId25"/>
    <p:sldId id="437" r:id="rId26"/>
    <p:sldId id="483" r:id="rId27"/>
    <p:sldId id="484" r:id="rId28"/>
    <p:sldId id="481" r:id="rId29"/>
    <p:sldId id="482" r:id="rId30"/>
    <p:sldId id="438" r:id="rId31"/>
    <p:sldId id="485" r:id="rId32"/>
    <p:sldId id="486" r:id="rId33"/>
    <p:sldId id="490" r:id="rId34"/>
    <p:sldId id="491" r:id="rId35"/>
    <p:sldId id="492" r:id="rId36"/>
    <p:sldId id="493" r:id="rId37"/>
    <p:sldId id="489" r:id="rId38"/>
    <p:sldId id="488" r:id="rId39"/>
    <p:sldId id="494" r:id="rId40"/>
    <p:sldId id="487" r:id="rId41"/>
    <p:sldId id="495" r:id="rId42"/>
    <p:sldId id="496" r:id="rId43"/>
    <p:sldId id="497" r:id="rId44"/>
    <p:sldId id="499" r:id="rId45"/>
    <p:sldId id="469" r:id="rId46"/>
    <p:sldId id="456" r:id="rId47"/>
    <p:sldId id="457" r:id="rId48"/>
    <p:sldId id="458" r:id="rId49"/>
    <p:sldId id="459" r:id="rId50"/>
    <p:sldId id="498" r:id="rId51"/>
    <p:sldId id="434" r:id="rId52"/>
    <p:sldId id="502" r:id="rId53"/>
    <p:sldId id="504" r:id="rId54"/>
    <p:sldId id="501" r:id="rId55"/>
    <p:sldId id="50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00FF"/>
    <a:srgbClr val="CC0099"/>
    <a:srgbClr val="00FF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873" autoAdjust="0"/>
    <p:restoredTop sz="94660" autoAdjust="0"/>
  </p:normalViewPr>
  <p:slideViewPr>
    <p:cSldViewPr snapToGrid="0">
      <p:cViewPr>
        <p:scale>
          <a:sx n="40" d="100"/>
          <a:sy n="40" d="100"/>
        </p:scale>
        <p:origin x="-1764" y="-16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5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4680D-D470-4C32-91F7-BC2602ECE850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3CB4F-D5C6-4DDB-9FD9-4DC66BBE5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29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B77-EE6B-4A1B-B158-272722B5847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14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B77-EE6B-4A1B-B158-272722B5847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37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B77-EE6B-4A1B-B158-272722B5847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59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B77-EE6B-4A1B-B158-272722B5847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15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B77-EE6B-4A1B-B158-272722B5847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12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B77-EE6B-4A1B-B158-272722B5847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54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B77-EE6B-4A1B-B158-272722B5847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184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B77-EE6B-4A1B-B158-272722B5847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433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B77-EE6B-4A1B-B158-272722B5847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224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B77-EE6B-4A1B-B158-272722B5847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461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B77-EE6B-4A1B-B158-272722B5847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011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F1B77-EE6B-4A1B-B158-272722B58479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927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3490" y="1670009"/>
            <a:ext cx="4366722" cy="403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7054516" cy="13255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1.3 Atomic Theory</a:t>
            </a:r>
            <a:endParaRPr lang="en-US" sz="7200" b="1" dirty="0">
              <a:solidFill>
                <a:srgbClr val="7030A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3539"/>
            <a:ext cx="4241065" cy="450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2199" y="1457826"/>
            <a:ext cx="4035224" cy="446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90" y="0"/>
            <a:ext cx="10323093" cy="9384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latin typeface="Berlin Sans FB Demi" pitchFamily="34" charset="0"/>
              </a:rPr>
              <a:t>John Dalton</a:t>
            </a:r>
            <a:endParaRPr lang="en-US" sz="7200" b="1" dirty="0">
              <a:solidFill>
                <a:srgbClr val="002060"/>
              </a:solidFill>
              <a:latin typeface="Berlin Sans FB Dem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031539"/>
            <a:ext cx="12192000" cy="58264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7278"/>
              </a:buClr>
              <a:buNone/>
            </a:pPr>
            <a:r>
              <a:rPr lang="en-CA" sz="4000" b="1" kern="0" dirty="0" smtClean="0">
                <a:solidFill>
                  <a:srgbClr val="000000"/>
                </a:solidFill>
                <a:latin typeface="Arial"/>
              </a:rPr>
              <a:t>Based on his studies, he suggested that: </a:t>
            </a:r>
          </a:p>
          <a:p>
            <a:pPr marL="742950" lvl="1" indent="-285750" algn="ctr" fontAlgn="base">
              <a:spcBef>
                <a:spcPct val="20000"/>
              </a:spcBef>
              <a:spcAft>
                <a:spcPct val="0"/>
              </a:spcAft>
              <a:buClr>
                <a:srgbClr val="007278"/>
              </a:buClr>
            </a:pPr>
            <a:r>
              <a:rPr lang="en-CA" sz="4000" b="1" kern="0" dirty="0" smtClean="0">
                <a:solidFill>
                  <a:srgbClr val="0070C0"/>
                </a:solidFill>
                <a:latin typeface="Agency FB" pitchFamily="34" charset="0"/>
              </a:rPr>
              <a:t>matter is made of small, hard spheres that are different for different elements </a:t>
            </a:r>
          </a:p>
          <a:p>
            <a:pPr marL="742950" lvl="1" indent="-285750" algn="ctr" fontAlgn="base">
              <a:spcBef>
                <a:spcPct val="20000"/>
              </a:spcBef>
              <a:spcAft>
                <a:spcPct val="0"/>
              </a:spcAft>
              <a:buClr>
                <a:srgbClr val="007278"/>
              </a:buClr>
            </a:pPr>
            <a:r>
              <a:rPr lang="en-CA" sz="4000" b="1" kern="0" dirty="0" smtClean="0">
                <a:solidFill>
                  <a:srgbClr val="7030A0"/>
                </a:solidFill>
                <a:latin typeface="Agency FB" pitchFamily="34" charset="0"/>
              </a:rPr>
              <a:t> the smallest particle of an element is called an atom</a:t>
            </a:r>
          </a:p>
          <a:p>
            <a:pPr marL="742950" lvl="1" indent="-285750" algn="ctr" fontAlgn="base">
              <a:spcBef>
                <a:spcPct val="20000"/>
              </a:spcBef>
              <a:spcAft>
                <a:spcPct val="0"/>
              </a:spcAft>
              <a:buClr>
                <a:srgbClr val="007278"/>
              </a:buClr>
              <a:buNone/>
            </a:pPr>
            <a:endParaRPr lang="en-CA" sz="4000" b="1" kern="0" dirty="0" smtClean="0">
              <a:solidFill>
                <a:srgbClr val="000000"/>
              </a:solidFill>
              <a:latin typeface="Arial"/>
            </a:endParaRPr>
          </a:p>
          <a:p>
            <a:pPr marL="742950" lvl="1" indent="-285750" algn="ctr" fontAlgn="base">
              <a:spcBef>
                <a:spcPct val="20000"/>
              </a:spcBef>
              <a:spcAft>
                <a:spcPct val="0"/>
              </a:spcAft>
              <a:buClr>
                <a:srgbClr val="007278"/>
              </a:buClr>
              <a:buNone/>
            </a:pPr>
            <a:endParaRPr lang="en-CA" sz="4000" b="1" kern="0" dirty="0" smtClean="0">
              <a:solidFill>
                <a:srgbClr val="000000"/>
              </a:solidFill>
              <a:latin typeface="Arial"/>
            </a:endParaRPr>
          </a:p>
          <a:p>
            <a:pPr marL="742950" lvl="1" indent="-285750" algn="ctr" fontAlgn="base">
              <a:spcBef>
                <a:spcPct val="20000"/>
              </a:spcBef>
              <a:spcAft>
                <a:spcPct val="0"/>
              </a:spcAft>
              <a:buClr>
                <a:srgbClr val="007278"/>
              </a:buClr>
              <a:buNone/>
            </a:pPr>
            <a:endParaRPr lang="en-CA" sz="4000" b="1" kern="0" dirty="0" smtClean="0">
              <a:solidFill>
                <a:srgbClr val="000000"/>
              </a:solidFill>
              <a:latin typeface="Arial"/>
            </a:endParaRPr>
          </a:p>
          <a:p>
            <a:pPr marL="742950" lvl="1" indent="-285750" algn="ctr" fontAlgn="base">
              <a:spcBef>
                <a:spcPct val="20000"/>
              </a:spcBef>
              <a:spcAft>
                <a:spcPct val="0"/>
              </a:spcAft>
              <a:buClr>
                <a:srgbClr val="007278"/>
              </a:buClr>
              <a:buNone/>
            </a:pPr>
            <a:endParaRPr lang="en-CA" sz="4000" b="1" kern="0" dirty="0" smtClean="0">
              <a:solidFill>
                <a:srgbClr val="000000"/>
              </a:solidFill>
              <a:latin typeface="Arial"/>
            </a:endParaRPr>
          </a:p>
          <a:p>
            <a:pPr marL="742950" lvl="1" indent="-285750" algn="ctr" fontAlgn="base">
              <a:spcBef>
                <a:spcPct val="20000"/>
              </a:spcBef>
              <a:spcAft>
                <a:spcPct val="0"/>
              </a:spcAft>
              <a:buClr>
                <a:srgbClr val="007278"/>
              </a:buClr>
              <a:buNone/>
            </a:pPr>
            <a:r>
              <a:rPr lang="en-US" sz="4000" dirty="0" smtClean="0">
                <a:solidFill>
                  <a:srgbClr val="FF0000"/>
                </a:solidFill>
                <a:latin typeface="Berlin Sans FB Demi" pitchFamily="34" charset="0"/>
              </a:rPr>
              <a:t>This is the basis for </a:t>
            </a:r>
            <a:r>
              <a:rPr lang="en-US" sz="40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Dalton’s Atomic Theory</a:t>
            </a:r>
            <a:r>
              <a:rPr lang="en-US" sz="4000" dirty="0" smtClean="0">
                <a:solidFill>
                  <a:srgbClr val="FF0000"/>
                </a:solidFill>
                <a:latin typeface="Berlin Sans FB Demi" pitchFamily="34" charset="0"/>
              </a:rPr>
              <a:t>.</a:t>
            </a:r>
          </a:p>
          <a:p>
            <a:pPr marL="742950" lvl="1" indent="-285750" algn="ctr" fontAlgn="base">
              <a:spcBef>
                <a:spcPct val="20000"/>
              </a:spcBef>
              <a:spcAft>
                <a:spcPct val="0"/>
              </a:spcAft>
              <a:buClr>
                <a:srgbClr val="007278"/>
              </a:buClr>
              <a:buNone/>
            </a:pPr>
            <a:endParaRPr lang="en-CA" sz="4000" b="1" kern="0" dirty="0" smtClean="0">
              <a:solidFill>
                <a:srgbClr val="000000"/>
              </a:solidFill>
              <a:latin typeface="Arial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6101" y="3477177"/>
            <a:ext cx="3009900" cy="270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042" y="3564114"/>
            <a:ext cx="4329607" cy="24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639" y="232012"/>
            <a:ext cx="11664619" cy="128374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CA" sz="7200" b="1" dirty="0" smtClean="0">
                <a:solidFill>
                  <a:srgbClr val="002060"/>
                </a:solidFill>
              </a:rPr>
              <a:t>Dalton’s Atomic Theory</a:t>
            </a:r>
            <a:endParaRPr lang="en-CA" sz="72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918" y="1700808"/>
            <a:ext cx="566619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55" y="1844824"/>
            <a:ext cx="596694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96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399" y="1095400"/>
            <a:ext cx="11582400" cy="11525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4000" b="1" dirty="0"/>
              <a:t>1. </a:t>
            </a:r>
            <a:r>
              <a:rPr lang="en-CA" sz="4000" b="1" dirty="0" smtClean="0"/>
              <a:t>All matter is </a:t>
            </a:r>
            <a:r>
              <a:rPr lang="en-CA" sz="4000" b="1" dirty="0"/>
              <a:t>composed of extremely small particles called </a:t>
            </a:r>
            <a:r>
              <a:rPr lang="en-CA" sz="4000" b="1" dirty="0">
                <a:solidFill>
                  <a:srgbClr val="7030A0"/>
                </a:solidFill>
              </a:rPr>
              <a:t>atoms</a:t>
            </a:r>
            <a:r>
              <a:rPr lang="en-CA" sz="4000" b="1" dirty="0"/>
              <a:t>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48661" cy="9906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>
                <a:solidFill>
                  <a:srgbClr val="FFFF00"/>
                </a:solidFill>
                <a:latin typeface="Britannic Bold" pitchFamily="34" charset="0"/>
                <a:cs typeface="Aharoni" pitchFamily="2" charset="-79"/>
              </a:rPr>
              <a:t>ATOMIC THEORY by </a:t>
            </a:r>
            <a:r>
              <a:rPr lang="en-CA" sz="6000" b="1" dirty="0" smtClean="0">
                <a:solidFill>
                  <a:srgbClr val="FF0000"/>
                </a:solidFill>
                <a:latin typeface="Britannic Bold" pitchFamily="34" charset="0"/>
                <a:cs typeface="Aharoni" pitchFamily="2" charset="-79"/>
              </a:rPr>
              <a:t>DALTON</a:t>
            </a:r>
            <a:endParaRPr lang="en-CA" sz="6000" b="1" dirty="0">
              <a:solidFill>
                <a:srgbClr val="FF0000"/>
              </a:solidFill>
              <a:latin typeface="Britannic Bold" pitchFamily="34" charset="0"/>
              <a:cs typeface="Aharoni" pitchFamily="2" charset="-79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339" y="4653136"/>
            <a:ext cx="391431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1" y="2286000"/>
            <a:ext cx="4839692" cy="445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77" y="2276872"/>
            <a:ext cx="3837874" cy="229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540" y="2324100"/>
            <a:ext cx="284781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9225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9837" y="1047750"/>
            <a:ext cx="6422163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4900"/>
            <a:ext cx="12192000" cy="1724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4000" b="1" dirty="0" smtClean="0"/>
              <a:t>2</a:t>
            </a:r>
            <a:r>
              <a:rPr lang="en-CA" sz="4000" b="1" dirty="0"/>
              <a:t>. Atoms are </a:t>
            </a:r>
            <a:r>
              <a:rPr lang="en-CA" sz="4000" b="1" dirty="0" smtClean="0"/>
              <a:t>indivisible (cannot be divided into smaller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4000" b="1" dirty="0" smtClean="0"/>
              <a:t>          particles) AND</a:t>
            </a:r>
          </a:p>
          <a:p>
            <a:pPr marL="0" indent="0" algn="ctr">
              <a:buNone/>
            </a:pPr>
            <a:endParaRPr lang="en-CA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584" y="3043064"/>
            <a:ext cx="7630968" cy="343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4" descr="http://upload.wikimedia.org/wikipedia/commons/thumb/1/15/Nuclear_fission.svg/220px-Nuclear_fission.svg.png"/>
          <p:cNvSpPr>
            <a:spLocks noChangeAspect="1" noChangeArrowheads="1"/>
          </p:cNvSpPr>
          <p:nvPr/>
        </p:nvSpPr>
        <p:spPr bwMode="auto">
          <a:xfrm>
            <a:off x="207433" y="-1562100"/>
            <a:ext cx="27940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" name="Multiply 16"/>
          <p:cNvSpPr/>
          <p:nvPr/>
        </p:nvSpPr>
        <p:spPr>
          <a:xfrm>
            <a:off x="-593590" y="1281394"/>
            <a:ext cx="13526955" cy="5576606"/>
          </a:xfrm>
          <a:prstGeom prst="mathMultiply">
            <a:avLst>
              <a:gd name="adj1" fmla="val 1923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48661" cy="9906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>
                <a:solidFill>
                  <a:srgbClr val="FFFF00"/>
                </a:solidFill>
                <a:latin typeface="Britannic Bold" pitchFamily="34" charset="0"/>
                <a:cs typeface="Aharoni" pitchFamily="2" charset="-79"/>
              </a:rPr>
              <a:t>ATOMIC THEORY by </a:t>
            </a:r>
            <a:r>
              <a:rPr lang="en-CA" sz="6000" b="1" dirty="0" smtClean="0">
                <a:solidFill>
                  <a:srgbClr val="FF0000"/>
                </a:solidFill>
                <a:latin typeface="Britannic Bold" pitchFamily="34" charset="0"/>
                <a:cs typeface="Aharoni" pitchFamily="2" charset="-79"/>
              </a:rPr>
              <a:t>DALTON</a:t>
            </a:r>
            <a:endParaRPr lang="en-CA" sz="6000" b="1" dirty="0">
              <a:solidFill>
                <a:srgbClr val="FF0000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4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http://upload.wikimedia.org/wikipedia/commons/thumb/1/15/Nuclear_fission.svg/220px-Nuclear_fission.svg.png"/>
          <p:cNvSpPr>
            <a:spLocks noChangeAspect="1" noChangeArrowheads="1"/>
          </p:cNvSpPr>
          <p:nvPr/>
        </p:nvSpPr>
        <p:spPr bwMode="auto">
          <a:xfrm>
            <a:off x="207433" y="-1562100"/>
            <a:ext cx="27940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604247"/>
            <a:ext cx="7810500" cy="414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48661" cy="9906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>
                <a:solidFill>
                  <a:srgbClr val="FFFF00"/>
                </a:solidFill>
                <a:latin typeface="Britannic Bold" pitchFamily="34" charset="0"/>
                <a:cs typeface="Aharoni" pitchFamily="2" charset="-79"/>
              </a:rPr>
              <a:t>ATOMIC THEORY by </a:t>
            </a:r>
            <a:r>
              <a:rPr lang="en-CA" sz="6000" b="1" dirty="0" smtClean="0">
                <a:solidFill>
                  <a:srgbClr val="FF0000"/>
                </a:solidFill>
                <a:latin typeface="Britannic Bold" pitchFamily="34" charset="0"/>
                <a:cs typeface="Aharoni" pitchFamily="2" charset="-79"/>
              </a:rPr>
              <a:t>DALTON</a:t>
            </a:r>
            <a:endParaRPr lang="en-CA" sz="6000" b="1" dirty="0">
              <a:solidFill>
                <a:srgbClr val="FF0000"/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1000150"/>
            <a:ext cx="12192000" cy="17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Atoms are indivisible (cannot be divided into smaller particles) AND </a:t>
            </a: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atoms can neither be </a:t>
            </a: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created</a:t>
            </a: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 </a:t>
            </a: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destroyed</a:t>
            </a: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chemical reactions.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-974590" y="1605244"/>
            <a:ext cx="13526955" cy="5576606"/>
          </a:xfrm>
          <a:prstGeom prst="mathMultiply">
            <a:avLst>
              <a:gd name="adj1" fmla="val 1923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984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1000150"/>
            <a:ext cx="12192000" cy="132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600" b="1" dirty="0" smtClean="0"/>
              <a:t>3. </a:t>
            </a:r>
            <a:r>
              <a:rPr lang="en-CA" sz="3600" b="1" dirty="0"/>
              <a:t>All </a:t>
            </a:r>
            <a:r>
              <a:rPr lang="en-CA" sz="3600" b="1" dirty="0">
                <a:solidFill>
                  <a:srgbClr val="7030A0"/>
                </a:solidFill>
              </a:rPr>
              <a:t>atoms</a:t>
            </a:r>
            <a:r>
              <a:rPr lang="en-CA" sz="3600" b="1" dirty="0"/>
              <a:t> of a given </a:t>
            </a:r>
            <a:r>
              <a:rPr lang="en-CA" sz="3600" b="1" dirty="0">
                <a:solidFill>
                  <a:srgbClr val="FF0000"/>
                </a:solidFill>
              </a:rPr>
              <a:t>element</a:t>
            </a:r>
            <a:r>
              <a:rPr lang="en-CA" sz="3600" b="1" dirty="0"/>
              <a:t> are </a:t>
            </a:r>
            <a:r>
              <a:rPr lang="en-CA" sz="3600" b="1" dirty="0" smtClean="0"/>
              <a:t>identical in mass and size, AND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48661" cy="9906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>
                <a:solidFill>
                  <a:srgbClr val="FFFF00"/>
                </a:solidFill>
                <a:latin typeface="Britannic Bold" pitchFamily="34" charset="0"/>
                <a:cs typeface="Aharoni" pitchFamily="2" charset="-79"/>
              </a:rPr>
              <a:t>ATOMIC THEORY by </a:t>
            </a:r>
            <a:r>
              <a:rPr lang="en-CA" sz="6000" b="1" dirty="0" smtClean="0">
                <a:solidFill>
                  <a:srgbClr val="FF0000"/>
                </a:solidFill>
                <a:latin typeface="Britannic Bold" pitchFamily="34" charset="0"/>
                <a:cs typeface="Aharoni" pitchFamily="2" charset="-79"/>
              </a:rPr>
              <a:t>DALTON</a:t>
            </a:r>
            <a:endParaRPr lang="en-CA" sz="6000" b="1" dirty="0">
              <a:solidFill>
                <a:srgbClr val="FF0000"/>
              </a:solidFill>
              <a:latin typeface="Britannic Bold" pitchFamily="34" charset="0"/>
              <a:cs typeface="Aharoni" pitchFamily="2" charset="-79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0266" y="3013551"/>
            <a:ext cx="2394319" cy="143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1707" y="2755306"/>
            <a:ext cx="2804043" cy="183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6917" y="4934370"/>
            <a:ext cx="2745133" cy="192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0309" y="4894535"/>
            <a:ext cx="2854491" cy="18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778902" y="3174098"/>
            <a:ext cx="2533650" cy="483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38" name="Picture 2" descr="C:\Documents and Settings\a.vlacil\Desktop\Science 9\9. Oct 10 - Oct 17\pics\silver_1896303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1733550"/>
            <a:ext cx="3403600" cy="2236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225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758" y="3332680"/>
            <a:ext cx="5579192" cy="353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000150"/>
            <a:ext cx="12192000" cy="2466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600" b="1" dirty="0" smtClean="0"/>
              <a:t>3. </a:t>
            </a:r>
            <a:r>
              <a:rPr lang="en-CA" sz="3600" b="1" dirty="0"/>
              <a:t>All </a:t>
            </a:r>
            <a:r>
              <a:rPr lang="en-CA" sz="3600" b="1" dirty="0">
                <a:solidFill>
                  <a:srgbClr val="7030A0"/>
                </a:solidFill>
              </a:rPr>
              <a:t>atoms</a:t>
            </a:r>
            <a:r>
              <a:rPr lang="en-CA" sz="3600" b="1" dirty="0"/>
              <a:t> of a given </a:t>
            </a:r>
            <a:r>
              <a:rPr lang="en-CA" sz="3600" b="1" dirty="0">
                <a:solidFill>
                  <a:srgbClr val="FF0000"/>
                </a:solidFill>
              </a:rPr>
              <a:t>element</a:t>
            </a:r>
            <a:r>
              <a:rPr lang="en-CA" sz="3600" b="1" dirty="0"/>
              <a:t> are </a:t>
            </a:r>
            <a:r>
              <a:rPr lang="en-CA" sz="3600" b="1" dirty="0" smtClean="0"/>
              <a:t>identical in mass and size, AND</a:t>
            </a:r>
          </a:p>
          <a:p>
            <a:pPr marL="0" indent="0">
              <a:buNone/>
            </a:pPr>
            <a:r>
              <a:rPr lang="en-CA" sz="3600" b="1" dirty="0" smtClean="0"/>
              <a:t>the </a:t>
            </a:r>
            <a:r>
              <a:rPr lang="en-CA" sz="3600" b="1" dirty="0">
                <a:solidFill>
                  <a:srgbClr val="7030A0"/>
                </a:solidFill>
              </a:rPr>
              <a:t>atoms</a:t>
            </a:r>
            <a:r>
              <a:rPr lang="en-CA" sz="3600" b="1" dirty="0"/>
              <a:t> of </a:t>
            </a:r>
            <a:r>
              <a:rPr lang="en-CA" sz="3600" b="1" dirty="0">
                <a:solidFill>
                  <a:srgbClr val="FF0000"/>
                </a:solidFill>
              </a:rPr>
              <a:t>one </a:t>
            </a:r>
            <a:r>
              <a:rPr lang="en-CA" sz="3600" b="1" dirty="0" smtClean="0">
                <a:solidFill>
                  <a:srgbClr val="FF0000"/>
                </a:solidFill>
              </a:rPr>
              <a:t>element (e.g. </a:t>
            </a:r>
            <a:r>
              <a:rPr lang="en-CA" sz="3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</a:t>
            </a:r>
            <a:r>
              <a:rPr lang="en-CA" sz="3600" b="1" dirty="0" smtClean="0">
                <a:solidFill>
                  <a:srgbClr val="FF0000"/>
                </a:solidFill>
              </a:rPr>
              <a:t>) </a:t>
            </a:r>
            <a:r>
              <a:rPr lang="en-CA" sz="3600" b="1" dirty="0" smtClean="0"/>
              <a:t>are </a:t>
            </a:r>
            <a:r>
              <a:rPr lang="en-CA" sz="3600" b="1" dirty="0"/>
              <a:t>different from the </a:t>
            </a:r>
            <a:r>
              <a:rPr lang="en-CA" sz="3600" b="1" dirty="0">
                <a:solidFill>
                  <a:srgbClr val="7030A0"/>
                </a:solidFill>
              </a:rPr>
              <a:t>atoms</a:t>
            </a:r>
            <a:r>
              <a:rPr lang="en-CA" sz="3600" b="1" dirty="0"/>
              <a:t> of </a:t>
            </a:r>
            <a:r>
              <a:rPr lang="en-CA" sz="3600" b="1" dirty="0">
                <a:solidFill>
                  <a:srgbClr val="FF0000"/>
                </a:solidFill>
              </a:rPr>
              <a:t>all other </a:t>
            </a:r>
            <a:r>
              <a:rPr lang="en-CA" sz="3600" b="1" dirty="0" smtClean="0">
                <a:solidFill>
                  <a:srgbClr val="FF0000"/>
                </a:solidFill>
              </a:rPr>
              <a:t>elements</a:t>
            </a:r>
            <a:r>
              <a:rPr lang="en-CA" sz="3600" b="1" dirty="0">
                <a:solidFill>
                  <a:srgbClr val="FF0000"/>
                </a:solidFill>
              </a:rPr>
              <a:t> </a:t>
            </a:r>
            <a:r>
              <a:rPr lang="en-CA" sz="3600" b="1" dirty="0" smtClean="0">
                <a:solidFill>
                  <a:srgbClr val="FF0000"/>
                </a:solidFill>
              </a:rPr>
              <a:t>(</a:t>
            </a:r>
            <a:r>
              <a:rPr lang="en-CA" sz="3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SILVER</a:t>
            </a:r>
            <a:r>
              <a:rPr lang="en-CA" sz="3600" b="1" dirty="0" smtClean="0">
                <a:solidFill>
                  <a:srgbClr val="FF0000"/>
                </a:solidFill>
              </a:rPr>
              <a:t>)</a:t>
            </a:r>
            <a:endParaRPr lang="en-CA" sz="3600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48661" cy="9906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>
                <a:solidFill>
                  <a:srgbClr val="FFFF00"/>
                </a:solidFill>
                <a:latin typeface="Britannic Bold" pitchFamily="34" charset="0"/>
                <a:cs typeface="Aharoni" pitchFamily="2" charset="-79"/>
              </a:rPr>
              <a:t>ATOMIC THEORY by </a:t>
            </a:r>
            <a:r>
              <a:rPr lang="en-CA" sz="6000" b="1" dirty="0" smtClean="0">
                <a:solidFill>
                  <a:srgbClr val="FF0000"/>
                </a:solidFill>
                <a:latin typeface="Britannic Bold" pitchFamily="34" charset="0"/>
                <a:cs typeface="Aharoni" pitchFamily="2" charset="-79"/>
              </a:rPr>
              <a:t>DALTON</a:t>
            </a:r>
            <a:endParaRPr lang="en-CA" sz="6000" b="1" dirty="0">
              <a:solidFill>
                <a:srgbClr val="FF0000"/>
              </a:solidFill>
              <a:latin typeface="Britannic Bold" pitchFamily="34" charset="0"/>
              <a:cs typeface="Aharoni" pitchFamily="2" charset="-79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0266" y="3375501"/>
            <a:ext cx="2394319" cy="143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1707" y="2755306"/>
            <a:ext cx="2804043" cy="183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6917" y="4934370"/>
            <a:ext cx="2745133" cy="192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0309" y="4894535"/>
            <a:ext cx="2854491" cy="18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225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40592" y="1000150"/>
            <a:ext cx="12151408" cy="11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000" b="1" dirty="0" smtClean="0"/>
              <a:t>     4. </a:t>
            </a:r>
            <a:r>
              <a:rPr lang="en-CA" sz="4000" b="1" dirty="0">
                <a:solidFill>
                  <a:srgbClr val="00B0F0"/>
                </a:solidFill>
              </a:rPr>
              <a:t>Compounds</a:t>
            </a:r>
            <a:r>
              <a:rPr lang="en-CA" sz="4000" b="1" dirty="0"/>
              <a:t> are </a:t>
            </a:r>
            <a:r>
              <a:rPr lang="en-CA" sz="4000" b="1" dirty="0">
                <a:solidFill>
                  <a:srgbClr val="000000"/>
                </a:solidFill>
              </a:rPr>
              <a:t>formed</a:t>
            </a:r>
            <a:r>
              <a:rPr lang="en-CA" sz="4000" b="1" dirty="0"/>
              <a:t> when </a:t>
            </a:r>
            <a:r>
              <a:rPr lang="en-CA" sz="4000" b="1" dirty="0" smtClean="0"/>
              <a:t>2 or more atoms combine together</a:t>
            </a:r>
            <a:endParaRPr lang="en-CA" sz="4000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10827"/>
            <a:ext cx="10477500" cy="448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48661" cy="9906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>
                <a:solidFill>
                  <a:srgbClr val="FFFF00"/>
                </a:solidFill>
                <a:latin typeface="Britannic Bold" pitchFamily="34" charset="0"/>
                <a:cs typeface="Aharoni" pitchFamily="2" charset="-79"/>
              </a:rPr>
              <a:t>ATOMIC THEORY by </a:t>
            </a:r>
            <a:r>
              <a:rPr lang="en-CA" sz="6000" b="1" dirty="0" smtClean="0">
                <a:solidFill>
                  <a:srgbClr val="FF0000"/>
                </a:solidFill>
                <a:latin typeface="Britannic Bold" pitchFamily="34" charset="0"/>
                <a:cs typeface="Aharoni" pitchFamily="2" charset="-79"/>
              </a:rPr>
              <a:t>DALTON</a:t>
            </a:r>
            <a:endParaRPr lang="en-CA" sz="6000" b="1" dirty="0">
              <a:solidFill>
                <a:srgbClr val="FF0000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01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48661" cy="9906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>
                <a:solidFill>
                  <a:srgbClr val="FFFF00"/>
                </a:solidFill>
                <a:latin typeface="Britannic Bold" pitchFamily="34" charset="0"/>
                <a:cs typeface="Aharoni" pitchFamily="2" charset="-79"/>
              </a:rPr>
              <a:t>ATOMIC THEORY by </a:t>
            </a:r>
            <a:r>
              <a:rPr lang="en-CA" sz="6000" b="1" dirty="0" smtClean="0">
                <a:solidFill>
                  <a:srgbClr val="FF0000"/>
                </a:solidFill>
                <a:latin typeface="Britannic Bold" pitchFamily="34" charset="0"/>
                <a:cs typeface="Aharoni" pitchFamily="2" charset="-79"/>
              </a:rPr>
              <a:t>DALTON</a:t>
            </a:r>
            <a:endParaRPr lang="en-CA" sz="6000" b="1" dirty="0">
              <a:solidFill>
                <a:srgbClr val="FF0000"/>
              </a:solidFill>
              <a:latin typeface="Britannic Bold" pitchFamily="34" charset="0"/>
              <a:cs typeface="Aharoni" pitchFamily="2" charset="-79"/>
            </a:endParaRPr>
          </a:p>
        </p:txBody>
      </p:sp>
      <p:pic>
        <p:nvPicPr>
          <p:cNvPr id="140290" name="Picture 2" descr="C:\Documents and Settings\a.vlacil\Desktop\Science 9\9. Oct 10 - Oct 17\pics\common-chemical-compounds-6533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51"/>
            <a:ext cx="5467350" cy="4857750"/>
          </a:xfrm>
          <a:prstGeom prst="rect">
            <a:avLst/>
          </a:prstGeom>
          <a:noFill/>
        </p:spPr>
      </p:pic>
      <p:pic>
        <p:nvPicPr>
          <p:cNvPr id="140291" name="Picture 3" descr="C:\Documents and Settings\a.vlacil\Desktop\Science 9\9. Oct 10 - Oct 17\pics\molecules-and-compou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8133" y="2571750"/>
            <a:ext cx="6945742" cy="4057650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0592" y="1000150"/>
            <a:ext cx="12151408" cy="16097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000" b="1" dirty="0" smtClean="0"/>
              <a:t>A given </a:t>
            </a:r>
            <a:r>
              <a:rPr lang="en-CA" sz="4000" b="1" dirty="0">
                <a:solidFill>
                  <a:srgbClr val="00B0F0"/>
                </a:solidFill>
              </a:rPr>
              <a:t>compound</a:t>
            </a:r>
            <a:r>
              <a:rPr lang="en-CA" sz="4000" b="1" dirty="0"/>
              <a:t> always has </a:t>
            </a:r>
            <a:r>
              <a:rPr lang="en-CA" sz="4000" b="1" dirty="0" smtClean="0"/>
              <a:t>the same </a:t>
            </a:r>
            <a:r>
              <a:rPr lang="en-CA" sz="4000" b="1" dirty="0"/>
              <a:t>relative number and kind </a:t>
            </a:r>
            <a:r>
              <a:rPr lang="en-CA" sz="4000" b="1"/>
              <a:t>of </a:t>
            </a:r>
            <a:r>
              <a:rPr lang="en-CA" sz="4000" b="1" smtClean="0"/>
              <a:t>atoms/elements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xmlns="" val="32170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92" y="2309026"/>
            <a:ext cx="12151408" cy="453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989484"/>
            <a:ext cx="12151408" cy="1220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000" b="1" dirty="0" smtClean="0">
                <a:solidFill>
                  <a:srgbClr val="000000"/>
                </a:solidFill>
              </a:rPr>
              <a:t>5. </a:t>
            </a:r>
            <a:r>
              <a:rPr lang="en-CA" sz="4000" b="1" dirty="0">
                <a:solidFill>
                  <a:srgbClr val="000000"/>
                </a:solidFill>
              </a:rPr>
              <a:t>Atoms combine with each other in small whole </a:t>
            </a:r>
            <a:r>
              <a:rPr lang="en-CA" sz="4000" b="1" dirty="0" smtClean="0">
                <a:solidFill>
                  <a:srgbClr val="000000"/>
                </a:solidFill>
              </a:rPr>
              <a:t>numbers ratios</a:t>
            </a:r>
            <a:endParaRPr lang="en-CA" sz="4000" b="1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48661" cy="9906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>
                <a:solidFill>
                  <a:srgbClr val="FFFF00"/>
                </a:solidFill>
                <a:latin typeface="Britannic Bold" pitchFamily="34" charset="0"/>
                <a:cs typeface="Aharoni" pitchFamily="2" charset="-79"/>
              </a:rPr>
              <a:t>ATOMIC THEORY by </a:t>
            </a:r>
            <a:r>
              <a:rPr lang="en-CA" sz="6000" b="1" dirty="0" smtClean="0">
                <a:solidFill>
                  <a:srgbClr val="FF0000"/>
                </a:solidFill>
                <a:latin typeface="Britannic Bold" pitchFamily="34" charset="0"/>
                <a:cs typeface="Aharoni" pitchFamily="2" charset="-79"/>
              </a:rPr>
              <a:t>DALTON</a:t>
            </a:r>
            <a:endParaRPr lang="en-CA" sz="6000" b="1" dirty="0">
              <a:solidFill>
                <a:srgbClr val="FF0000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5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0"/>
            <a:ext cx="10226842" cy="13255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Berlin Sans FB Demi" pitchFamily="34" charset="0"/>
              </a:rPr>
              <a:t>Early Ideas about Matter</a:t>
            </a:r>
            <a:endParaRPr lang="en-US" sz="7200" b="1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0615"/>
            <a:ext cx="11855116" cy="1061954"/>
          </a:xfrm>
        </p:spPr>
        <p:txBody>
          <a:bodyPr wrap="square" lIns="0" tIns="0" bIns="0" anchor="t" anchorCtr="0">
            <a:noAutofit/>
          </a:bodyPr>
          <a:lstStyle/>
          <a:p>
            <a:pPr lvl="1" algn="ctr">
              <a:buNone/>
            </a:pPr>
            <a:r>
              <a:rPr lang="en-US" sz="3600" b="1" dirty="0" smtClean="0"/>
              <a:t>Greek philosophers believed that matter was made of </a:t>
            </a:r>
            <a:r>
              <a:rPr lang="en-US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atomos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/>
              <a:t>that were the smallest pieces of matter.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8305" name="Picture 1" descr="C:\Documents and Settings\a.vlacil\Desktop\Science 9\9. Oct 10 - Oct 17\pics\evt101031170600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903" y="2602365"/>
            <a:ext cx="3676869" cy="4255635"/>
          </a:xfrm>
          <a:prstGeom prst="rect">
            <a:avLst/>
          </a:prstGeom>
          <a:noFill/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5590" y="2625287"/>
            <a:ext cx="2640843" cy="361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17" r="14231"/>
          <a:stretch/>
        </p:blipFill>
        <p:spPr>
          <a:xfrm>
            <a:off x="4824248" y="2459421"/>
            <a:ext cx="2567537" cy="402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639" y="232012"/>
            <a:ext cx="11664619" cy="128374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CA" sz="7200" b="1" dirty="0" smtClean="0">
                <a:solidFill>
                  <a:srgbClr val="002060"/>
                </a:solidFill>
              </a:rPr>
              <a:t>Dalton’s Atomic Theory</a:t>
            </a:r>
            <a:endParaRPr lang="en-CA" sz="72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918" y="1700808"/>
            <a:ext cx="566619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55" y="1844824"/>
            <a:ext cx="596694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567285"/>
            <a:ext cx="12192000" cy="212365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Which of the Proposition</a:t>
            </a:r>
          </a:p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of the Dalton’s Theory are true?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6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09510" cy="8001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Berlin Sans FB Demi" pitchFamily="34" charset="0"/>
              </a:rPr>
              <a:t>J.J. Thompson</a:t>
            </a:r>
            <a:endParaRPr lang="en-US" sz="7200" b="1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1428750"/>
            <a:ext cx="5010150" cy="289813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837084"/>
            <a:ext cx="12151408" cy="1220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200" b="1" dirty="0" smtClean="0">
                <a:solidFill>
                  <a:srgbClr val="000000"/>
                </a:solidFill>
              </a:rPr>
              <a:t>He studied electric currents in gas discharged tubes (Cathode Ray tubes)</a:t>
            </a:r>
            <a:endParaRPr lang="en-CA" sz="3200" b="1" dirty="0">
              <a:solidFill>
                <a:srgbClr val="000000"/>
              </a:solidFill>
            </a:endParaRPr>
          </a:p>
        </p:txBody>
      </p:sp>
      <p:pic>
        <p:nvPicPr>
          <p:cNvPr id="86019" name="Picture 3" descr="C:\Documents and Settings\a.vlacil\Desktop\Science 9\9. Oct 10 - Oct 17\pics\250px-Crt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050" y="4514850"/>
            <a:ext cx="3873500" cy="2343150"/>
          </a:xfrm>
          <a:prstGeom prst="rect">
            <a:avLst/>
          </a:prstGeom>
          <a:noFill/>
        </p:spPr>
      </p:pic>
      <p:pic>
        <p:nvPicPr>
          <p:cNvPr id="86020" name="Picture 4" descr="C:\Documents and Settings\a.vlacil\Desktop\Science 9\9. Oct 10 - Oct 17\pics\jj-equi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8650" y="1873250"/>
            <a:ext cx="6216598" cy="4756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0" y="1012726"/>
            <a:ext cx="12151408" cy="1036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4000" b="1" dirty="0" smtClean="0">
                <a:solidFill>
                  <a:srgbClr val="000000"/>
                </a:solidFill>
              </a:rPr>
              <a:t>J.J. Thomson discovered the existence of the first subatomic particle </a:t>
            </a:r>
            <a:r>
              <a:rPr lang="en-CA" sz="4000" b="1" dirty="0" smtClean="0">
                <a:solidFill>
                  <a:srgbClr val="292934"/>
                </a:solidFill>
              </a:rPr>
              <a:t>– </a:t>
            </a:r>
            <a:r>
              <a:rPr lang="en-C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</a:t>
            </a:r>
            <a:endParaRPr lang="en-CA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THE ELECTRON</a:t>
            </a:r>
            <a:endParaRPr lang="en-CA" sz="4800" b="1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0" y="2276872"/>
            <a:ext cx="3178065" cy="195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931" y="4365103"/>
            <a:ext cx="316998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750748" y="4815427"/>
            <a:ext cx="8287203" cy="1911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 smtClean="0">
                <a:solidFill>
                  <a:srgbClr val="000000"/>
                </a:solidFill>
              </a:rPr>
              <a:t>But since the </a:t>
            </a:r>
            <a:r>
              <a:rPr lang="en-CA" sz="3200" b="1" dirty="0" smtClean="0">
                <a:solidFill>
                  <a:srgbClr val="7030A0"/>
                </a:solidFill>
              </a:rPr>
              <a:t>atoms</a:t>
            </a:r>
            <a:r>
              <a:rPr lang="en-CA" sz="3200" b="1" dirty="0" smtClean="0">
                <a:solidFill>
                  <a:srgbClr val="292934"/>
                </a:solidFill>
              </a:rPr>
              <a:t> </a:t>
            </a:r>
            <a:r>
              <a:rPr lang="en-CA" sz="3200" b="1" dirty="0" smtClean="0">
                <a:solidFill>
                  <a:srgbClr val="000000"/>
                </a:solidFill>
              </a:rPr>
              <a:t>were known to be neutral, he suggested that</a:t>
            </a:r>
            <a:r>
              <a:rPr lang="en-CA" sz="3200" b="1" dirty="0" smtClean="0">
                <a:solidFill>
                  <a:srgbClr val="292934"/>
                </a:solidFill>
              </a:rPr>
              <a:t> </a:t>
            </a:r>
            <a:r>
              <a:rPr lang="en-CA" sz="3200" b="1" dirty="0" smtClean="0">
                <a:solidFill>
                  <a:srgbClr val="7030A0"/>
                </a:solidFill>
              </a:rPr>
              <a:t>atom</a:t>
            </a:r>
            <a:r>
              <a:rPr lang="en-CA" sz="3200" b="1" dirty="0" smtClean="0">
                <a:solidFill>
                  <a:srgbClr val="292934"/>
                </a:solidFill>
              </a:rPr>
              <a:t> </a:t>
            </a:r>
            <a:r>
              <a:rPr lang="en-CA" sz="3200" b="1" dirty="0" smtClean="0">
                <a:solidFill>
                  <a:srgbClr val="000000"/>
                </a:solidFill>
              </a:rPr>
              <a:t>is made up of a cloud </a:t>
            </a:r>
            <a:r>
              <a:rPr lang="en-CA" sz="3200" b="1" dirty="0">
                <a:solidFill>
                  <a:srgbClr val="000000"/>
                </a:solidFill>
              </a:rPr>
              <a:t>of</a:t>
            </a:r>
            <a:r>
              <a:rPr lang="en-CA" sz="3200" b="1" dirty="0">
                <a:solidFill>
                  <a:srgbClr val="292934"/>
                </a:solidFill>
              </a:rPr>
              <a:t> </a:t>
            </a:r>
            <a:r>
              <a:rPr lang="en-CA" sz="3200" b="1" dirty="0">
                <a:solidFill>
                  <a:srgbClr val="FF0000"/>
                </a:solidFill>
              </a:rPr>
              <a:t>positive</a:t>
            </a:r>
            <a:r>
              <a:rPr lang="en-CA" sz="3200" b="1" dirty="0">
                <a:solidFill>
                  <a:srgbClr val="292934"/>
                </a:solidFill>
              </a:rPr>
              <a:t> </a:t>
            </a:r>
            <a:r>
              <a:rPr lang="en-CA" sz="3200" b="1" dirty="0">
                <a:solidFill>
                  <a:srgbClr val="FF0000"/>
                </a:solidFill>
              </a:rPr>
              <a:t>charge</a:t>
            </a:r>
            <a:r>
              <a:rPr lang="en-CA" sz="3200" b="1" dirty="0">
                <a:solidFill>
                  <a:srgbClr val="292934"/>
                </a:solidFill>
              </a:rPr>
              <a:t> </a:t>
            </a:r>
            <a:r>
              <a:rPr lang="en-CA" sz="3200" b="1" dirty="0">
                <a:solidFill>
                  <a:srgbClr val="000000"/>
                </a:solidFill>
              </a:rPr>
              <a:t>with the negative</a:t>
            </a:r>
            <a:r>
              <a:rPr lang="en-CA" sz="3200" b="1" dirty="0">
                <a:solidFill>
                  <a:srgbClr val="292934"/>
                </a:solidFill>
              </a:rPr>
              <a:t> </a:t>
            </a:r>
            <a:r>
              <a:rPr lang="en-C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</a:t>
            </a:r>
            <a:r>
              <a:rPr lang="en-CA" sz="3200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3200" b="1" dirty="0">
                <a:solidFill>
                  <a:srgbClr val="000000"/>
                </a:solidFill>
              </a:rPr>
              <a:t>embedded randomly in </a:t>
            </a:r>
            <a:r>
              <a:rPr lang="en-CA" sz="3200" b="1" dirty="0" smtClean="0">
                <a:solidFill>
                  <a:srgbClr val="000000"/>
                </a:solidFill>
              </a:rPr>
              <a:t>it</a:t>
            </a:r>
            <a:endParaRPr lang="en-CA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5951" y="2292005"/>
            <a:ext cx="3302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0749" y="2400300"/>
            <a:ext cx="4696783" cy="246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707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72008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CA" sz="4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THE PLUM PUDDING MODEL OF THE ATOM</a:t>
            </a:r>
            <a:endParaRPr lang="en-CA" sz="40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09837"/>
            <a:ext cx="12037951" cy="346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6085" y="4114800"/>
            <a:ext cx="3911335" cy="261250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4400" dirty="0" smtClean="0">
                <a:latin typeface="Broadway" pitchFamily="82" charset="0"/>
              </a:rPr>
              <a:t>He called his model of the atom:</a:t>
            </a:r>
          </a:p>
        </p:txBody>
      </p:sp>
      <p:pic>
        <p:nvPicPr>
          <p:cNvPr id="141313" name="Picture 1" descr="C:\Documents and Settings\a.vlacil\Desktop\Science 9\9. Oct 10 - Oct 17\pics\card-33-of-5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1150" y="4114800"/>
            <a:ext cx="2476500" cy="2476500"/>
          </a:xfrm>
          <a:prstGeom prst="rect">
            <a:avLst/>
          </a:prstGeom>
          <a:noFill/>
        </p:spPr>
      </p:pic>
      <p:pic>
        <p:nvPicPr>
          <p:cNvPr id="141314" name="Picture 2" descr="C:\Documents and Settings\a.vlacil\Desktop\Science 9\9. Oct 10 - Oct 17\pics\plum-pudding-model-250x2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2975" y="4248150"/>
            <a:ext cx="238125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43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87816" y="788318"/>
            <a:ext cx="1200418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292934"/>
                </a:solidFill>
              </a:rPr>
              <a:t>Ernest </a:t>
            </a:r>
            <a:r>
              <a:rPr lang="en-CA" sz="3200" b="1" dirty="0" smtClean="0">
                <a:solidFill>
                  <a:srgbClr val="292934"/>
                </a:solidFill>
              </a:rPr>
              <a:t>Rutherford tested </a:t>
            </a:r>
            <a:r>
              <a:rPr lang="en-CA" sz="3200" b="1" dirty="0">
                <a:solidFill>
                  <a:srgbClr val="FF0000"/>
                </a:solidFill>
                <a:latin typeface="Berlin Sans FB" pitchFamily="34" charset="0"/>
              </a:rPr>
              <a:t>PLUM PUDDING MODEL OF THE ATOM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65" y="1628149"/>
            <a:ext cx="4384834" cy="522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1798" y="4305545"/>
            <a:ext cx="7875725" cy="233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988" y="1543050"/>
            <a:ext cx="6963495" cy="249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19900" cy="8001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Berlin Sans FB Demi" pitchFamily="34" charset="0"/>
              </a:rPr>
              <a:t>Ernest Rutherford</a:t>
            </a:r>
            <a:endParaRPr lang="en-US" sz="7200" b="1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32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Berlin Sans FB Demi" pitchFamily="34" charset="0"/>
              </a:rPr>
              <a:t>The Gold Foil Experiment</a:t>
            </a:r>
            <a:endParaRPr lang="en-US" sz="6600" b="1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12192000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Berlin Sans FB Demi" pitchFamily="34" charset="0"/>
              </a:rPr>
              <a:t>He </a:t>
            </a:r>
            <a:r>
              <a:rPr lang="en-US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expected</a:t>
            </a:r>
            <a:r>
              <a:rPr 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6600" b="1" dirty="0" smtClean="0">
                <a:solidFill>
                  <a:srgbClr val="7030A0"/>
                </a:solidFill>
                <a:latin typeface="Berlin Sans FB Demi" pitchFamily="34" charset="0"/>
              </a:rPr>
              <a:t>this:</a:t>
            </a:r>
            <a:endParaRPr lang="en-US" sz="6600" b="1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7219950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9863" y="1314450"/>
            <a:ext cx="1019971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898984"/>
            <a:ext cx="3943350" cy="1139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 smtClean="0"/>
              <a:t>Based on the </a:t>
            </a:r>
            <a:r>
              <a:rPr lang="en-CA" sz="3200" b="1" dirty="0" smtClean="0">
                <a:solidFill>
                  <a:srgbClr val="7030A0"/>
                </a:solidFill>
              </a:rPr>
              <a:t>Plum Pudding Model</a:t>
            </a:r>
          </a:p>
          <a:p>
            <a:pPr marL="0" indent="0" algn="ctr">
              <a:buClr>
                <a:srgbClr val="93A299"/>
              </a:buClr>
            </a:pPr>
            <a:r>
              <a:rPr lang="en-CA" sz="3200" b="1" dirty="0" smtClean="0">
                <a:solidFill>
                  <a:srgbClr val="000000"/>
                </a:solidFill>
              </a:rPr>
              <a:t>   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Berlin Sans FB Demi" pitchFamily="34" charset="0"/>
              </a:rPr>
              <a:t>He </a:t>
            </a:r>
            <a:r>
              <a:rPr lang="en-US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got</a:t>
            </a:r>
            <a:r>
              <a:rPr 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6600" b="1" dirty="0" smtClean="0">
                <a:solidFill>
                  <a:srgbClr val="7030A0"/>
                </a:solidFill>
                <a:latin typeface="Berlin Sans FB Demi" pitchFamily="34" charset="0"/>
              </a:rPr>
              <a:t>this:</a:t>
            </a:r>
            <a:endParaRPr lang="en-US" sz="6600" b="1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2050" y="895350"/>
            <a:ext cx="7219950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99859" y="1219200"/>
            <a:ext cx="1019971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898984"/>
            <a:ext cx="8877300" cy="1139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 smtClean="0"/>
              <a:t>He found that some particles were deflected in directions not originally predicted.</a:t>
            </a:r>
          </a:p>
          <a:p>
            <a:pPr marL="0" indent="0" algn="ctr">
              <a:buClr>
                <a:srgbClr val="93A299"/>
              </a:buClr>
            </a:pPr>
            <a:r>
              <a:rPr lang="en-CA" sz="3200" b="1" dirty="0" smtClean="0">
                <a:solidFill>
                  <a:srgbClr val="000000"/>
                </a:solidFill>
              </a:rPr>
              <a:t>   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3339" y="3143250"/>
            <a:ext cx="8238661" cy="367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0" y="918034"/>
            <a:ext cx="12192000" cy="228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</a:pPr>
            <a:r>
              <a:rPr lang="en-CA" sz="3200" b="1" dirty="0" smtClean="0">
                <a:solidFill>
                  <a:srgbClr val="000000"/>
                </a:solidFill>
              </a:rPr>
              <a:t>   He suggested that inside of the atom, there is a very dense center of a positive charge – a </a:t>
            </a:r>
            <a:r>
              <a:rPr lang="en-CA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NUCLEUS</a:t>
            </a:r>
          </a:p>
          <a:p>
            <a:pPr marL="0" indent="0" algn="ctr">
              <a:buClr>
                <a:srgbClr val="93A299"/>
              </a:buClr>
            </a:pPr>
            <a:r>
              <a:rPr lang="en-C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It was the nucleus that deflected the stream of alpha particles 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461" y="3143250"/>
            <a:ext cx="3661104" cy="364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4400" b="1" dirty="0" smtClean="0">
                <a:solidFill>
                  <a:srgbClr val="7030A0"/>
                </a:solidFill>
              </a:rPr>
              <a:t>This didn’t agree with the </a:t>
            </a:r>
            <a:r>
              <a:rPr lang="en-CA" sz="4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Plum Pudding Model</a:t>
            </a:r>
            <a:r>
              <a:rPr lang="en-CA" sz="4400" b="1" dirty="0" smtClean="0">
                <a:solidFill>
                  <a:srgbClr val="7030A0"/>
                </a:solidFill>
              </a:rPr>
              <a:t>!</a:t>
            </a:r>
            <a:endParaRPr lang="en-CA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314840" y="3691795"/>
            <a:ext cx="5388419" cy="3708180"/>
          </a:xfrm>
          <a:prstGeom prst="mathMultiply">
            <a:avLst>
              <a:gd name="adj1" fmla="val 1923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54398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0" y="790229"/>
            <a:ext cx="12192000" cy="790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4400" b="1" dirty="0" smtClean="0">
                <a:solidFill>
                  <a:srgbClr val="000000"/>
                </a:solidFill>
              </a:rPr>
              <a:t>He proposed a different model for the atom:</a:t>
            </a:r>
            <a:endParaRPr lang="en-CA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6" name="Picture 4" descr="http://upload.wikimedia.org/wikipedia/commons/7/7d/Rutherfordsches_Atommod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381" y="1581150"/>
            <a:ext cx="4384014" cy="328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57740" y="5210174"/>
            <a:ext cx="11676520" cy="1647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 smtClean="0">
                <a:solidFill>
                  <a:srgbClr val="000000"/>
                </a:solidFill>
                <a:latin typeface="Berlin Sans FB Demi" pitchFamily="34" charset="0"/>
              </a:rPr>
              <a:t>Most </a:t>
            </a:r>
            <a:r>
              <a:rPr lang="en-CA" sz="3200" b="1" dirty="0">
                <a:solidFill>
                  <a:srgbClr val="000000"/>
                </a:solidFill>
                <a:latin typeface="Berlin Sans FB Demi" pitchFamily="34" charset="0"/>
              </a:rPr>
              <a:t>of the volume of an atom is empty space in which </a:t>
            </a:r>
            <a:r>
              <a:rPr lang="en-CA" sz="3200" b="1" dirty="0" smtClean="0">
                <a:solidFill>
                  <a:srgbClr val="000000"/>
                </a:solidFill>
                <a:latin typeface="Berlin Sans FB Demi" pitchFamily="34" charset="0"/>
              </a:rPr>
              <a:t>negatively charged </a:t>
            </a:r>
            <a:r>
              <a:rPr lang="en-CA" sz="3200" b="1" dirty="0" smtClean="0">
                <a:solidFill>
                  <a:srgbClr val="FF0000"/>
                </a:solidFill>
                <a:latin typeface="Berlin Sans FB Demi" pitchFamily="34" charset="0"/>
              </a:rPr>
              <a:t>electrons</a:t>
            </a:r>
            <a:r>
              <a:rPr lang="en-CA" sz="3200" b="1" dirty="0" smtClean="0">
                <a:solidFill>
                  <a:srgbClr val="000000"/>
                </a:solidFill>
                <a:latin typeface="Berlin Sans FB Demi" pitchFamily="34" charset="0"/>
              </a:rPr>
              <a:t> </a:t>
            </a:r>
            <a:r>
              <a:rPr lang="en-CA" sz="3200" b="1" dirty="0">
                <a:solidFill>
                  <a:srgbClr val="000000"/>
                </a:solidFill>
                <a:latin typeface="Berlin Sans FB Demi" pitchFamily="34" charset="0"/>
              </a:rPr>
              <a:t>move around </a:t>
            </a:r>
            <a:r>
              <a:rPr lang="en-CA" sz="3200" b="1" dirty="0" smtClean="0">
                <a:solidFill>
                  <a:srgbClr val="000000"/>
                </a:solidFill>
                <a:latin typeface="Berlin Sans FB Demi" pitchFamily="34" charset="0"/>
              </a:rPr>
              <a:t>the dense, positively charged </a:t>
            </a:r>
            <a:r>
              <a:rPr lang="en-CA" sz="3200" b="1" dirty="0" smtClean="0">
                <a:solidFill>
                  <a:srgbClr val="00B0F0"/>
                </a:solidFill>
                <a:latin typeface="Berlin Sans FB Demi" pitchFamily="34" charset="0"/>
              </a:rPr>
              <a:t>nucleus</a:t>
            </a:r>
            <a:r>
              <a:rPr lang="en-CA" sz="3200" b="1" dirty="0">
                <a:solidFill>
                  <a:srgbClr val="000000"/>
                </a:solidFill>
                <a:latin typeface="Berlin Sans FB Demi" pitchFamily="34" charset="0"/>
              </a:rPr>
              <a:t>.</a:t>
            </a:r>
            <a:endParaRPr lang="en-CA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3519" y="1556793"/>
            <a:ext cx="6970741" cy="381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48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CA" sz="48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The Nuclear Atom (nucleus)</a:t>
            </a:r>
            <a:endParaRPr lang="en-CA" sz="4800" b="1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0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0"/>
            <a:ext cx="10226842" cy="13255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Berlin Sans FB Demi" pitchFamily="34" charset="0"/>
              </a:rPr>
              <a:t>Early Ideas about Matter</a:t>
            </a:r>
            <a:endParaRPr lang="en-US" sz="7200" b="1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6021"/>
            <a:ext cx="12192000" cy="965701"/>
          </a:xfrm>
        </p:spPr>
        <p:txBody>
          <a:bodyPr wrap="square" lIns="0" tIns="0" bIns="0" anchor="t" anchorCtr="0">
            <a:noAutofit/>
          </a:bodyPr>
          <a:lstStyle/>
          <a:p>
            <a:pPr lvl="1" algn="ctr">
              <a:buNone/>
            </a:pPr>
            <a:r>
              <a:rPr lang="en-US" sz="4000" b="1" dirty="0" smtClean="0"/>
              <a:t>Aristotle believed matter was made of  different combinations of </a:t>
            </a:r>
            <a:r>
              <a:rPr lang="en-US" sz="4000" b="1" dirty="0" smtClean="0">
                <a:solidFill>
                  <a:srgbClr val="00B050"/>
                </a:solidFill>
              </a:rPr>
              <a:t>earth</a:t>
            </a:r>
            <a:r>
              <a:rPr lang="en-US" sz="4000" b="1" dirty="0" smtClean="0"/>
              <a:t>, </a:t>
            </a:r>
            <a:r>
              <a:rPr lang="en-US" sz="4000" b="1" dirty="0" smtClean="0">
                <a:solidFill>
                  <a:srgbClr val="0070C0"/>
                </a:solidFill>
              </a:rPr>
              <a:t>air</a:t>
            </a:r>
            <a:r>
              <a:rPr lang="en-US" sz="4000" b="1" dirty="0" smtClean="0"/>
              <a:t>,  </a:t>
            </a:r>
            <a:r>
              <a:rPr lang="en-US" sz="4000" b="1" dirty="0" smtClean="0">
                <a:solidFill>
                  <a:srgbClr val="FF0000"/>
                </a:solidFill>
              </a:rPr>
              <a:t>fire</a:t>
            </a:r>
            <a:r>
              <a:rPr lang="en-US" sz="4000" b="1" dirty="0" smtClean="0"/>
              <a:t>, and </a:t>
            </a:r>
            <a:r>
              <a:rPr lang="en-US" sz="4000" b="1" dirty="0" smtClean="0">
                <a:solidFill>
                  <a:srgbClr val="002060"/>
                </a:solidFill>
              </a:rPr>
              <a:t>water</a:t>
            </a:r>
            <a:r>
              <a:rPr lang="en-US" sz="4000" b="1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31073" name="Picture 1" descr="C:\Documents and Settings\a.vlacil\Desktop\Science 9\9. Oct 10 - Oct 17\pics\paperdik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41" y="2695521"/>
            <a:ext cx="6000750" cy="3752850"/>
          </a:xfrm>
          <a:prstGeom prst="rect">
            <a:avLst/>
          </a:prstGeom>
          <a:noFill/>
        </p:spPr>
      </p:pic>
      <p:pic>
        <p:nvPicPr>
          <p:cNvPr id="131074" name="Picture 2" descr="C:\Documents and Settings\a.vlacil\Desktop\Science 9\9. Oct 10 - Oct 17\pics\VLObject-3067-041202021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298" y="2384535"/>
            <a:ext cx="5286702" cy="4473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48151" cy="93345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Berlin Sans FB Demi" pitchFamily="34" charset="0"/>
              </a:rPr>
              <a:t>Niels Bohr</a:t>
            </a:r>
            <a:endParaRPr lang="en-US" sz="6000" b="1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850065"/>
            <a:ext cx="12192000" cy="118828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000" b="1" dirty="0" smtClean="0"/>
              <a:t>He studied gaseous samples of atoms, which were made to glow by passing an electric current through them.  </a:t>
            </a:r>
          </a:p>
          <a:p>
            <a:endParaRPr lang="en-US" dirty="0"/>
          </a:p>
        </p:txBody>
      </p:sp>
      <p:pic>
        <p:nvPicPr>
          <p:cNvPr id="83969" name="Picture 1" descr="C:\Documents and Settings\a.vlacil\Desktop\Science 9\9. Oct 10 - Oct 17\pics\Niels_Boh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74" y="2095500"/>
            <a:ext cx="3003742" cy="4248150"/>
          </a:xfrm>
          <a:prstGeom prst="rect">
            <a:avLst/>
          </a:prstGeom>
          <a:noFill/>
        </p:spPr>
      </p:pic>
      <p:pic>
        <p:nvPicPr>
          <p:cNvPr id="83970" name="Picture 2" descr="C:\Documents and Settings\a.vlacil\Desktop\Science 9\9. Oct 10 - Oct 17\pics\2012060764377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95500"/>
            <a:ext cx="3352800" cy="4267200"/>
          </a:xfrm>
          <a:prstGeom prst="rect">
            <a:avLst/>
          </a:prstGeom>
          <a:noFill/>
        </p:spPr>
      </p:pic>
      <p:pic>
        <p:nvPicPr>
          <p:cNvPr id="83971" name="Picture 3" descr="C:\Documents and Settings\a.vlacil\Desktop\Science 9\9. Oct 10 - Oct 17\pics\Cell_setu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7713" y="2077061"/>
            <a:ext cx="5284787" cy="4323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12192000" cy="16573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600" b="1" dirty="0" smtClean="0"/>
              <a:t>Based on his observations, Bohr proposed that </a:t>
            </a:r>
          </a:p>
          <a:p>
            <a:pPr marL="0" indent="0" algn="ctr">
              <a:buNone/>
            </a:pPr>
            <a:r>
              <a:rPr lang="en-CA" sz="3600" b="1" dirty="0" smtClean="0"/>
              <a:t>electrons surround the nucleus </a:t>
            </a:r>
            <a:r>
              <a:rPr lang="en-CA" sz="3600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ONLY</a:t>
            </a:r>
            <a:r>
              <a:rPr lang="en-CA" sz="3600" b="1" dirty="0" smtClean="0"/>
              <a:t> in specific “</a:t>
            </a:r>
            <a:r>
              <a:rPr lang="en-C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levels</a:t>
            </a:r>
            <a:r>
              <a:rPr lang="en-CA" sz="3600" b="1" dirty="0" smtClean="0"/>
              <a:t>” or “</a:t>
            </a:r>
            <a:r>
              <a:rPr lang="en-C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shells</a:t>
            </a:r>
            <a:r>
              <a:rPr lang="en-CA" sz="3600" b="1" dirty="0" smtClean="0"/>
              <a:t>.”</a:t>
            </a:r>
          </a:p>
          <a:p>
            <a:endParaRPr lang="en-US" dirty="0"/>
          </a:p>
        </p:txBody>
      </p:sp>
      <p:pic>
        <p:nvPicPr>
          <p:cNvPr id="144386" name="Picture 2" descr="C:\Documents and Settings\a.vlacil\Desktop\Science 9\9. Oct 10 - Oct 17\pics\149209-004-E4AA2D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2725" y="1885950"/>
            <a:ext cx="5629275" cy="3752850"/>
          </a:xfrm>
          <a:prstGeom prst="rect">
            <a:avLst/>
          </a:prstGeom>
          <a:noFill/>
        </p:spPr>
      </p:pic>
      <p:pic>
        <p:nvPicPr>
          <p:cNvPr id="144387" name="Picture 3" descr="C:\Documents and Settings\a.vlacil\Desktop\Science 9\9. Oct 10 - Oct 17\pics\5401923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847850"/>
            <a:ext cx="6599162" cy="472440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90550" y="2724150"/>
            <a:ext cx="11353800" cy="165735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5400" b="1" dirty="0" smtClean="0"/>
              <a:t>Each “</a:t>
            </a:r>
            <a:r>
              <a:rPr lang="en-CA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levels</a:t>
            </a:r>
            <a:r>
              <a:rPr lang="en-CA" sz="5400" b="1" dirty="0" smtClean="0"/>
              <a:t>” or “</a:t>
            </a:r>
            <a:r>
              <a:rPr lang="en-CA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shells</a:t>
            </a:r>
            <a:r>
              <a:rPr lang="en-CA" sz="5400" b="1" dirty="0" smtClean="0"/>
              <a:t>” have certain amount of energy!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762000"/>
            <a:ext cx="12192000" cy="9334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b="1" u="sng" dirty="0" smtClean="0">
                <a:solidFill>
                  <a:srgbClr val="FF0000"/>
                </a:solidFill>
              </a:rPr>
              <a:t>The electrons </a:t>
            </a:r>
            <a:r>
              <a:rPr lang="en-CA" b="1" dirty="0" smtClean="0"/>
              <a:t>can only move from shell to shell (stair to stairs)</a:t>
            </a:r>
          </a:p>
          <a:p>
            <a:endParaRPr lang="en-US" dirty="0"/>
          </a:p>
        </p:txBody>
      </p:sp>
      <p:pic>
        <p:nvPicPr>
          <p:cNvPr id="145413" name="Picture 5" descr="C:\Documents and Settings\a.vlacil\Desktop\Science 9\9. Oct 10 - Oct 17\pics\image0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3100"/>
            <a:ext cx="6922394" cy="4914900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400" b="1" dirty="0" smtClean="0">
                <a:latin typeface="Berlin Sans FB Demi" pitchFamily="34" charset="0"/>
              </a:rPr>
              <a:t>Think of these </a:t>
            </a:r>
            <a:r>
              <a:rPr lang="en-CA" sz="4400" b="1" dirty="0" smtClean="0">
                <a:solidFill>
                  <a:srgbClr val="FF0000"/>
                </a:solidFill>
                <a:latin typeface="Berlin Sans FB Demi" pitchFamily="34" charset="0"/>
              </a:rPr>
              <a:t>electron shells </a:t>
            </a:r>
            <a:r>
              <a:rPr lang="en-CA" sz="4400" b="1" dirty="0" smtClean="0">
                <a:latin typeface="Berlin Sans FB Demi" pitchFamily="34" charset="0"/>
              </a:rPr>
              <a:t>as </a:t>
            </a:r>
            <a:r>
              <a:rPr lang="en-CA" sz="4400" b="1" dirty="0" smtClean="0">
                <a:solidFill>
                  <a:srgbClr val="00B0F0"/>
                </a:solidFill>
                <a:latin typeface="Berlin Sans FB Demi" pitchFamily="34" charset="0"/>
              </a:rPr>
              <a:t>stairs</a:t>
            </a:r>
            <a:endParaRPr lang="en-US" dirty="0"/>
          </a:p>
        </p:txBody>
      </p:sp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247490" y="2806148"/>
            <a:ext cx="5029200" cy="257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3657600" y="556260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353550" y="381000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762000"/>
            <a:ext cx="12192000" cy="9334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b="1" u="sng" dirty="0" smtClean="0">
                <a:solidFill>
                  <a:srgbClr val="FF0000"/>
                </a:solidFill>
              </a:rPr>
              <a:t>The electrons </a:t>
            </a:r>
            <a:r>
              <a:rPr lang="en-CA" b="1" dirty="0" smtClean="0"/>
              <a:t>can only move from shell to shell (stair to stairs)</a:t>
            </a:r>
          </a:p>
          <a:p>
            <a:endParaRPr lang="en-US" dirty="0"/>
          </a:p>
        </p:txBody>
      </p:sp>
      <p:pic>
        <p:nvPicPr>
          <p:cNvPr id="145413" name="Picture 5" descr="C:\Documents and Settings\a.vlacil\Desktop\Science 9\9. Oct 10 - Oct 17\pics\image0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3100"/>
            <a:ext cx="6922394" cy="4914900"/>
          </a:xfrm>
          <a:prstGeom prst="rect">
            <a:avLst/>
          </a:prstGeom>
          <a:noFill/>
        </p:spPr>
      </p:pic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247490" y="2806148"/>
            <a:ext cx="5029200" cy="257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762250" y="489585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886950" y="381000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400" b="1" dirty="0" smtClean="0">
                <a:latin typeface="Berlin Sans FB Demi" pitchFamily="34" charset="0"/>
              </a:rPr>
              <a:t>Think of these </a:t>
            </a:r>
            <a:r>
              <a:rPr lang="en-CA" sz="4400" b="1" dirty="0" smtClean="0">
                <a:solidFill>
                  <a:srgbClr val="FF0000"/>
                </a:solidFill>
                <a:latin typeface="Berlin Sans FB Demi" pitchFamily="34" charset="0"/>
              </a:rPr>
              <a:t>electron shells </a:t>
            </a:r>
            <a:r>
              <a:rPr lang="en-CA" sz="4400" b="1" dirty="0" smtClean="0">
                <a:latin typeface="Berlin Sans FB Demi" pitchFamily="34" charset="0"/>
              </a:rPr>
              <a:t>as </a:t>
            </a:r>
            <a:r>
              <a:rPr lang="en-CA" sz="4400" b="1" dirty="0" smtClean="0">
                <a:solidFill>
                  <a:srgbClr val="00B0F0"/>
                </a:solidFill>
                <a:latin typeface="Berlin Sans FB Demi" pitchFamily="34" charset="0"/>
              </a:rPr>
              <a:t>stairs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762000"/>
            <a:ext cx="12192000" cy="9334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b="1" u="sng" dirty="0" smtClean="0">
                <a:solidFill>
                  <a:srgbClr val="FF0000"/>
                </a:solidFill>
              </a:rPr>
              <a:t>The electrons </a:t>
            </a:r>
            <a:r>
              <a:rPr lang="en-CA" b="1" dirty="0" smtClean="0"/>
              <a:t>can only move from shell to shell (stair to stairs)</a:t>
            </a:r>
          </a:p>
          <a:p>
            <a:endParaRPr lang="en-US" dirty="0"/>
          </a:p>
        </p:txBody>
      </p:sp>
      <p:pic>
        <p:nvPicPr>
          <p:cNvPr id="145413" name="Picture 5" descr="C:\Documents and Settings\a.vlacil\Desktop\Science 9\9. Oct 10 - Oct 17\pics\image0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3100"/>
            <a:ext cx="6922394" cy="4914900"/>
          </a:xfrm>
          <a:prstGeom prst="rect">
            <a:avLst/>
          </a:prstGeom>
          <a:noFill/>
        </p:spPr>
      </p:pic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247490" y="2806148"/>
            <a:ext cx="5029200" cy="257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076450" y="428625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287000" y="407670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400" b="1" dirty="0" smtClean="0">
                <a:latin typeface="Berlin Sans FB Demi" pitchFamily="34" charset="0"/>
              </a:rPr>
              <a:t>Think of these </a:t>
            </a:r>
            <a:r>
              <a:rPr lang="en-CA" sz="4400" b="1" dirty="0" smtClean="0">
                <a:solidFill>
                  <a:srgbClr val="FF0000"/>
                </a:solidFill>
                <a:latin typeface="Berlin Sans FB Demi" pitchFamily="34" charset="0"/>
              </a:rPr>
              <a:t>electron shells </a:t>
            </a:r>
            <a:r>
              <a:rPr lang="en-CA" sz="4400" b="1" dirty="0" smtClean="0">
                <a:latin typeface="Berlin Sans FB Demi" pitchFamily="34" charset="0"/>
              </a:rPr>
              <a:t>as </a:t>
            </a:r>
            <a:r>
              <a:rPr lang="en-CA" sz="4400" b="1" dirty="0" smtClean="0">
                <a:solidFill>
                  <a:srgbClr val="00B0F0"/>
                </a:solidFill>
                <a:latin typeface="Berlin Sans FB Demi" pitchFamily="34" charset="0"/>
              </a:rPr>
              <a:t>stairs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762000"/>
            <a:ext cx="12192000" cy="9334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b="1" u="sng" dirty="0" smtClean="0">
                <a:solidFill>
                  <a:srgbClr val="FF0000"/>
                </a:solidFill>
              </a:rPr>
              <a:t>The electrons </a:t>
            </a:r>
            <a:r>
              <a:rPr lang="en-CA" b="1" dirty="0" smtClean="0"/>
              <a:t>can only move from shell to shell (stair to stairs)</a:t>
            </a:r>
          </a:p>
          <a:p>
            <a:endParaRPr lang="en-US" dirty="0"/>
          </a:p>
        </p:txBody>
      </p:sp>
      <p:pic>
        <p:nvPicPr>
          <p:cNvPr id="145413" name="Picture 5" descr="C:\Documents and Settings\a.vlacil\Desktop\Science 9\9. Oct 10 - Oct 17\pics\image0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3100"/>
            <a:ext cx="6922394" cy="4914900"/>
          </a:xfrm>
          <a:prstGeom prst="rect">
            <a:avLst/>
          </a:prstGeom>
          <a:noFill/>
        </p:spPr>
      </p:pic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247490" y="2806148"/>
            <a:ext cx="5029200" cy="257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1447800" y="363855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782300" y="384810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400" b="1" dirty="0" smtClean="0">
                <a:latin typeface="Berlin Sans FB Demi" pitchFamily="34" charset="0"/>
              </a:rPr>
              <a:t>Think of these </a:t>
            </a:r>
            <a:r>
              <a:rPr lang="en-CA" sz="4400" b="1" dirty="0" smtClean="0">
                <a:solidFill>
                  <a:srgbClr val="FF0000"/>
                </a:solidFill>
                <a:latin typeface="Berlin Sans FB Demi" pitchFamily="34" charset="0"/>
              </a:rPr>
              <a:t>electron shells </a:t>
            </a:r>
            <a:r>
              <a:rPr lang="en-CA" sz="4400" b="1" dirty="0" smtClean="0">
                <a:latin typeface="Berlin Sans FB Demi" pitchFamily="34" charset="0"/>
              </a:rPr>
              <a:t>as </a:t>
            </a:r>
            <a:r>
              <a:rPr lang="en-CA" sz="4400" b="1" dirty="0" smtClean="0">
                <a:solidFill>
                  <a:srgbClr val="00B0F0"/>
                </a:solidFill>
                <a:latin typeface="Berlin Sans FB Demi" pitchFamily="34" charset="0"/>
              </a:rPr>
              <a:t>stairs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762000"/>
            <a:ext cx="12192000" cy="9334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b="1" u="sng" dirty="0" smtClean="0">
                <a:solidFill>
                  <a:srgbClr val="FF0000"/>
                </a:solidFill>
              </a:rPr>
              <a:t>The electrons </a:t>
            </a:r>
            <a:r>
              <a:rPr lang="en-CA" b="1" dirty="0" smtClean="0"/>
              <a:t>can only move from shell to shell (stair to stairs) </a:t>
            </a:r>
            <a:r>
              <a:rPr lang="en-CA" sz="3200" b="1" dirty="0" smtClean="0">
                <a:solidFill>
                  <a:srgbClr val="0070C0"/>
                </a:solidFill>
              </a:rPr>
              <a:t>= you can never find them </a:t>
            </a:r>
            <a:r>
              <a:rPr lang="en-CA" sz="3200" b="1" dirty="0" smtClean="0">
                <a:solidFill>
                  <a:srgbClr val="FF66CC"/>
                </a:solidFill>
                <a:latin typeface="Arial Black" pitchFamily="34" charset="0"/>
              </a:rPr>
              <a:t>between the shells  </a:t>
            </a:r>
            <a:r>
              <a:rPr lang="en-CA" sz="3200" b="1" dirty="0" smtClean="0">
                <a:solidFill>
                  <a:srgbClr val="0070C0"/>
                </a:solidFill>
              </a:rPr>
              <a:t>(between the stairs)</a:t>
            </a:r>
            <a:endParaRPr lang="en-CA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145413" name="Picture 5" descr="C:\Documents and Settings\a.vlacil\Desktop\Science 9\9. Oct 10 - Oct 17\pics\image0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3100"/>
            <a:ext cx="6922394" cy="4914900"/>
          </a:xfrm>
          <a:prstGeom prst="rect">
            <a:avLst/>
          </a:prstGeom>
          <a:noFill/>
        </p:spPr>
      </p:pic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247490" y="2806148"/>
            <a:ext cx="5029200" cy="257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1828800" y="371475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572750" y="363855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-1028560" y="-457200"/>
            <a:ext cx="13220560" cy="8276275"/>
          </a:xfrm>
          <a:prstGeom prst="mathMultiply">
            <a:avLst>
              <a:gd name="adj1" fmla="val 1923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400" b="1" dirty="0" smtClean="0">
                <a:latin typeface="Berlin Sans FB Demi" pitchFamily="34" charset="0"/>
              </a:rPr>
              <a:t>Think of these </a:t>
            </a:r>
            <a:r>
              <a:rPr lang="en-CA" sz="4400" b="1" dirty="0" smtClean="0">
                <a:solidFill>
                  <a:srgbClr val="FF0000"/>
                </a:solidFill>
                <a:latin typeface="Berlin Sans FB Demi" pitchFamily="34" charset="0"/>
              </a:rPr>
              <a:t>electron shells </a:t>
            </a:r>
            <a:r>
              <a:rPr lang="en-CA" sz="4400" b="1" dirty="0" smtClean="0">
                <a:latin typeface="Berlin Sans FB Demi" pitchFamily="34" charset="0"/>
              </a:rPr>
              <a:t>as </a:t>
            </a:r>
            <a:r>
              <a:rPr lang="en-CA" sz="4400" b="1" dirty="0" smtClean="0">
                <a:solidFill>
                  <a:srgbClr val="00B0F0"/>
                </a:solidFill>
                <a:latin typeface="Berlin Sans FB Demi" pitchFamily="34" charset="0"/>
              </a:rPr>
              <a:t>stairs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762000"/>
            <a:ext cx="12192000" cy="9334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b="1" u="sng" dirty="0" smtClean="0">
                <a:solidFill>
                  <a:srgbClr val="FF0000"/>
                </a:solidFill>
              </a:rPr>
              <a:t>The electron </a:t>
            </a:r>
            <a:r>
              <a:rPr lang="en-CA" b="1" dirty="0" smtClean="0"/>
              <a:t>in the </a:t>
            </a:r>
            <a:r>
              <a:rPr lang="en-CA" b="1" u="sng" dirty="0" smtClean="0">
                <a:solidFill>
                  <a:srgbClr val="00B050"/>
                </a:solidFill>
              </a:rPr>
              <a:t>closest shell to the nucleus </a:t>
            </a:r>
            <a:r>
              <a:rPr lang="en-CA" b="1" dirty="0" smtClean="0"/>
              <a:t>have the </a:t>
            </a:r>
            <a:r>
              <a:rPr lang="en-CA" b="1" dirty="0" smtClean="0">
                <a:solidFill>
                  <a:srgbClr val="7030A0"/>
                </a:solidFill>
                <a:latin typeface="Berlin Sans FB Demi" pitchFamily="34" charset="0"/>
              </a:rPr>
              <a:t>LOWEST</a:t>
            </a:r>
            <a:r>
              <a:rPr lang="en-CA" b="1" dirty="0" smtClean="0"/>
              <a:t> energy = </a:t>
            </a:r>
          </a:p>
          <a:p>
            <a:pPr marL="0" indent="0">
              <a:buNone/>
            </a:pPr>
            <a:r>
              <a:rPr lang="en-CA" b="1" dirty="0" smtClean="0"/>
              <a:t>It is on </a:t>
            </a:r>
            <a:r>
              <a:rPr lang="en-CA" b="1" u="sng" dirty="0" smtClean="0">
                <a:solidFill>
                  <a:srgbClr val="00B050"/>
                </a:solidFill>
              </a:rPr>
              <a:t>the lowest step of the stairwell</a:t>
            </a:r>
          </a:p>
          <a:p>
            <a:endParaRPr lang="en-US" dirty="0"/>
          </a:p>
        </p:txBody>
      </p:sp>
      <p:pic>
        <p:nvPicPr>
          <p:cNvPr id="145413" name="Picture 5" descr="C:\Documents and Settings\a.vlacil\Desktop\Science 9\9. Oct 10 - Oct 17\pics\image0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3100"/>
            <a:ext cx="6922394" cy="4914900"/>
          </a:xfrm>
          <a:prstGeom prst="rect">
            <a:avLst/>
          </a:prstGeom>
          <a:noFill/>
        </p:spPr>
      </p:pic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247490" y="2806148"/>
            <a:ext cx="5029200" cy="257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3657600" y="556260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353550" y="381000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400" b="1" dirty="0" smtClean="0">
                <a:latin typeface="Berlin Sans FB Demi" pitchFamily="34" charset="0"/>
              </a:rPr>
              <a:t>Think of these </a:t>
            </a:r>
            <a:r>
              <a:rPr lang="en-CA" sz="4400" b="1" dirty="0" smtClean="0">
                <a:solidFill>
                  <a:srgbClr val="FF0000"/>
                </a:solidFill>
                <a:latin typeface="Berlin Sans FB Demi" pitchFamily="34" charset="0"/>
              </a:rPr>
              <a:t>electron shells </a:t>
            </a:r>
            <a:r>
              <a:rPr lang="en-CA" sz="4400" b="1" dirty="0" smtClean="0">
                <a:latin typeface="Berlin Sans FB Demi" pitchFamily="34" charset="0"/>
              </a:rPr>
              <a:t>as </a:t>
            </a:r>
            <a:r>
              <a:rPr lang="en-CA" sz="4400" b="1" dirty="0" smtClean="0">
                <a:solidFill>
                  <a:srgbClr val="00B0F0"/>
                </a:solidFill>
                <a:latin typeface="Berlin Sans FB Demi" pitchFamily="34" charset="0"/>
              </a:rPr>
              <a:t>stairs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762000"/>
            <a:ext cx="12192000" cy="9334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b="1" u="sng" dirty="0" smtClean="0">
                <a:solidFill>
                  <a:srgbClr val="FF0000"/>
                </a:solidFill>
              </a:rPr>
              <a:t>The electrons </a:t>
            </a:r>
            <a:r>
              <a:rPr lang="en-CA" b="1" dirty="0" smtClean="0"/>
              <a:t>in the </a:t>
            </a:r>
            <a:r>
              <a:rPr lang="en-CA" b="1" u="sng" dirty="0" err="1" smtClean="0">
                <a:solidFill>
                  <a:srgbClr val="00B050"/>
                </a:solidFill>
              </a:rPr>
              <a:t>furtermost</a:t>
            </a:r>
            <a:r>
              <a:rPr lang="en-CA" b="1" u="sng" dirty="0" smtClean="0">
                <a:solidFill>
                  <a:srgbClr val="00B050"/>
                </a:solidFill>
              </a:rPr>
              <a:t> shell to the nucleus </a:t>
            </a:r>
            <a:r>
              <a:rPr lang="en-CA" b="1" dirty="0" smtClean="0"/>
              <a:t>have the </a:t>
            </a:r>
            <a:r>
              <a:rPr lang="en-CA" b="1" dirty="0" smtClean="0">
                <a:solidFill>
                  <a:srgbClr val="7030A0"/>
                </a:solidFill>
                <a:latin typeface="Berlin Sans FB Demi" pitchFamily="34" charset="0"/>
              </a:rPr>
              <a:t>HIGHEST </a:t>
            </a:r>
            <a:r>
              <a:rPr lang="en-CA" b="1" dirty="0" smtClean="0"/>
              <a:t>energy = </a:t>
            </a:r>
          </a:p>
          <a:p>
            <a:pPr marL="0" indent="0">
              <a:buNone/>
            </a:pPr>
            <a:r>
              <a:rPr lang="en-CA" b="1" dirty="0" smtClean="0"/>
              <a:t>It is on </a:t>
            </a:r>
            <a:r>
              <a:rPr lang="en-CA" b="1" u="sng" dirty="0" smtClean="0">
                <a:solidFill>
                  <a:srgbClr val="00B050"/>
                </a:solidFill>
              </a:rPr>
              <a:t>the highest step of the stairwell</a:t>
            </a:r>
          </a:p>
          <a:p>
            <a:endParaRPr lang="en-US" dirty="0"/>
          </a:p>
        </p:txBody>
      </p:sp>
      <p:pic>
        <p:nvPicPr>
          <p:cNvPr id="145413" name="Picture 5" descr="C:\Documents and Settings\a.vlacil\Desktop\Science 9\9. Oct 10 - Oct 17\pics\image0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3100"/>
            <a:ext cx="6922394" cy="4914900"/>
          </a:xfrm>
          <a:prstGeom prst="rect">
            <a:avLst/>
          </a:prstGeom>
          <a:noFill/>
        </p:spPr>
      </p:pic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247490" y="2806148"/>
            <a:ext cx="5029200" cy="257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1409700" y="367665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801350" y="365760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400" b="1" dirty="0" smtClean="0">
                <a:latin typeface="Berlin Sans FB Demi" pitchFamily="34" charset="0"/>
              </a:rPr>
              <a:t>Think of these </a:t>
            </a:r>
            <a:r>
              <a:rPr lang="en-CA" sz="4400" b="1" dirty="0" smtClean="0">
                <a:solidFill>
                  <a:srgbClr val="FF0000"/>
                </a:solidFill>
                <a:latin typeface="Berlin Sans FB Demi" pitchFamily="34" charset="0"/>
              </a:rPr>
              <a:t>electron shells </a:t>
            </a:r>
            <a:r>
              <a:rPr lang="en-CA" sz="4400" b="1" dirty="0" smtClean="0">
                <a:latin typeface="Berlin Sans FB Demi" pitchFamily="34" charset="0"/>
              </a:rPr>
              <a:t>as </a:t>
            </a:r>
            <a:r>
              <a:rPr lang="en-CA" sz="4400" b="1" dirty="0" smtClean="0">
                <a:solidFill>
                  <a:srgbClr val="00B0F0"/>
                </a:solidFill>
                <a:latin typeface="Berlin Sans FB Demi" pitchFamily="34" charset="0"/>
              </a:rPr>
              <a:t>stairs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3" name="Picture 5" descr="C:\Documents and Settings\a.vlacil\Desktop\Science 9\9. Oct 10 - Oct 17\pics\image0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3100"/>
            <a:ext cx="6922394" cy="4914900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000" b="1" dirty="0" smtClean="0">
                <a:latin typeface="Berlin Sans FB Demi" pitchFamily="34" charset="0"/>
              </a:rPr>
              <a:t>So the </a:t>
            </a:r>
            <a:r>
              <a:rPr lang="en-CA" sz="4000" b="1" dirty="0" smtClean="0">
                <a:solidFill>
                  <a:srgbClr val="FF0000"/>
                </a:solidFill>
                <a:latin typeface="Berlin Sans FB Demi" pitchFamily="34" charset="0"/>
              </a:rPr>
              <a:t>electrons</a:t>
            </a:r>
            <a:r>
              <a:rPr lang="en-CA" sz="4000" b="1" dirty="0" smtClean="0">
                <a:latin typeface="Berlin Sans FB Demi" pitchFamily="34" charset="0"/>
              </a:rPr>
              <a:t> </a:t>
            </a:r>
            <a:r>
              <a:rPr lang="en-CA" sz="4000" b="1" dirty="0" smtClean="0">
                <a:solidFill>
                  <a:srgbClr val="0070C0"/>
                </a:solidFill>
                <a:latin typeface="Berlin Sans FB Demi" pitchFamily="34" charset="0"/>
              </a:rPr>
              <a:t>closer to the nucleus </a:t>
            </a:r>
            <a:r>
              <a:rPr lang="en-CA" sz="4000" b="1" dirty="0" smtClean="0">
                <a:latin typeface="Berlin Sans FB Demi" pitchFamily="34" charset="0"/>
              </a:rPr>
              <a:t>have </a:t>
            </a:r>
            <a:r>
              <a:rPr lang="en-CA" sz="4000" b="1" dirty="0" smtClean="0">
                <a:solidFill>
                  <a:srgbClr val="0070C0"/>
                </a:solidFill>
                <a:latin typeface="Berlin Sans FB Demi" pitchFamily="34" charset="0"/>
              </a:rPr>
              <a:t>less energy </a:t>
            </a:r>
            <a:r>
              <a:rPr lang="en-CA" sz="4000" b="1" dirty="0" smtClean="0">
                <a:latin typeface="Berlin Sans FB Demi" pitchFamily="34" charset="0"/>
              </a:rPr>
              <a:t>than the electrons further from the nucleus</a:t>
            </a:r>
            <a:endParaRPr lang="en-US" sz="2400" dirty="0"/>
          </a:p>
        </p:txBody>
      </p:sp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247490" y="2806148"/>
            <a:ext cx="5029200" cy="257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1409700" y="367665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801350" y="365760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57600" y="556260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353550" y="381000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08371"/>
            <a:ext cx="10915650" cy="228717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The Behaviour of </a:t>
            </a:r>
            <a:r>
              <a:rPr lang="en-US" sz="7200" b="1" smtClean="0">
                <a:solidFill>
                  <a:srgbClr val="7030A0"/>
                </a:solidFill>
                <a:latin typeface="Britannic Bold" panose="020B0903060703020204" pitchFamily="34" charset="0"/>
              </a:rPr>
              <a:t>Gases Activity</a:t>
            </a:r>
            <a:endParaRPr lang="en-US" sz="7200" b="1" dirty="0">
              <a:solidFill>
                <a:srgbClr val="7030A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93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 descr="C:\Documents and Settings\a.vlacil\Desktop\Science 9\9. Oct 10 - Oct 17\pics\bohr_ato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5274"/>
            <a:ext cx="4967287" cy="3876676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-1"/>
            <a:ext cx="70866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http://www.webexhibits.org/causesofcolor/images/content/ledx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274" y="4095750"/>
            <a:ext cx="3883026" cy="2564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3" name="Picture 5" descr="C:\Documents and Settings\a.vlacil\Desktop\Science 9\9. Oct 10 - Oct 17\pics\image0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3100"/>
            <a:ext cx="6922394" cy="4914900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0"/>
            <a:ext cx="12192000" cy="146685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r>
              <a:rPr lang="en-CA" sz="3200" b="1" dirty="0" smtClean="0">
                <a:latin typeface="Agency FB" pitchFamily="34" charset="0"/>
              </a:rPr>
              <a:t>Which electron has higher energy?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CA" sz="3200" b="1" dirty="0" smtClean="0">
                <a:latin typeface="Agency FB" pitchFamily="34" charset="0"/>
              </a:rPr>
              <a:t>If the blue electron wanted to reach the shell in which the red electron is,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would the light be given off or not</a:t>
            </a:r>
            <a:r>
              <a:rPr lang="en-CA" sz="3200" b="1" dirty="0" smtClean="0">
                <a:latin typeface="Agency FB" pitchFamily="34" charset="0"/>
              </a:rPr>
              <a:t>?  </a:t>
            </a:r>
          </a:p>
          <a:p>
            <a:pPr marL="0" indent="0" algn="ctr">
              <a:buNone/>
            </a:pPr>
            <a:r>
              <a:rPr lang="en-CA" sz="4000" b="1" dirty="0" smtClean="0">
                <a:latin typeface="Agency FB" pitchFamily="34" charset="0"/>
              </a:rPr>
              <a:t> </a:t>
            </a:r>
            <a:endParaRPr lang="en-US" sz="2400" dirty="0">
              <a:latin typeface="Agency FB" pitchFamily="34" charset="0"/>
            </a:endParaRPr>
          </a:p>
        </p:txBody>
      </p:sp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247490" y="2806148"/>
            <a:ext cx="5029200" cy="257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1409700" y="3676650"/>
            <a:ext cx="400050" cy="4381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801350" y="3657600"/>
            <a:ext cx="400050" cy="4381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57600" y="556260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353550" y="381000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09747" y="3291185"/>
            <a:ext cx="8773556" cy="175432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YES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because the blue electron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falls into a lower energy level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3" name="Picture 5" descr="C:\Documents and Settings\a.vlacil\Desktop\Science 9\9. Oct 10 - Oct 17\pics\image0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3100"/>
            <a:ext cx="6922394" cy="4914900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0"/>
            <a:ext cx="12192000" cy="146685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r>
              <a:rPr lang="en-CA" sz="3200" b="1" dirty="0" smtClean="0">
                <a:latin typeface="Agency FB" pitchFamily="34" charset="0"/>
              </a:rPr>
              <a:t>Which electron has higher energy?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CA" sz="3200" b="1" dirty="0" smtClean="0">
                <a:latin typeface="Agency FB" pitchFamily="34" charset="0"/>
              </a:rPr>
              <a:t>If the blue electron wanted to reach the shell in which the red electron is,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would the light be given off or not</a:t>
            </a:r>
            <a:r>
              <a:rPr lang="en-CA" sz="3200" b="1" dirty="0" smtClean="0">
                <a:latin typeface="Agency FB" pitchFamily="34" charset="0"/>
              </a:rPr>
              <a:t>?  </a:t>
            </a:r>
          </a:p>
          <a:p>
            <a:pPr marL="0" indent="0" algn="ctr">
              <a:buNone/>
            </a:pPr>
            <a:r>
              <a:rPr lang="en-CA" sz="4000" b="1" dirty="0" smtClean="0">
                <a:latin typeface="Agency FB" pitchFamily="34" charset="0"/>
              </a:rPr>
              <a:t> </a:t>
            </a:r>
            <a:endParaRPr lang="en-US" sz="2400" dirty="0">
              <a:latin typeface="Agency FB" pitchFamily="34" charset="0"/>
            </a:endParaRPr>
          </a:p>
        </p:txBody>
      </p:sp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247490" y="2806148"/>
            <a:ext cx="5029200" cy="257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019300" y="4305300"/>
            <a:ext cx="400050" cy="4381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306050" y="3810000"/>
            <a:ext cx="400050" cy="4381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09700" y="365760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201150" y="154305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09747" y="3291185"/>
            <a:ext cx="8961556" cy="175432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NO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because the blue electron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jumps to a higher energy level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3" name="Picture 5" descr="C:\Documents and Settings\a.vlacil\Desktop\Science 9\9. Oct 10 - Oct 17\pics\image0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3100"/>
            <a:ext cx="6922394" cy="4914900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0"/>
            <a:ext cx="12192000" cy="146685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r>
              <a:rPr lang="en-CA" sz="3200" b="1" dirty="0" smtClean="0">
                <a:latin typeface="Agency FB" pitchFamily="34" charset="0"/>
              </a:rPr>
              <a:t>Which electron has higher energy?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CA" sz="3200" b="1" dirty="0" smtClean="0">
                <a:latin typeface="Agency FB" pitchFamily="34" charset="0"/>
              </a:rPr>
              <a:t>If the blue electron wanted to reach the shell in which the red electron is,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would the light be given off or not</a:t>
            </a:r>
            <a:r>
              <a:rPr lang="en-CA" sz="3200" b="1" dirty="0" smtClean="0">
                <a:latin typeface="Agency FB" pitchFamily="34" charset="0"/>
              </a:rPr>
              <a:t>?  </a:t>
            </a:r>
          </a:p>
          <a:p>
            <a:pPr marL="0" indent="0" algn="ctr">
              <a:buNone/>
            </a:pPr>
            <a:r>
              <a:rPr lang="en-CA" sz="4000" b="1" dirty="0" smtClean="0">
                <a:latin typeface="Agency FB" pitchFamily="34" charset="0"/>
              </a:rPr>
              <a:t> </a:t>
            </a:r>
            <a:endParaRPr lang="en-US" sz="2400" dirty="0">
              <a:latin typeface="Agency FB" pitchFamily="34" charset="0"/>
            </a:endParaRPr>
          </a:p>
        </p:txBody>
      </p:sp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247490" y="2806148"/>
            <a:ext cx="5029200" cy="257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1238250" y="3676650"/>
            <a:ext cx="400050" cy="4381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801350" y="3657600"/>
            <a:ext cx="400050" cy="4381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76400" y="367665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572750" y="2838450"/>
            <a:ext cx="400050" cy="438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4497" y="3024485"/>
            <a:ext cx="10184006" cy="2585323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They are in the same electron shell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=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energy level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08371"/>
            <a:ext cx="10915650" cy="228717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Make the Models of an Atom using Play-</a:t>
            </a:r>
            <a:r>
              <a:rPr lang="en-US" sz="7200" b="1" dirty="0" err="1" smtClean="0">
                <a:solidFill>
                  <a:srgbClr val="7030A0"/>
                </a:solidFill>
                <a:latin typeface="Britannic Bold" panose="020B0903060703020204" pitchFamily="34" charset="0"/>
              </a:rPr>
              <a:t>Doh</a:t>
            </a:r>
            <a:endParaRPr lang="en-US" sz="7200" b="1" dirty="0">
              <a:solidFill>
                <a:srgbClr val="7030A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2641084"/>
            <a:ext cx="11676520" cy="3711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Clr>
                <a:srgbClr val="93A299"/>
              </a:buClr>
              <a:buFont typeface="+mj-lt"/>
              <a:buAutoNum type="arabicPeriod"/>
            </a:pPr>
            <a:r>
              <a:rPr lang="en-CA" sz="4000" b="1" dirty="0" smtClean="0">
                <a:solidFill>
                  <a:srgbClr val="C00000"/>
                </a:solidFill>
              </a:rPr>
              <a:t>Build all the three models of the atom that we talked about</a:t>
            </a:r>
          </a:p>
          <a:p>
            <a:pPr marL="742950" indent="-742950" algn="ctr">
              <a:buClr>
                <a:srgbClr val="93A299"/>
              </a:buClr>
              <a:buFont typeface="+mj-lt"/>
              <a:buAutoNum type="arabicPeriod"/>
            </a:pPr>
            <a:r>
              <a:rPr lang="en-CA" sz="4000" b="1" dirty="0" smtClean="0">
                <a:solidFill>
                  <a:srgbClr val="CC0099"/>
                </a:solidFill>
                <a:cs typeface="Aharoni" pitchFamily="2" charset="-79"/>
              </a:rPr>
              <a:t>Label the appropriate parts of each model using toothpicks/stir sticks</a:t>
            </a:r>
          </a:p>
          <a:p>
            <a:pPr marL="742950" indent="-742950" algn="ctr">
              <a:buClr>
                <a:srgbClr val="93A299"/>
              </a:buClr>
              <a:buFont typeface="+mj-lt"/>
              <a:buAutoNum type="arabicPeriod"/>
            </a:pPr>
            <a:r>
              <a:rPr lang="en-CA" sz="4000" b="1" dirty="0" smtClean="0">
                <a:solidFill>
                  <a:srgbClr val="0000FF"/>
                </a:solidFill>
                <a:cs typeface="Aharoni" pitchFamily="2" charset="-79"/>
              </a:rPr>
              <a:t>Have fun!</a:t>
            </a:r>
            <a:endParaRPr lang="en-CA" sz="4000" b="1" dirty="0">
              <a:solidFill>
                <a:srgbClr val="0000FF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93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42" y="2632718"/>
            <a:ext cx="4223657" cy="422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6876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CA" sz="4800" b="1" dirty="0" smtClean="0">
                <a:solidFill>
                  <a:srgbClr val="FF0000"/>
                </a:solidFill>
                <a:latin typeface="Berlin Sans FB" pitchFamily="34" charset="0"/>
              </a:rPr>
              <a:t>Inside the Atom</a:t>
            </a:r>
            <a:endParaRPr lang="en-CA" sz="4800" b="1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87761"/>
            <a:ext cx="11925300" cy="65528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Berlin Sans FB" pitchFamily="34" charset="0"/>
              </a:rPr>
              <a:t>An atom is the smallest particle of a particular element</a:t>
            </a:r>
            <a:endParaRPr lang="en-US" sz="2000" dirty="0" smtClean="0">
              <a:solidFill>
                <a:schemeClr val="tx1"/>
              </a:solidFill>
              <a:latin typeface="Berlin Sans FB" pitchFamily="34" charset="0"/>
              <a:ea typeface="ＭＳ Ｐゴシック" pitchFamily="34" charset="-128"/>
              <a:cs typeface="Aharoni" pitchFamily="2" charset="-79"/>
            </a:endParaRPr>
          </a:p>
          <a:p>
            <a:pPr marL="0" indent="0" defTabSz="457200">
              <a:spcBef>
                <a:spcPct val="50000"/>
              </a:spcBef>
              <a:buNone/>
              <a:defRPr/>
            </a:pPr>
            <a:endParaRPr lang="en-US" dirty="0">
              <a:solidFill>
                <a:schemeClr val="tx1"/>
              </a:solidFill>
              <a:ea typeface="ＭＳ Ｐゴシック" pitchFamily="34" charset="-128"/>
              <a:cs typeface="Aharoni" pitchFamily="2" charset="-79"/>
            </a:endParaRP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691582"/>
            <a:ext cx="5276850" cy="480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457950" y="1573561"/>
            <a:ext cx="5467350" cy="1264889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It is made up of three particles: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ＭＳ Ｐゴシック" pitchFamily="34" charset="-128"/>
              <a:cs typeface="Aharoni" pitchFamily="2" charset="-79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haroni" pitchFamily="2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1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2413"/>
            <a:ext cx="12192000" cy="9906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THE MODERN VIEW OF THE ATOM</a:t>
            </a:r>
            <a:endParaRPr lang="en-CA" sz="44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07433" y="980728"/>
            <a:ext cx="11676520" cy="8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4000" b="1" dirty="0" smtClean="0">
                <a:solidFill>
                  <a:srgbClr val="292934"/>
                </a:solidFill>
              </a:rPr>
              <a:t>It is composed of </a:t>
            </a:r>
            <a:r>
              <a:rPr lang="en-CA" sz="4000" b="1" dirty="0" smtClean="0">
                <a:solidFill>
                  <a:srgbClr val="FF0000"/>
                </a:solidFill>
              </a:rPr>
              <a:t>electrons</a:t>
            </a:r>
            <a:r>
              <a:rPr lang="en-CA" sz="4000" b="1" dirty="0" smtClean="0">
                <a:solidFill>
                  <a:srgbClr val="292934"/>
                </a:solidFill>
              </a:rPr>
              <a:t>, </a:t>
            </a:r>
            <a:r>
              <a:rPr lang="en-CA" sz="4000" b="1" dirty="0" smtClean="0">
                <a:solidFill>
                  <a:srgbClr val="00B0F0"/>
                </a:solidFill>
              </a:rPr>
              <a:t>protons</a:t>
            </a:r>
            <a:r>
              <a:rPr lang="en-CA" sz="4000" b="1" dirty="0" smtClean="0">
                <a:solidFill>
                  <a:srgbClr val="292934"/>
                </a:solidFill>
              </a:rPr>
              <a:t> and </a:t>
            </a:r>
            <a:r>
              <a:rPr lang="en-CA" sz="4000" b="1" dirty="0" smtClean="0">
                <a:solidFill>
                  <a:srgbClr val="7030A0"/>
                </a:solidFill>
              </a:rPr>
              <a:t>neutrons</a:t>
            </a:r>
            <a:endParaRPr lang="en-CA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4246" y="2154942"/>
            <a:ext cx="5129708" cy="374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2462" y="2154942"/>
            <a:ext cx="6720288" cy="356005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 smtClean="0">
                <a:solidFill>
                  <a:srgbClr val="002060"/>
                </a:solidFill>
                <a:latin typeface="Bodoni MT Black" pitchFamily="18" charset="0"/>
              </a:rPr>
              <a:t>ELECTRONS</a:t>
            </a:r>
            <a:r>
              <a:rPr lang="en-CA" sz="3200" b="1" dirty="0" smtClean="0">
                <a:solidFill>
                  <a:srgbClr val="292934"/>
                </a:solidFill>
              </a:rPr>
              <a:t>:</a:t>
            </a:r>
          </a:p>
          <a:p>
            <a:pPr>
              <a:buClr>
                <a:srgbClr val="93A299"/>
              </a:buClr>
            </a:pP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Orbit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(move around) </a:t>
            </a: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 nucleus</a:t>
            </a:r>
          </a:p>
          <a:p>
            <a:pPr>
              <a:buClr>
                <a:srgbClr val="93A299"/>
              </a:buClr>
            </a:pP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Charge of </a:t>
            </a: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-1 (negative)</a:t>
            </a:r>
          </a:p>
          <a:p>
            <a:pPr>
              <a:buClr>
                <a:srgbClr val="93A299"/>
              </a:buClr>
            </a:pP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Symbol is </a:t>
            </a: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</a:t>
            </a:r>
          </a:p>
          <a:p>
            <a:pPr>
              <a:buClr>
                <a:srgbClr val="93A299"/>
              </a:buClr>
            </a:pP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They can be </a:t>
            </a: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shared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or </a:t>
            </a: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transferred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between the atoms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27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2413"/>
            <a:ext cx="12192000" cy="9906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THE MODERN VIEW OF THE ATOM</a:t>
            </a:r>
            <a:endParaRPr lang="en-CA" sz="44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07433" y="980728"/>
            <a:ext cx="1167652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 smtClean="0">
                <a:solidFill>
                  <a:srgbClr val="292934"/>
                </a:solidFill>
              </a:rPr>
              <a:t>It is composed of electrons, protons and neutrons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4246" y="2154942"/>
            <a:ext cx="5129708" cy="374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1230" y="2037396"/>
            <a:ext cx="6396439" cy="445865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 smtClean="0">
                <a:solidFill>
                  <a:srgbClr val="002060"/>
                </a:solidFill>
                <a:latin typeface="Bodoni MT Black" pitchFamily="18" charset="0"/>
              </a:rPr>
              <a:t>Protons</a:t>
            </a:r>
            <a:r>
              <a:rPr lang="en-CA" sz="3200" b="1" dirty="0" smtClean="0">
                <a:solidFill>
                  <a:srgbClr val="292934"/>
                </a:solidFill>
              </a:rPr>
              <a:t>:</a:t>
            </a:r>
          </a:p>
          <a:p>
            <a:pPr>
              <a:buClr>
                <a:srgbClr val="93A299"/>
              </a:buClr>
            </a:pP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the nucleus</a:t>
            </a:r>
          </a:p>
          <a:p>
            <a:pPr>
              <a:buClr>
                <a:srgbClr val="93A299"/>
              </a:buClr>
            </a:pP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Charge of </a:t>
            </a: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+1 (positive)</a:t>
            </a:r>
          </a:p>
          <a:p>
            <a:pPr>
              <a:buClr>
                <a:srgbClr val="93A299"/>
              </a:buClr>
            </a:pP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Symbol is </a:t>
            </a: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</a:t>
            </a:r>
          </a:p>
          <a:p>
            <a:pPr>
              <a:buClr>
                <a:srgbClr val="93A299"/>
              </a:buClr>
            </a:pP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They CAN’T be </a:t>
            </a: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shared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or </a:t>
            </a: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transferred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between the atoms =  they are </a:t>
            </a: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locked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in the nucleus</a:t>
            </a:r>
          </a:p>
          <a:p>
            <a:pPr>
              <a:buClr>
                <a:srgbClr val="93A299"/>
              </a:buClr>
            </a:pPr>
            <a:endParaRPr lang="en-CA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24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2413"/>
            <a:ext cx="12192000" cy="9906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THE MODERN VIEW OF THE ATOM</a:t>
            </a:r>
            <a:endParaRPr lang="en-CA" sz="44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07433" y="980728"/>
            <a:ext cx="1167652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 smtClean="0">
                <a:solidFill>
                  <a:srgbClr val="292934"/>
                </a:solidFill>
              </a:rPr>
              <a:t>It is composed of electrons, protons and neutrons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4246" y="2154942"/>
            <a:ext cx="5129708" cy="374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1230" y="2037396"/>
            <a:ext cx="6396439" cy="449675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 smtClean="0">
                <a:solidFill>
                  <a:srgbClr val="002060"/>
                </a:solidFill>
                <a:latin typeface="Bodoni MT Black" pitchFamily="18" charset="0"/>
              </a:rPr>
              <a:t>Neutrons</a:t>
            </a:r>
            <a:r>
              <a:rPr lang="en-CA" sz="3200" b="1" dirty="0" smtClean="0">
                <a:solidFill>
                  <a:srgbClr val="292934"/>
                </a:solidFill>
              </a:rPr>
              <a:t>:</a:t>
            </a:r>
          </a:p>
          <a:p>
            <a:pPr>
              <a:buClr>
                <a:srgbClr val="93A299"/>
              </a:buClr>
            </a:pP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the nucleus</a:t>
            </a:r>
          </a:p>
          <a:p>
            <a:pPr>
              <a:buClr>
                <a:srgbClr val="93A299"/>
              </a:buClr>
            </a:pP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Charge of </a:t>
            </a: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0 (no charge)</a:t>
            </a:r>
          </a:p>
          <a:p>
            <a:pPr>
              <a:buClr>
                <a:srgbClr val="93A299"/>
              </a:buClr>
            </a:pP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Symbol is </a:t>
            </a: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</a:t>
            </a:r>
          </a:p>
          <a:p>
            <a:pPr>
              <a:buClr>
                <a:srgbClr val="93A299"/>
              </a:buClr>
            </a:pP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They CAN’T be </a:t>
            </a: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shared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or </a:t>
            </a: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transferred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between the atoms =  they are </a:t>
            </a: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locked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in the nucleus</a:t>
            </a:r>
          </a:p>
          <a:p>
            <a:pPr>
              <a:buClr>
                <a:srgbClr val="93A299"/>
              </a:buClr>
            </a:pPr>
            <a:endParaRPr lang="en-CA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38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2413"/>
            <a:ext cx="12192000" cy="9906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THE MODERN VIEW OF THE ATOM</a:t>
            </a:r>
            <a:endParaRPr lang="en-CA" sz="44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066800"/>
            <a:ext cx="4009050" cy="371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019676"/>
            <a:ext cx="64389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0348" y="1268760"/>
            <a:ext cx="7780320" cy="33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438900" y="5019674"/>
            <a:ext cx="5648253" cy="172169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4400" b="1" dirty="0" smtClean="0">
                <a:solidFill>
                  <a:schemeClr val="bg1"/>
                </a:solidFill>
              </a:rPr>
              <a:t>The relative size of the nucleus and atom!</a:t>
            </a:r>
            <a:endParaRPr lang="en-C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47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0"/>
            <a:ext cx="10226842" cy="13255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Berlin Sans FB Demi" pitchFamily="34" charset="0"/>
              </a:rPr>
              <a:t>Early Ideas about Matter</a:t>
            </a:r>
            <a:endParaRPr lang="en-US" sz="7200" b="1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0615"/>
            <a:ext cx="12192000" cy="1254459"/>
          </a:xfrm>
        </p:spPr>
        <p:txBody>
          <a:bodyPr wrap="square" lIns="0" tIns="0" bIns="0" anchor="t" anchorCtr="0">
            <a:noAutofit/>
          </a:bodyPr>
          <a:lstStyle/>
          <a:p>
            <a:pPr lvl="1" algn="ctr">
              <a:buNone/>
            </a:pPr>
            <a:r>
              <a:rPr lang="en-US" sz="4000" b="1" dirty="0" smtClean="0"/>
              <a:t>Alchemists experimented with matter and tried to turn common metals into gold.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3082" y="2646947"/>
            <a:ext cx="2604312" cy="391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0" name="Picture 2" descr="http://www.commoditytrademantra.com/wp-content/uploads/2012/04/Base-Meta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2860" y="2658894"/>
            <a:ext cx="5526172" cy="3765969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298" y="2144128"/>
            <a:ext cx="30194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8371"/>
            <a:ext cx="105156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Inside the Atom</a:t>
            </a:r>
            <a:endParaRPr lang="en-US" sz="7200" b="1" dirty="0">
              <a:solidFill>
                <a:srgbClr val="7030A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6" name="Picture 77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12192000" cy="4572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95550" y="4610100"/>
            <a:ext cx="1352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95550" y="5201653"/>
            <a:ext cx="1352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95550" y="5781674"/>
            <a:ext cx="1352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24387" y="4582526"/>
            <a:ext cx="1352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77752" y="5201653"/>
            <a:ext cx="1352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79983" y="5781674"/>
            <a:ext cx="1352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86575" y="4660232"/>
            <a:ext cx="1352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86575" y="5201653"/>
            <a:ext cx="1352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95297" y="5824287"/>
            <a:ext cx="1887755" cy="82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874919" y="4600074"/>
            <a:ext cx="1352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036843" y="5201653"/>
            <a:ext cx="1352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001250" y="5824288"/>
            <a:ext cx="1352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937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88639"/>
            <a:ext cx="10972800" cy="998715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CA" sz="8000" b="1" dirty="0" smtClean="0">
                <a:latin typeface="Berlin Sans FB" pitchFamily="34" charset="0"/>
              </a:rPr>
              <a:t>NOW</a:t>
            </a:r>
            <a:endParaRPr lang="en-CA" sz="8000" b="1" dirty="0">
              <a:latin typeface="Berlin Sans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4672" y="1562335"/>
            <a:ext cx="3585533" cy="923330"/>
          </a:xfrm>
          <a:prstGeom prst="rect">
            <a:avLst/>
          </a:prstGeom>
          <a:solidFill>
            <a:srgbClr val="FF66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Worksheets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0948" y="2732064"/>
            <a:ext cx="11526252" cy="29709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1. Parts of the Atom Concept map</a:t>
            </a:r>
            <a:endParaRPr kumimoji="0" lang="en-CA" sz="6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2. </a:t>
            </a:r>
            <a:r>
              <a:rPr lang="en-CA" sz="6600" b="1" dirty="0" smtClean="0">
                <a:solidFill>
                  <a:srgbClr val="0000FF"/>
                </a:solidFill>
                <a:latin typeface="Berlin Sans FB Demi" pitchFamily="34" charset="0"/>
              </a:rPr>
              <a:t>Subatomic Particles</a:t>
            </a:r>
            <a:endParaRPr kumimoji="0" lang="en-CA" sz="6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haroni" pitchFamily="2" charset="-79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haroni" pitchFamily="2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18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88639"/>
            <a:ext cx="10972800" cy="998715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CA" sz="8000" b="1" dirty="0" smtClean="0">
                <a:latin typeface="Berlin Sans FB" pitchFamily="34" charset="0"/>
              </a:rPr>
              <a:t>NOW</a:t>
            </a:r>
            <a:endParaRPr lang="en-CA" sz="8000" b="1" dirty="0">
              <a:latin typeface="Berlin Sans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4672" y="1562335"/>
            <a:ext cx="4097148" cy="923330"/>
          </a:xfrm>
          <a:prstGeom prst="rect">
            <a:avLst/>
          </a:prstGeom>
          <a:solidFill>
            <a:srgbClr val="FF66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Computer lab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56612" y="2611748"/>
            <a:ext cx="8758989" cy="12864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Atomic Theory</a:t>
            </a:r>
            <a:endParaRPr kumimoji="0" lang="en-CA" sz="8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haroni" pitchFamily="2" charset="-79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haroni" pitchFamily="2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18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5491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</a:rPr>
              <a:t>Google</a:t>
            </a:r>
            <a:r>
              <a:rPr lang="en-US" sz="4800" b="1" dirty="0" smtClean="0">
                <a:latin typeface="Arial Rounded MT Bold" pitchFamily="34" charset="0"/>
              </a:rPr>
              <a:t>: SAS Curriculum </a:t>
            </a:r>
            <a:r>
              <a:rPr lang="en-US" sz="4800" b="1" dirty="0" smtClean="0">
                <a:latin typeface="Arial Rounded MT Bold" pitchFamily="34" charset="0"/>
              </a:rPr>
              <a:t>Pathways</a:t>
            </a:r>
          </a:p>
          <a:p>
            <a:pPr>
              <a:buNone/>
            </a:pPr>
            <a:endParaRPr lang="en-US" sz="4800" b="1" dirty="0" smtClean="0">
              <a:latin typeface="Arial Rounded MT Bold" pitchFamily="34" charset="0"/>
            </a:endParaRPr>
          </a:p>
          <a:p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</a:rPr>
              <a:t>Log in name: </a:t>
            </a:r>
            <a:r>
              <a:rPr lang="en-US" sz="4800" b="1" dirty="0" smtClean="0">
                <a:latin typeface="Arial Rounded MT Bold" pitchFamily="34" charset="0"/>
              </a:rPr>
              <a:t>row57itself</a:t>
            </a:r>
          </a:p>
          <a:p>
            <a:endParaRPr lang="en-US" sz="4800" b="1" dirty="0" smtClean="0">
              <a:latin typeface="Arial Rounded MT Bold" pitchFamily="34" charset="0"/>
            </a:endParaRPr>
          </a:p>
          <a:p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</a:rPr>
              <a:t>Select</a:t>
            </a:r>
            <a:r>
              <a:rPr lang="en-US" sz="4800" b="1" dirty="0" smtClean="0">
                <a:latin typeface="Arial Rounded MT Bold" pitchFamily="34" charset="0"/>
              </a:rPr>
              <a:t>: Science </a:t>
            </a:r>
            <a:r>
              <a:rPr lang="en-US" sz="4800" b="1" dirty="0" smtClean="0">
                <a:latin typeface="Arial Rounded MT Bold" pitchFamily="34" charset="0"/>
              </a:rPr>
              <a:t>– </a:t>
            </a:r>
            <a:r>
              <a:rPr lang="en-US" sz="4800" b="1" dirty="0" smtClean="0">
                <a:solidFill>
                  <a:srgbClr val="7030A0"/>
                </a:solidFill>
                <a:latin typeface="Arial Rounded MT Bold" pitchFamily="34" charset="0"/>
              </a:rPr>
              <a:t>Atomic Theory</a:t>
            </a:r>
            <a:endParaRPr lang="en-US" sz="48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53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Berlin Sans FB" pitchFamily="34" charset="0"/>
              </a:rPr>
              <a:t>SAS Curriculum Pathway</a:t>
            </a:r>
            <a:endParaRPr lang="en-US" sz="6000" b="1" dirty="0">
              <a:solidFill>
                <a:srgbClr val="0000CC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88639"/>
            <a:ext cx="10972800" cy="998715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CA" sz="8000" b="1" dirty="0" smtClean="0">
                <a:latin typeface="Berlin Sans FB" pitchFamily="34" charset="0"/>
              </a:rPr>
              <a:t>HOMEWORK</a:t>
            </a:r>
            <a:endParaRPr lang="en-CA" sz="8000" b="1" dirty="0">
              <a:latin typeface="Berlin Sans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4672" y="1562335"/>
            <a:ext cx="3933642" cy="923330"/>
          </a:xfrm>
          <a:prstGeom prst="rect">
            <a:avLst/>
          </a:prstGeom>
          <a:solidFill>
            <a:srgbClr val="FF66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WORKBOOK: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78932" y="2732065"/>
            <a:ext cx="8397443" cy="2200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Page</a:t>
            </a:r>
            <a:r>
              <a:rPr kumimoji="0" lang="en-CA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16 </a:t>
            </a:r>
            <a:r>
              <a:rPr kumimoji="0" lang="en-CA" sz="6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en-CA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</a:t>
            </a:r>
            <a:endParaRPr kumimoji="0" lang="en-CA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Problems</a:t>
            </a:r>
            <a:r>
              <a:rPr kumimoji="0" lang="en-CA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all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haroni" pitchFamily="2" charset="-79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haroni" pitchFamily="2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18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7" y="188639"/>
            <a:ext cx="11235245" cy="1808603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CA" sz="7200" b="1" dirty="0" smtClean="0">
                <a:latin typeface="Berlin Sans FB" pitchFamily="34" charset="0"/>
              </a:rPr>
              <a:t>Chapter 1 TEST preparation</a:t>
            </a:r>
            <a:endParaRPr lang="en-CA" sz="7200" b="1" dirty="0">
              <a:latin typeface="Berlin Sans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398" y="2597050"/>
            <a:ext cx="3933642" cy="923330"/>
          </a:xfrm>
          <a:prstGeom prst="rect">
            <a:avLst/>
          </a:prstGeom>
          <a:solidFill>
            <a:srgbClr val="FF66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WORKBOOK: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8758" y="3766781"/>
            <a:ext cx="5197643" cy="2200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Page</a:t>
            </a:r>
            <a:r>
              <a:rPr kumimoji="0" lang="en-CA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CA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 </a:t>
            </a:r>
            <a:r>
              <a:rPr kumimoji="0" lang="en-CA" sz="6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en-CA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</a:t>
            </a:r>
            <a:endParaRPr kumimoji="0" lang="en-CA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Problems</a:t>
            </a:r>
            <a:r>
              <a:rPr kumimoji="0" lang="en-CA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all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haroni" pitchFamily="2" charset="-79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haroni" pitchFamily="2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7154" y="3447282"/>
            <a:ext cx="4424096" cy="1754326"/>
          </a:xfrm>
          <a:prstGeom prst="rect">
            <a:avLst/>
          </a:prstGeom>
          <a:solidFill>
            <a:srgbClr val="FF66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Check Your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Understanding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18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26842" cy="13255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Berlin Sans FB Demi" pitchFamily="34" charset="0"/>
              </a:rPr>
              <a:t>Early Ideas about Matter</a:t>
            </a:r>
            <a:endParaRPr lang="en-US" sz="7200" b="1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0615"/>
            <a:ext cx="10191750" cy="1086017"/>
          </a:xfrm>
        </p:spPr>
        <p:txBody>
          <a:bodyPr wrap="square" lIns="0" tIns="0" bIns="0" anchor="t" anchorCtr="0">
            <a:noAutofit/>
          </a:bodyPr>
          <a:lstStyle/>
          <a:p>
            <a:pPr lvl="1">
              <a:buNone/>
            </a:pPr>
            <a:r>
              <a:rPr lang="en-US" sz="4000" b="1" dirty="0" smtClean="0"/>
              <a:t>Their activities marked the beginning of  our understanding of matter.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822" y="2837794"/>
            <a:ext cx="5873770" cy="373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5" name="Picture 1" descr="C:\Documents and Settings\a.vlacil\Desktop\Science 9\9. Oct 10 - Oct 17\pics\Raimundus_Lullus_alchemic_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0800" y="0"/>
            <a:ext cx="1981200" cy="2769598"/>
          </a:xfrm>
          <a:prstGeom prst="rect">
            <a:avLst/>
          </a:prstGeom>
          <a:noFill/>
        </p:spPr>
      </p:pic>
      <p:pic>
        <p:nvPicPr>
          <p:cNvPr id="129026" name="Picture 2" descr="C:\Documents and Settings\a.vlacil\Desktop\Science 9\9. Oct 10 - Oct 17\pics\thumbs_1777-1ee9eecb9f854bde95de4b154eb69fae7e9bd7a6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5321" y="2781300"/>
            <a:ext cx="5816679" cy="4076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14720"/>
            <a:ext cx="5005137" cy="243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0653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Berlin Sans FB Demi" pitchFamily="34" charset="0"/>
              </a:rPr>
              <a:t>Development of the Atomic Theory</a:t>
            </a:r>
            <a:endParaRPr lang="en-US" sz="5400" b="1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055604"/>
            <a:ext cx="12192000" cy="1398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000" b="1" dirty="0" smtClean="0"/>
              <a:t>Many scientists in different countries have contributed to the understanding of matter - atoms</a:t>
            </a:r>
            <a:endParaRPr lang="en-CA" sz="40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205650"/>
            <a:ext cx="4716379" cy="265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2315" y="2072830"/>
            <a:ext cx="3441031" cy="333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3836" y="4259179"/>
            <a:ext cx="3465095" cy="259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7411" y="2213812"/>
            <a:ext cx="4034589" cy="387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90" y="0"/>
            <a:ext cx="10323093" cy="9384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latin typeface="Berlin Sans FB Demi" pitchFamily="34" charset="0"/>
              </a:rPr>
              <a:t>John Dalton</a:t>
            </a:r>
            <a:endParaRPr lang="en-US" sz="7200" b="1" dirty="0">
              <a:solidFill>
                <a:srgbClr val="002060"/>
              </a:solidFill>
              <a:latin typeface="Berlin Sans FB Dem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031539"/>
            <a:ext cx="12192000" cy="145941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algn="ctr" fontAlgn="base">
              <a:spcBef>
                <a:spcPct val="20000"/>
              </a:spcBef>
              <a:spcAft>
                <a:spcPct val="0"/>
              </a:spcAft>
              <a:buClr>
                <a:srgbClr val="007278"/>
              </a:buClr>
              <a:buNone/>
            </a:pPr>
            <a:r>
              <a:rPr lang="en-US" sz="4000" b="1" kern="0" dirty="0" smtClean="0">
                <a:solidFill>
                  <a:srgbClr val="000000"/>
                </a:solidFill>
                <a:latin typeface="Arial"/>
              </a:rPr>
              <a:t>Credited with developing a theory that was a </a:t>
            </a:r>
          </a:p>
          <a:p>
            <a:pPr marL="742950" lvl="1" indent="-285750" algn="ctr" fontAlgn="base">
              <a:spcBef>
                <a:spcPct val="20000"/>
              </a:spcBef>
              <a:spcAft>
                <a:spcPct val="0"/>
              </a:spcAft>
              <a:buClr>
                <a:srgbClr val="007278"/>
              </a:buClr>
              <a:buNone/>
            </a:pPr>
            <a:r>
              <a:rPr lang="en-US" sz="4000" b="1" kern="0" dirty="0" smtClean="0">
                <a:solidFill>
                  <a:srgbClr val="000000"/>
                </a:solidFill>
                <a:latin typeface="Arial"/>
              </a:rPr>
              <a:t>					new way of explaining matter.</a:t>
            </a:r>
            <a:r>
              <a:rPr lang="en-US" sz="4400" b="1" kern="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5675" y="2674889"/>
            <a:ext cx="4356325" cy="418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7" name="Picture 1" descr="C:\Documents and Settings\a.vlacil\Desktop\Science 9\9. Oct 10 - Oct 17\pics\A_New_System_of_Chemical_Philosophy_f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4004441" cy="5105400"/>
          </a:xfrm>
          <a:prstGeom prst="rect">
            <a:avLst/>
          </a:prstGeom>
          <a:noFill/>
        </p:spPr>
      </p:pic>
      <p:pic>
        <p:nvPicPr>
          <p:cNvPr id="96258" name="Picture 2" descr="C:\Documents and Settings\a.vlacil\Desktop\Science 9\9. Oct 10 - Oct 17\pics\1ac2aae913b145058e4dcad3b6866da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5037" y="3226785"/>
            <a:ext cx="4362450" cy="2752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90" y="0"/>
            <a:ext cx="10323093" cy="9384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latin typeface="Berlin Sans FB Demi" pitchFamily="34" charset="0"/>
              </a:rPr>
              <a:t>John Dalton</a:t>
            </a:r>
            <a:endParaRPr lang="en-US" sz="7200" b="1" dirty="0">
              <a:solidFill>
                <a:srgbClr val="002060"/>
              </a:solidFill>
              <a:latin typeface="Berlin Sans FB Dem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031539"/>
            <a:ext cx="12192000" cy="8353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None/>
            </a:pPr>
            <a:r>
              <a:rPr lang="en-US" sz="4000" b="1" dirty="0" smtClean="0"/>
              <a:t>He studied gases that make up Earth’s atmosphere.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7282" name="Picture 2" descr="Dalton collecting marsh g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1871662"/>
            <a:ext cx="7649260" cy="458628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8762" y="1885950"/>
            <a:ext cx="4223238" cy="460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1227</Words>
  <Application>Microsoft Office PowerPoint</Application>
  <PresentationFormat>Custom</PresentationFormat>
  <Paragraphs>173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1.3 Atomic Theory</vt:lpstr>
      <vt:lpstr>Early Ideas about Matter</vt:lpstr>
      <vt:lpstr>Early Ideas about Matter</vt:lpstr>
      <vt:lpstr>The Behaviour of Gases Activity</vt:lpstr>
      <vt:lpstr>Early Ideas about Matter</vt:lpstr>
      <vt:lpstr>Early Ideas about Matter</vt:lpstr>
      <vt:lpstr>Development of the Atomic Theory</vt:lpstr>
      <vt:lpstr>John Dalton</vt:lpstr>
      <vt:lpstr>John Dalton</vt:lpstr>
      <vt:lpstr>John Dalton</vt:lpstr>
      <vt:lpstr>Dalton’s Atomic Theory</vt:lpstr>
      <vt:lpstr>ATOMIC THEORY by DALTON</vt:lpstr>
      <vt:lpstr>ATOMIC THEORY by DALTON</vt:lpstr>
      <vt:lpstr>ATOMIC THEORY by DALTON</vt:lpstr>
      <vt:lpstr>ATOMIC THEORY by DALTON</vt:lpstr>
      <vt:lpstr>ATOMIC THEORY by DALTON</vt:lpstr>
      <vt:lpstr>ATOMIC THEORY by DALTON</vt:lpstr>
      <vt:lpstr>ATOMIC THEORY by DALTON</vt:lpstr>
      <vt:lpstr>ATOMIC THEORY by DALTON</vt:lpstr>
      <vt:lpstr>Dalton’s Atomic Theory</vt:lpstr>
      <vt:lpstr>J.J. Thompson</vt:lpstr>
      <vt:lpstr>THE ELECTRON</vt:lpstr>
      <vt:lpstr>THE PLUM PUDDING MODEL OF THE ATOM</vt:lpstr>
      <vt:lpstr>Ernest Rutherford</vt:lpstr>
      <vt:lpstr>The Gold Foil Experiment</vt:lpstr>
      <vt:lpstr>He expected this:</vt:lpstr>
      <vt:lpstr>He got this:</vt:lpstr>
      <vt:lpstr>Slide 28</vt:lpstr>
      <vt:lpstr>The Nuclear Atom (nucleus)</vt:lpstr>
      <vt:lpstr>Niels Bohr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Make the Models of an Atom using Play-Doh</vt:lpstr>
      <vt:lpstr>Inside the Atom</vt:lpstr>
      <vt:lpstr>THE MODERN VIEW OF THE ATOM</vt:lpstr>
      <vt:lpstr>THE MODERN VIEW OF THE ATOM</vt:lpstr>
      <vt:lpstr>THE MODERN VIEW OF THE ATOM</vt:lpstr>
      <vt:lpstr>THE MODERN VIEW OF THE ATOM</vt:lpstr>
      <vt:lpstr>Inside the Atom</vt:lpstr>
      <vt:lpstr>NOW</vt:lpstr>
      <vt:lpstr>NOW</vt:lpstr>
      <vt:lpstr>SAS Curriculum Pathway</vt:lpstr>
      <vt:lpstr>HOMEWORK</vt:lpstr>
      <vt:lpstr>Chapter 1 TEST preparation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V</dc:creator>
  <cp:lastModifiedBy>a.vlacil</cp:lastModifiedBy>
  <cp:revision>226</cp:revision>
  <dcterms:created xsi:type="dcterms:W3CDTF">2013-09-15T16:31:18Z</dcterms:created>
  <dcterms:modified xsi:type="dcterms:W3CDTF">2013-11-05T16:43:35Z</dcterms:modified>
</cp:coreProperties>
</file>