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45"/>
  </p:notesMasterIdLst>
  <p:handoutMasterIdLst>
    <p:handoutMasterId r:id="rId46"/>
  </p:handoutMasterIdLst>
  <p:sldIdLst>
    <p:sldId id="256" r:id="rId3"/>
    <p:sldId id="257" r:id="rId4"/>
    <p:sldId id="258" r:id="rId5"/>
    <p:sldId id="259" r:id="rId6"/>
    <p:sldId id="262" r:id="rId7"/>
    <p:sldId id="264" r:id="rId8"/>
    <p:sldId id="265" r:id="rId9"/>
    <p:sldId id="273" r:id="rId10"/>
    <p:sldId id="280" r:id="rId11"/>
    <p:sldId id="268" r:id="rId12"/>
    <p:sldId id="281" r:id="rId13"/>
    <p:sldId id="282" r:id="rId14"/>
    <p:sldId id="260" r:id="rId15"/>
    <p:sldId id="296" r:id="rId16"/>
    <p:sldId id="274" r:id="rId17"/>
    <p:sldId id="293" r:id="rId18"/>
    <p:sldId id="295" r:id="rId19"/>
    <p:sldId id="286" r:id="rId20"/>
    <p:sldId id="287" r:id="rId21"/>
    <p:sldId id="288" r:id="rId22"/>
    <p:sldId id="289" r:id="rId23"/>
    <p:sldId id="290" r:id="rId24"/>
    <p:sldId id="292" r:id="rId25"/>
    <p:sldId id="279" r:id="rId26"/>
    <p:sldId id="263" r:id="rId27"/>
    <p:sldId id="278" r:id="rId28"/>
    <p:sldId id="283" r:id="rId29"/>
    <p:sldId id="277" r:id="rId30"/>
    <p:sldId id="294" r:id="rId31"/>
    <p:sldId id="261" r:id="rId32"/>
    <p:sldId id="266" r:id="rId33"/>
    <p:sldId id="267" r:id="rId34"/>
    <p:sldId id="269" r:id="rId35"/>
    <p:sldId id="270" r:id="rId36"/>
    <p:sldId id="271" r:id="rId37"/>
    <p:sldId id="272" r:id="rId38"/>
    <p:sldId id="275" r:id="rId39"/>
    <p:sldId id="276" r:id="rId40"/>
    <p:sldId id="284" r:id="rId41"/>
    <p:sldId id="285" r:id="rId42"/>
    <p:sldId id="291" r:id="rId43"/>
    <p:sldId id="297" r:id="rId44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54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宋体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宋体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宋体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99F4627-EBBA-44D8-BEFB-8FDC74481DD9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宋体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14830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152FEFE-A34C-47AE-B5EF-24ECA810E6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6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宋体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7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4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70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465E9C"/>
                </a:solidFill>
              </a:rPr>
              <a:pPr/>
              <a:t>2/2/2014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648F39E-9C37-485F-AC97-16BB4BDF9F49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04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465E9C"/>
                </a:solidFill>
              </a:rPr>
              <a:pPr/>
              <a:t>2/2/2014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40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465E9C"/>
                </a:solidFill>
              </a:rPr>
              <a:pPr/>
              <a:t>2/2/2014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56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465E9C"/>
                </a:solidFill>
              </a:rPr>
              <a:pPr/>
              <a:t>2/2/2014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1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465E9C"/>
                </a:solidFill>
              </a:rPr>
              <a:pPr/>
              <a:t>2/2/2014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11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465E9C"/>
                </a:solidFill>
              </a:rPr>
              <a:pPr/>
              <a:t>2/2/2014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1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465E9C"/>
                </a:solidFill>
              </a:rPr>
              <a:pPr/>
              <a:t>2/2/2014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85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465E9C"/>
                </a:solidFill>
              </a:rPr>
              <a:pPr/>
              <a:t>2/2/2014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648F39E-9C37-485F-AC97-16BB4BDF9F49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4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04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465E9C"/>
                </a:solidFill>
              </a:rPr>
              <a:pPr/>
              <a:t>2/2/2014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648F39E-9C37-485F-AC97-16BB4BDF9F49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49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465E9C"/>
                </a:solidFill>
              </a:rPr>
              <a:pPr/>
              <a:t>2/2/2014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12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srgbClr val="465E9C"/>
                </a:solidFill>
              </a:rPr>
              <a:pPr/>
              <a:t>2/2/2014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0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1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2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7278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1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3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7C3A134-F1C3-464B-BF47-54DC2DE08F52}" type="datetimeFigureOut">
              <a:rPr lang="en-US" smtClean="0">
                <a:solidFill>
                  <a:srgbClr val="465E9C"/>
                </a:solidFill>
              </a:rPr>
              <a:pPr/>
              <a:t>2/2/2014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648F39E-9C37-485F-AC97-16BB4BDF9F49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9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ab Equi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0" y="609600"/>
            <a:ext cx="7772400" cy="6858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5400" dirty="0"/>
              <a:t>Lab Equipment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1711" y="1752478"/>
            <a:ext cx="7578641" cy="5072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atch G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611560" y="212436"/>
            <a:ext cx="7772400" cy="1030560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8000" b="1" dirty="0"/>
              <a:t>Watch Glass</a:t>
            </a:r>
          </a:p>
        </p:txBody>
      </p:sp>
      <p:sp>
        <p:nvSpPr>
          <p:cNvPr id="3" name="Text Box 3"/>
          <p:cNvSpPr/>
          <p:nvPr/>
        </p:nvSpPr>
        <p:spPr>
          <a:xfrm>
            <a:off x="34961" y="1242996"/>
            <a:ext cx="3825360" cy="480877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lvl="0" algn="ctr">
              <a:defRPr sz="1800"/>
            </a:pPr>
            <a:r>
              <a:rPr lang="en-CA" sz="2400" b="1" dirty="0">
                <a:solidFill>
                  <a:srgbClr val="FF0000"/>
                </a:solidFill>
                <a:latin typeface="Comic Sans MS" pitchFamily="18"/>
                <a:ea typeface="宋体" pitchFamily="2"/>
                <a:cs typeface="Mangal" pitchFamily="2"/>
              </a:rPr>
              <a:t>Holding or </a:t>
            </a:r>
            <a:r>
              <a:rPr lang="en-CA" sz="2400" b="1" dirty="0" smtClean="0">
                <a:solidFill>
                  <a:srgbClr val="FF0000"/>
                </a:solidFill>
                <a:latin typeface="Comic Sans MS" pitchFamily="18"/>
                <a:ea typeface="宋体" pitchFamily="2"/>
                <a:cs typeface="Mangal" pitchFamily="2"/>
              </a:rPr>
              <a:t>covering</a:t>
            </a:r>
          </a:p>
          <a:p>
            <a:pPr lvl="0">
              <a:defRPr sz="1800"/>
            </a:pPr>
            <a:endParaRPr lang="en-CA" sz="2400" b="1" dirty="0">
              <a:solidFill>
                <a:srgbClr val="000000"/>
              </a:solidFill>
              <a:latin typeface="Comic Sans MS" pitchFamily="18"/>
              <a:ea typeface="宋体" pitchFamily="2"/>
              <a:cs typeface="Mangal" pitchFamily="2"/>
            </a:endParaRPr>
          </a:p>
          <a:p>
            <a:pPr lvl="0">
              <a:defRPr sz="1800"/>
            </a:pP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• useful for holding a sample of </a:t>
            </a:r>
            <a:r>
              <a:rPr lang="en-CA" sz="24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chemical</a:t>
            </a:r>
          </a:p>
          <a:p>
            <a:pPr lvl="0">
              <a:defRPr sz="1800"/>
            </a:pPr>
            <a:endParaRPr lang="en-CA" sz="2400" b="1" dirty="0">
              <a:solidFill>
                <a:srgbClr val="000000"/>
              </a:solidFill>
              <a:latin typeface="Comic Sans MS" pitchFamily="18"/>
              <a:ea typeface="宋体" pitchFamily="2"/>
              <a:cs typeface="Mangal" pitchFamily="2"/>
            </a:endParaRPr>
          </a:p>
          <a:p>
            <a:pPr lvl="0">
              <a:defRPr sz="1800"/>
            </a:pP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• may cover a beaker or flask to prevent</a:t>
            </a:r>
          </a:p>
          <a:p>
            <a:pPr lvl="0">
              <a:defRPr sz="1800"/>
            </a:pPr>
            <a:r>
              <a:rPr lang="en-CA" sz="24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evaporation</a:t>
            </a:r>
          </a:p>
          <a:p>
            <a:pPr lvl="0">
              <a:defRPr sz="1800"/>
            </a:pPr>
            <a:endParaRPr lang="en-CA" sz="2400" b="1" dirty="0">
              <a:solidFill>
                <a:srgbClr val="000000"/>
              </a:solidFill>
              <a:latin typeface="Comic Sans MS" pitchFamily="18"/>
              <a:ea typeface="宋体" pitchFamily="2"/>
              <a:cs typeface="Mangal" pitchFamily="2"/>
            </a:endParaRPr>
          </a:p>
          <a:p>
            <a:pPr lvl="0">
              <a:defRPr sz="1800"/>
            </a:pP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• holds chemicals while drying</a:t>
            </a:r>
            <a:endParaRPr lang="en-US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Comic Sans MS" pitchFamily="18"/>
              <a:ea typeface="宋体" pitchFamily="2"/>
              <a:cs typeface="Mangal" pitchFamily="2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04749" y="1418218"/>
            <a:ext cx="5102994" cy="489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ruc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611560" y="46819"/>
            <a:ext cx="7772400" cy="1143000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8000" b="1" dirty="0"/>
              <a:t>Crucible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3528" y="1860167"/>
            <a:ext cx="4923765" cy="36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4"/>
          <p:cNvSpPr/>
          <p:nvPr/>
        </p:nvSpPr>
        <p:spPr>
          <a:xfrm>
            <a:off x="5242321" y="1876762"/>
            <a:ext cx="3901679" cy="352201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lvl="0" algn="ctr">
              <a:defRPr sz="1800"/>
            </a:pPr>
            <a:r>
              <a:rPr lang="en-CA" sz="2400" b="1" dirty="0">
                <a:solidFill>
                  <a:srgbClr val="FF0000"/>
                </a:solidFill>
                <a:latin typeface="Comic Sans MS" pitchFamily="18"/>
                <a:ea typeface="宋体" pitchFamily="2"/>
                <a:cs typeface="Mangal" pitchFamily="2"/>
              </a:rPr>
              <a:t>Heating to high </a:t>
            </a:r>
            <a:r>
              <a:rPr lang="en-CA" sz="2400" b="1" dirty="0" smtClean="0">
                <a:solidFill>
                  <a:srgbClr val="FF0000"/>
                </a:solidFill>
                <a:latin typeface="Comic Sans MS" pitchFamily="18"/>
                <a:ea typeface="宋体" pitchFamily="2"/>
                <a:cs typeface="Mangal" pitchFamily="2"/>
              </a:rPr>
              <a:t>temperatures</a:t>
            </a:r>
          </a:p>
          <a:p>
            <a:pPr lvl="0" algn="ctr">
              <a:defRPr sz="1800"/>
            </a:pPr>
            <a:endParaRPr lang="en-CA" sz="2400" b="1" dirty="0">
              <a:solidFill>
                <a:srgbClr val="FF0000"/>
              </a:solidFill>
              <a:latin typeface="Comic Sans MS" pitchFamily="18"/>
              <a:ea typeface="宋体" pitchFamily="2"/>
              <a:cs typeface="Mangal" pitchFamily="2"/>
            </a:endParaRPr>
          </a:p>
          <a:p>
            <a:pPr lvl="0" algn="ctr">
              <a:defRPr sz="1800"/>
            </a:pPr>
            <a:r>
              <a:rPr lang="en-CA" sz="20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• heating covered or partially </a:t>
            </a:r>
            <a:r>
              <a:rPr lang="en-CA" sz="20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covered samples</a:t>
            </a:r>
          </a:p>
          <a:p>
            <a:pPr lvl="0" algn="ctr">
              <a:defRPr sz="1800"/>
            </a:pPr>
            <a:endParaRPr lang="en-CA" sz="2000" b="1" dirty="0">
              <a:solidFill>
                <a:srgbClr val="000000"/>
              </a:solidFill>
              <a:latin typeface="Comic Sans MS" pitchFamily="18"/>
              <a:ea typeface="宋体" pitchFamily="2"/>
              <a:cs typeface="Mangal" pitchFamily="2"/>
            </a:endParaRPr>
          </a:p>
          <a:p>
            <a:pPr lvl="0" algn="ctr">
              <a:defRPr sz="1800"/>
            </a:pPr>
            <a:r>
              <a:rPr lang="en-CA" sz="20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• ceramic material may be directly heated</a:t>
            </a:r>
          </a:p>
          <a:p>
            <a:pPr lvl="0" algn="ctr">
              <a:defRPr sz="1800"/>
            </a:pPr>
            <a:r>
              <a:rPr lang="en-CA" sz="20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until red hot</a:t>
            </a:r>
            <a:endParaRPr lang="en-US" sz="2000" b="1" i="0" u="none" strike="noStrike" kern="1200" spc="0" dirty="0">
              <a:ln>
                <a:noFill/>
              </a:ln>
              <a:solidFill>
                <a:srgbClr val="000000"/>
              </a:solidFill>
              <a:latin typeface="Comic Sans MS" pitchFamily="18"/>
              <a:ea typeface="宋体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l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251520" y="332656"/>
            <a:ext cx="8820472" cy="1143000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8000" b="1" dirty="0" smtClean="0"/>
              <a:t>Pipe Stem Triangle</a:t>
            </a:r>
            <a:endParaRPr lang="en-US" sz="8000" b="1"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53200" y="1828800"/>
            <a:ext cx="4667272" cy="45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4"/>
          <p:cNvSpPr/>
          <p:nvPr/>
        </p:nvSpPr>
        <p:spPr>
          <a:xfrm>
            <a:off x="251520" y="1988840"/>
            <a:ext cx="3901679" cy="35220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lvl="0" algn="ctr">
              <a:defRPr sz="1800"/>
            </a:pPr>
            <a:r>
              <a:rPr lang="en-CA" sz="2400" b="1" dirty="0">
                <a:solidFill>
                  <a:srgbClr val="FF0000"/>
                </a:solidFill>
                <a:latin typeface="Comic Sans MS" pitchFamily="18"/>
                <a:ea typeface="宋体" pitchFamily="2"/>
                <a:cs typeface="Mangal" pitchFamily="2"/>
              </a:rPr>
              <a:t>Providing a base to hold a </a:t>
            </a:r>
            <a:r>
              <a:rPr lang="en-CA" sz="2400" b="1" dirty="0" smtClean="0">
                <a:solidFill>
                  <a:srgbClr val="FF0000"/>
                </a:solidFill>
                <a:latin typeface="Comic Sans MS" pitchFamily="18"/>
                <a:ea typeface="宋体" pitchFamily="2"/>
                <a:cs typeface="Mangal" pitchFamily="2"/>
              </a:rPr>
              <a:t>crucible</a:t>
            </a:r>
          </a:p>
          <a:p>
            <a:pPr lvl="0">
              <a:defRPr sz="1800"/>
            </a:pPr>
            <a:endParaRPr lang="en-CA" sz="2400" b="1" dirty="0">
              <a:solidFill>
                <a:srgbClr val="000000"/>
              </a:solidFill>
              <a:latin typeface="Comic Sans MS" pitchFamily="18"/>
              <a:ea typeface="宋体" pitchFamily="2"/>
              <a:cs typeface="Mangal" pitchFamily="2"/>
            </a:endParaRPr>
          </a:p>
          <a:p>
            <a:pPr lvl="0">
              <a:defRPr sz="1800"/>
            </a:pP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• sits atop a wrought-iron </a:t>
            </a:r>
            <a:r>
              <a:rPr lang="en-CA" sz="24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ring</a:t>
            </a:r>
          </a:p>
          <a:p>
            <a:pPr lvl="0">
              <a:defRPr sz="1800"/>
            </a:pPr>
            <a:endParaRPr lang="en-CA" sz="2400" b="1" dirty="0">
              <a:solidFill>
                <a:srgbClr val="000000"/>
              </a:solidFill>
              <a:latin typeface="Comic Sans MS" pitchFamily="18"/>
              <a:ea typeface="宋体" pitchFamily="2"/>
              <a:cs typeface="Mangal" pitchFamily="2"/>
            </a:endParaRPr>
          </a:p>
          <a:p>
            <a:pPr lvl="0">
              <a:defRPr sz="1800"/>
            </a:pP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• stems are made of ceramic material</a:t>
            </a:r>
            <a:endParaRPr lang="en-US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Comic Sans MS" pitchFamily="18"/>
              <a:ea typeface="宋体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raduated Cyl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0" y="115888"/>
            <a:ext cx="8991600" cy="1179512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7200" b="1" dirty="0"/>
              <a:t>Graduated Cylinder</a:t>
            </a:r>
          </a:p>
        </p:txBody>
      </p:sp>
      <p:sp>
        <p:nvSpPr>
          <p:cNvPr id="3" name="Text Box 3"/>
          <p:cNvSpPr/>
          <p:nvPr/>
        </p:nvSpPr>
        <p:spPr>
          <a:xfrm>
            <a:off x="9808" y="1523880"/>
            <a:ext cx="4058136" cy="223537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lvl="0" algn="ctr">
              <a:defRPr sz="1800"/>
            </a:pPr>
            <a:r>
              <a:rPr lang="en-CA" sz="2400" b="1" dirty="0">
                <a:solidFill>
                  <a:srgbClr val="FF0000"/>
                </a:solidFill>
                <a:latin typeface="Comic Sans MS" pitchFamily="18"/>
                <a:ea typeface="宋体" pitchFamily="2"/>
                <a:cs typeface="Mangal" pitchFamily="2"/>
              </a:rPr>
              <a:t>Measuring volumes of liquids</a:t>
            </a:r>
          </a:p>
          <a:p>
            <a:pPr lvl="0">
              <a:defRPr sz="1800"/>
            </a:pPr>
            <a:r>
              <a:rPr lang="en-CA" sz="24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	• </a:t>
            </a: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sizes vary</a:t>
            </a:r>
          </a:p>
          <a:p>
            <a:pPr lvl="0">
              <a:defRPr sz="1800"/>
            </a:pPr>
            <a:r>
              <a:rPr lang="en-CA" sz="24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	• </a:t>
            </a: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commonly 10, </a:t>
            </a:r>
            <a:r>
              <a:rPr lang="en-CA" sz="24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25, 50</a:t>
            </a: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, 100, and </a:t>
            </a:r>
            <a:r>
              <a:rPr lang="en-CA" sz="24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250 mL</a:t>
            </a:r>
            <a:endParaRPr lang="en-US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Comic Sans MS" pitchFamily="18"/>
              <a:ea typeface="宋体" pitchFamily="2"/>
              <a:cs typeface="Mangal" pitchFamily="2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67944" y="1523880"/>
            <a:ext cx="4923416" cy="485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32856"/>
            <a:ext cx="3341390" cy="471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941587" cy="1306513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sz="8800" b="1" dirty="0" smtClean="0"/>
              <a:t>Burette </a:t>
            </a:r>
            <a:endParaRPr lang="en-US" sz="8000" b="1" dirty="0"/>
          </a:p>
        </p:txBody>
      </p:sp>
      <p:sp>
        <p:nvSpPr>
          <p:cNvPr id="3" name="Text Box 3"/>
          <p:cNvSpPr/>
          <p:nvPr/>
        </p:nvSpPr>
        <p:spPr>
          <a:xfrm>
            <a:off x="192187" y="1409927"/>
            <a:ext cx="3749400" cy="56665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algn="ctr">
              <a:defRPr sz="1800"/>
            </a:pPr>
            <a:r>
              <a:rPr lang="en-CA" sz="2400" b="1" dirty="0">
                <a:solidFill>
                  <a:srgbClr val="FF0000"/>
                </a:solidFill>
                <a:latin typeface="Comic Sans MS" pitchFamily="18"/>
                <a:ea typeface="宋体" pitchFamily="2"/>
                <a:cs typeface="Mangal" pitchFamily="2"/>
              </a:rPr>
              <a:t>Measuring volumes of </a:t>
            </a:r>
            <a:r>
              <a:rPr lang="en-CA" sz="2400" b="1" dirty="0" smtClean="0">
                <a:solidFill>
                  <a:srgbClr val="FF0000"/>
                </a:solidFill>
                <a:latin typeface="Comic Sans MS" pitchFamily="18"/>
                <a:ea typeface="宋体" pitchFamily="2"/>
                <a:cs typeface="Mangal" pitchFamily="2"/>
              </a:rPr>
              <a:t>liquids</a:t>
            </a:r>
          </a:p>
          <a:p>
            <a:pPr algn="ctr">
              <a:defRPr sz="1800"/>
            </a:pPr>
            <a:endParaRPr lang="en-CA" sz="2400" b="1" dirty="0">
              <a:solidFill>
                <a:srgbClr val="FF0000"/>
              </a:solidFill>
              <a:latin typeface="Comic Sans MS" pitchFamily="18"/>
              <a:ea typeface="宋体" pitchFamily="2"/>
              <a:cs typeface="Mangal" pitchFamily="2"/>
            </a:endParaRPr>
          </a:p>
          <a:p>
            <a:pPr algn="ctr">
              <a:defRPr sz="1800"/>
            </a:pPr>
            <a:r>
              <a:rPr lang="en-CA" sz="2400" b="1" dirty="0">
                <a:solidFill>
                  <a:prstClr val="black"/>
                </a:solidFill>
                <a:latin typeface="Comic Sans MS" pitchFamily="18"/>
                <a:ea typeface="宋体" pitchFamily="2"/>
                <a:cs typeface="Mangal" pitchFamily="2"/>
              </a:rPr>
              <a:t>• delivers various volumes through a valve</a:t>
            </a:r>
          </a:p>
          <a:p>
            <a:pPr algn="ctr">
              <a:defRPr sz="1800"/>
            </a:pPr>
            <a:r>
              <a:rPr lang="en-CA" sz="2400" b="1" dirty="0">
                <a:solidFill>
                  <a:prstClr val="black"/>
                </a:solidFill>
                <a:latin typeface="Comic Sans MS" pitchFamily="18"/>
                <a:ea typeface="宋体" pitchFamily="2"/>
                <a:cs typeface="Mangal" pitchFamily="2"/>
              </a:rPr>
              <a:t>called a stop </a:t>
            </a:r>
            <a:r>
              <a:rPr lang="en-CA" sz="2400" b="1" dirty="0" smtClean="0">
                <a:solidFill>
                  <a:prstClr val="black"/>
                </a:solidFill>
                <a:latin typeface="Comic Sans MS" pitchFamily="18"/>
                <a:ea typeface="宋体" pitchFamily="2"/>
                <a:cs typeface="Mangal" pitchFamily="2"/>
              </a:rPr>
              <a:t>cock</a:t>
            </a:r>
          </a:p>
          <a:p>
            <a:pPr algn="ctr">
              <a:defRPr sz="1800"/>
            </a:pPr>
            <a:endParaRPr lang="en-CA" sz="2400" b="1" dirty="0">
              <a:solidFill>
                <a:prstClr val="black"/>
              </a:solidFill>
              <a:latin typeface="Comic Sans MS" pitchFamily="18"/>
              <a:ea typeface="宋体" pitchFamily="2"/>
              <a:cs typeface="Mangal" pitchFamily="2"/>
            </a:endParaRPr>
          </a:p>
          <a:p>
            <a:pPr algn="ctr">
              <a:defRPr sz="1800"/>
            </a:pPr>
            <a:r>
              <a:rPr lang="en-CA" sz="2400" b="1" dirty="0">
                <a:solidFill>
                  <a:prstClr val="black"/>
                </a:solidFill>
                <a:latin typeface="Comic Sans MS" pitchFamily="18"/>
                <a:ea typeface="宋体" pitchFamily="2"/>
                <a:cs typeface="Mangal" pitchFamily="2"/>
              </a:rPr>
              <a:t>• </a:t>
            </a:r>
            <a:r>
              <a:rPr lang="en-CA" sz="2400" b="1" dirty="0" smtClean="0">
                <a:solidFill>
                  <a:prstClr val="black"/>
                </a:solidFill>
                <a:latin typeface="Comic Sans MS" pitchFamily="18"/>
                <a:ea typeface="宋体" pitchFamily="2"/>
                <a:cs typeface="Mangal" pitchFamily="2"/>
              </a:rPr>
              <a:t>more </a:t>
            </a:r>
            <a:r>
              <a:rPr lang="en-CA" sz="2400" b="1" dirty="0">
                <a:solidFill>
                  <a:prstClr val="black"/>
                </a:solidFill>
                <a:latin typeface="Comic Sans MS" pitchFamily="18"/>
                <a:ea typeface="宋体" pitchFamily="2"/>
                <a:cs typeface="Mangal" pitchFamily="2"/>
              </a:rPr>
              <a:t>precise (exact) than the graduated</a:t>
            </a:r>
          </a:p>
          <a:p>
            <a:pPr algn="ctr">
              <a:defRPr sz="1800"/>
            </a:pPr>
            <a:r>
              <a:rPr lang="en-CA" sz="2400" b="1" dirty="0">
                <a:solidFill>
                  <a:prstClr val="black"/>
                </a:solidFill>
                <a:latin typeface="Comic Sans MS" pitchFamily="18"/>
                <a:ea typeface="宋体" pitchFamily="2"/>
                <a:cs typeface="Mangal" pitchFamily="2"/>
              </a:rPr>
              <a:t>cylinder</a:t>
            </a:r>
            <a:endParaRPr lang="en-CA" sz="2400" b="1" dirty="0" smtClean="0">
              <a:solidFill>
                <a:prstClr val="black"/>
              </a:solidFill>
              <a:latin typeface="Comic Sans MS" pitchFamily="18"/>
              <a:ea typeface="宋体" pitchFamily="2"/>
              <a:cs typeface="Mangal" pitchFamily="2"/>
            </a:endParaRPr>
          </a:p>
          <a:p>
            <a:pPr algn="ctr">
              <a:defRPr sz="1800"/>
            </a:pPr>
            <a:endParaRPr lang="en-CA" sz="2400" b="1" dirty="0">
              <a:solidFill>
                <a:srgbClr val="FF0000"/>
              </a:solidFill>
              <a:latin typeface="Comic Sans MS" pitchFamily="18"/>
              <a:ea typeface="宋体" pitchFamily="2"/>
              <a:cs typeface="Mangal" pitchFamily="2"/>
            </a:endParaRPr>
          </a:p>
          <a:p>
            <a:pPr algn="ctr">
              <a:defRPr sz="1800"/>
            </a:pPr>
            <a:endParaRPr lang="en-CA" sz="2400" b="1" dirty="0" smtClean="0">
              <a:solidFill>
                <a:srgbClr val="FF0000"/>
              </a:solidFill>
              <a:latin typeface="Comic Sans MS" pitchFamily="18"/>
              <a:ea typeface="宋体" pitchFamily="2"/>
              <a:cs typeface="Mangal" pitchFamily="2"/>
            </a:endParaRPr>
          </a:p>
          <a:p>
            <a:pPr algn="ctr">
              <a:defRPr sz="1800"/>
            </a:pPr>
            <a:endParaRPr lang="en-US" sz="2400" b="1" dirty="0">
              <a:solidFill>
                <a:srgbClr val="000000"/>
              </a:solidFill>
              <a:latin typeface="Comic Sans MS" pitchFamily="18"/>
              <a:ea typeface="宋体" pitchFamily="2"/>
              <a:cs typeface="Mangal" pitchFamily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398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82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hr Pi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323528" y="188640"/>
            <a:ext cx="7772400" cy="1110952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8000" b="1" dirty="0"/>
              <a:t>Mohr Pipet</a:t>
            </a:r>
          </a:p>
        </p:txBody>
      </p:sp>
      <p:sp>
        <p:nvSpPr>
          <p:cNvPr id="3" name="Text Box 3"/>
          <p:cNvSpPr/>
          <p:nvPr/>
        </p:nvSpPr>
        <p:spPr>
          <a:xfrm>
            <a:off x="5992091" y="2611166"/>
            <a:ext cx="3139559" cy="29503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A Mohr pipet measures and delivers exact volumes of liquids.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504" y="1600200"/>
            <a:ext cx="5800086" cy="4493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0" y="115888"/>
            <a:ext cx="8991600" cy="959949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7200" b="1" dirty="0" smtClean="0"/>
              <a:t>Volumetric Pipette</a:t>
            </a:r>
            <a:endParaRPr lang="en-US" sz="7200" b="1" dirty="0"/>
          </a:p>
        </p:txBody>
      </p:sp>
      <p:sp>
        <p:nvSpPr>
          <p:cNvPr id="3" name="Text Box 3"/>
          <p:cNvSpPr/>
          <p:nvPr/>
        </p:nvSpPr>
        <p:spPr>
          <a:xfrm>
            <a:off x="9808" y="1075837"/>
            <a:ext cx="3914119" cy="309317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lvl="0" algn="ctr">
              <a:defRPr sz="1800"/>
            </a:pPr>
            <a:r>
              <a:rPr lang="en-CA" sz="2400" b="1" dirty="0">
                <a:solidFill>
                  <a:srgbClr val="FF0000"/>
                </a:solidFill>
                <a:latin typeface="Comic Sans MS" pitchFamily="18"/>
                <a:ea typeface="宋体" pitchFamily="2"/>
                <a:cs typeface="Mangal" pitchFamily="2"/>
              </a:rPr>
              <a:t>Measuring volumes of liquids</a:t>
            </a:r>
          </a:p>
          <a:p>
            <a:pPr lvl="0" algn="ctr">
              <a:defRPr sz="1800"/>
            </a:pP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• may be graduated</a:t>
            </a:r>
          </a:p>
          <a:p>
            <a:pPr lvl="0" algn="ctr">
              <a:defRPr sz="1800"/>
            </a:pP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• may be volumetric (designed to deliver one</a:t>
            </a:r>
          </a:p>
          <a:p>
            <a:pPr lvl="0" algn="ctr">
              <a:defRPr sz="1800"/>
            </a:pP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specific volume)</a:t>
            </a:r>
          </a:p>
          <a:p>
            <a:pPr lvl="0" algn="ctr">
              <a:defRPr sz="1800"/>
            </a:pP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• liquid is drawn</a:t>
            </a:r>
            <a:endParaRPr lang="en-US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Comic Sans MS" pitchFamily="18"/>
              <a:ea typeface="宋体" pitchFamily="2"/>
              <a:cs typeface="Mangal" pitchFamily="2"/>
            </a:endParaRPr>
          </a:p>
        </p:txBody>
      </p:sp>
      <p:pic>
        <p:nvPicPr>
          <p:cNvPr id="1028" name="Picture 4" descr="http://www.brand.de/fileadmin/user/images/products/Laboratory_Glassware/bulb_pipettes/Aufschr_Vollpip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2947983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bluffton.edu/%7Ebergerd/classes/LabEquip/5vp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24744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77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1306513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8000" b="1" dirty="0" smtClean="0"/>
              <a:t>Thermometer</a:t>
            </a:r>
            <a:endParaRPr lang="en-US" sz="8000" b="1" dirty="0"/>
          </a:p>
        </p:txBody>
      </p:sp>
      <p:sp>
        <p:nvSpPr>
          <p:cNvPr id="3" name="Text Box 3"/>
          <p:cNvSpPr/>
          <p:nvPr/>
        </p:nvSpPr>
        <p:spPr>
          <a:xfrm>
            <a:off x="192186" y="1409927"/>
            <a:ext cx="4307805" cy="495163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algn="ctr">
              <a:defRPr sz="1800"/>
            </a:pPr>
            <a:r>
              <a:rPr lang="en-CA" sz="2400" b="1" dirty="0">
                <a:solidFill>
                  <a:srgbClr val="FF0000"/>
                </a:solidFill>
                <a:latin typeface="Comic Sans MS" pitchFamily="18"/>
                <a:ea typeface="宋体" pitchFamily="2"/>
                <a:cs typeface="Mangal" pitchFamily="2"/>
              </a:rPr>
              <a:t>Measuring </a:t>
            </a:r>
            <a:r>
              <a:rPr lang="en-CA" sz="2400" b="1" dirty="0" smtClean="0">
                <a:solidFill>
                  <a:srgbClr val="FF0000"/>
                </a:solidFill>
                <a:latin typeface="Comic Sans MS" pitchFamily="18"/>
                <a:ea typeface="宋体" pitchFamily="2"/>
                <a:cs typeface="Mangal" pitchFamily="2"/>
              </a:rPr>
              <a:t>temperatures</a:t>
            </a:r>
          </a:p>
          <a:p>
            <a:pPr algn="ctr">
              <a:defRPr sz="1800"/>
            </a:pPr>
            <a:endParaRPr lang="en-CA" sz="2400" b="1" dirty="0">
              <a:solidFill>
                <a:srgbClr val="FF0000"/>
              </a:solidFill>
              <a:latin typeface="Comic Sans MS" pitchFamily="18"/>
              <a:ea typeface="宋体" pitchFamily="2"/>
              <a:cs typeface="Mangal" pitchFamily="2"/>
            </a:endParaRPr>
          </a:p>
          <a:p>
            <a:pPr algn="ctr">
              <a:defRPr sz="1800"/>
            </a:pPr>
            <a:r>
              <a:rPr lang="en-CA" sz="2400" b="1" dirty="0">
                <a:solidFill>
                  <a:srgbClr val="FF0000"/>
                </a:solidFill>
                <a:latin typeface="Comic Sans MS" pitchFamily="18"/>
                <a:ea typeface="宋体" pitchFamily="2"/>
                <a:cs typeface="Mangal" pitchFamily="2"/>
              </a:rPr>
              <a:t>• </a:t>
            </a:r>
            <a:r>
              <a:rPr lang="en-CA" sz="2000" b="1" dirty="0">
                <a:solidFill>
                  <a:prstClr val="black"/>
                </a:solidFill>
                <a:latin typeface="Comic Sans MS" pitchFamily="18"/>
                <a:ea typeface="宋体" pitchFamily="2"/>
                <a:cs typeface="Mangal" pitchFamily="2"/>
              </a:rPr>
              <a:t>bulb should be submerged in the </a:t>
            </a:r>
            <a:r>
              <a:rPr lang="en-CA" sz="2000" b="1" dirty="0" smtClean="0">
                <a:solidFill>
                  <a:prstClr val="black"/>
                </a:solidFill>
                <a:latin typeface="Comic Sans MS" pitchFamily="18"/>
                <a:ea typeface="宋体" pitchFamily="2"/>
                <a:cs typeface="Mangal" pitchFamily="2"/>
              </a:rPr>
              <a:t>fluid being measured</a:t>
            </a:r>
          </a:p>
          <a:p>
            <a:pPr algn="ctr">
              <a:defRPr sz="1800"/>
            </a:pPr>
            <a:endParaRPr lang="en-CA" sz="2000" b="1" dirty="0">
              <a:solidFill>
                <a:prstClr val="black"/>
              </a:solidFill>
              <a:latin typeface="Comic Sans MS" pitchFamily="18"/>
              <a:ea typeface="宋体" pitchFamily="2"/>
              <a:cs typeface="Mangal" pitchFamily="2"/>
            </a:endParaRPr>
          </a:p>
          <a:p>
            <a:pPr algn="ctr">
              <a:defRPr sz="1800"/>
            </a:pPr>
            <a:r>
              <a:rPr lang="en-CA" sz="2000" b="1" dirty="0">
                <a:solidFill>
                  <a:prstClr val="black"/>
                </a:solidFill>
                <a:latin typeface="Comic Sans MS" pitchFamily="18"/>
                <a:ea typeface="宋体" pitchFamily="2"/>
                <a:cs typeface="Mangal" pitchFamily="2"/>
              </a:rPr>
              <a:t>• temperature ranges vary</a:t>
            </a:r>
          </a:p>
          <a:p>
            <a:pPr algn="ctr">
              <a:defRPr sz="1800"/>
            </a:pPr>
            <a:r>
              <a:rPr lang="en-CA" sz="2000" b="1" dirty="0">
                <a:solidFill>
                  <a:prstClr val="black"/>
                </a:solidFill>
                <a:latin typeface="Comic Sans MS" pitchFamily="18"/>
                <a:ea typeface="宋体" pitchFamily="2"/>
                <a:cs typeface="Mangal" pitchFamily="2"/>
              </a:rPr>
              <a:t>• most contain dyed </a:t>
            </a:r>
            <a:r>
              <a:rPr lang="en-CA" sz="2000" b="1" dirty="0" smtClean="0">
                <a:solidFill>
                  <a:prstClr val="black"/>
                </a:solidFill>
                <a:latin typeface="Comic Sans MS" pitchFamily="18"/>
                <a:ea typeface="宋体" pitchFamily="2"/>
                <a:cs typeface="Mangal" pitchFamily="2"/>
              </a:rPr>
              <a:t>alcohol</a:t>
            </a:r>
          </a:p>
          <a:p>
            <a:pPr algn="ctr">
              <a:defRPr sz="1800"/>
            </a:pPr>
            <a:endParaRPr lang="en-CA" sz="2000" b="1" dirty="0">
              <a:solidFill>
                <a:prstClr val="black"/>
              </a:solidFill>
              <a:latin typeface="Comic Sans MS" pitchFamily="18"/>
              <a:ea typeface="宋体" pitchFamily="2"/>
              <a:cs typeface="Mangal" pitchFamily="2"/>
            </a:endParaRPr>
          </a:p>
          <a:p>
            <a:pPr algn="ctr">
              <a:defRPr sz="1800"/>
            </a:pPr>
            <a:r>
              <a:rPr lang="en-CA" sz="2000" b="1" dirty="0">
                <a:solidFill>
                  <a:prstClr val="black"/>
                </a:solidFill>
                <a:latin typeface="Comic Sans MS" pitchFamily="18"/>
                <a:ea typeface="宋体" pitchFamily="2"/>
                <a:cs typeface="Mangal" pitchFamily="2"/>
              </a:rPr>
              <a:t>• more precise thermometers </a:t>
            </a:r>
            <a:r>
              <a:rPr lang="en-CA" sz="2000" b="1" dirty="0" smtClean="0">
                <a:solidFill>
                  <a:prstClr val="black"/>
                </a:solidFill>
                <a:latin typeface="Comic Sans MS" pitchFamily="18"/>
                <a:ea typeface="宋体" pitchFamily="2"/>
                <a:cs typeface="Mangal" pitchFamily="2"/>
              </a:rPr>
              <a:t>contain mercury</a:t>
            </a:r>
          </a:p>
          <a:p>
            <a:pPr algn="ctr">
              <a:defRPr sz="1800"/>
            </a:pPr>
            <a:endParaRPr lang="en-CA" sz="2000" b="1" dirty="0">
              <a:solidFill>
                <a:prstClr val="black"/>
              </a:solidFill>
              <a:latin typeface="Comic Sans MS" pitchFamily="18"/>
              <a:ea typeface="宋体" pitchFamily="2"/>
              <a:cs typeface="Mangal" pitchFamily="2"/>
            </a:endParaRPr>
          </a:p>
          <a:p>
            <a:pPr algn="ctr">
              <a:defRPr sz="1800"/>
            </a:pPr>
            <a:r>
              <a:rPr lang="en-CA" sz="2000" b="1" dirty="0">
                <a:solidFill>
                  <a:prstClr val="black"/>
                </a:solidFill>
                <a:latin typeface="Comic Sans MS" pitchFamily="18"/>
                <a:ea typeface="宋体" pitchFamily="2"/>
                <a:cs typeface="Mangal" pitchFamily="2"/>
              </a:rPr>
              <a:t>• commonly </a:t>
            </a:r>
            <a:r>
              <a:rPr lang="en-CA" sz="2000" b="1" dirty="0" smtClean="0">
                <a:solidFill>
                  <a:prstClr val="black"/>
                </a:solidFill>
                <a:latin typeface="Comic Sans MS" pitchFamily="18"/>
                <a:ea typeface="宋体" pitchFamily="2"/>
                <a:cs typeface="Mangal" pitchFamily="2"/>
              </a:rPr>
              <a:t>measure temperature in degrees </a:t>
            </a:r>
            <a:r>
              <a:rPr lang="en-CA" sz="2000" b="1" dirty="0">
                <a:solidFill>
                  <a:prstClr val="black"/>
                </a:solidFill>
                <a:latin typeface="Comic Sans MS" pitchFamily="18"/>
                <a:ea typeface="宋体" pitchFamily="2"/>
                <a:cs typeface="Mangal" pitchFamily="2"/>
              </a:rPr>
              <a:t>Celsius</a:t>
            </a:r>
            <a:endParaRPr lang="en-US" sz="2000" b="1" dirty="0">
              <a:solidFill>
                <a:prstClr val="black"/>
              </a:solidFill>
              <a:latin typeface="Comic Sans MS" pitchFamily="18"/>
              <a:ea typeface="宋体" pitchFamily="2"/>
              <a:cs typeface="Mangal" pitchFamily="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70452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46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ingstands and their Compon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800" b="1" dirty="0" smtClean="0"/>
              <a:t>Ring stands </a:t>
            </a:r>
            <a:r>
              <a:rPr lang="en-US" sz="4800" b="1" dirty="0"/>
              <a:t>and their Components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1999" y="1600200"/>
            <a:ext cx="4375863" cy="48532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6"/>
          <p:cNvSpPr/>
          <p:nvPr/>
        </p:nvSpPr>
        <p:spPr>
          <a:xfrm>
            <a:off x="179512" y="1600200"/>
            <a:ext cx="4800240" cy="25925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8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Ring stands </a:t>
            </a:r>
            <a:r>
              <a:rPr lang="en-US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are a safe and convenient way to perform reactions that require heating using a Bunsen burner.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ingstands and their Components&#10;Iron R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0" y="188913"/>
            <a:ext cx="9144000" cy="1563687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4800" b="1" dirty="0" smtClean="0"/>
              <a:t>Ring stands </a:t>
            </a:r>
            <a:r>
              <a:rPr lang="en-US" sz="4800" b="1" dirty="0"/>
              <a:t>and their Components</a:t>
            </a:r>
            <a:br>
              <a:rPr lang="en-US" sz="4800" b="1" dirty="0"/>
            </a:br>
            <a:r>
              <a:rPr lang="en-US" sz="4800" b="1" dirty="0">
                <a:solidFill>
                  <a:srgbClr val="C00000"/>
                </a:solidFill>
              </a:rPr>
              <a:t>Iron Rings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447635" y="1981080"/>
            <a:ext cx="4619011" cy="44722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4"/>
          <p:cNvSpPr/>
          <p:nvPr/>
        </p:nvSpPr>
        <p:spPr>
          <a:xfrm>
            <a:off x="251520" y="1981080"/>
            <a:ext cx="4053959" cy="29503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Iron rings connect to a </a:t>
            </a:r>
            <a:r>
              <a:rPr lang="en-US" sz="32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ring stand </a:t>
            </a:r>
            <a:r>
              <a:rPr lang="en-US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and provide a stable, elevated platform for the reaction.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923928" cy="1306513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sz="9600" b="1" dirty="0"/>
              <a:t>Beaker</a:t>
            </a:r>
          </a:p>
        </p:txBody>
      </p:sp>
      <p:sp>
        <p:nvSpPr>
          <p:cNvPr id="3" name="Text Box 3"/>
          <p:cNvSpPr/>
          <p:nvPr/>
        </p:nvSpPr>
        <p:spPr>
          <a:xfrm>
            <a:off x="192187" y="1409927"/>
            <a:ext cx="3749400" cy="39509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lvl="0" algn="ctr">
              <a:defRPr sz="1800"/>
            </a:pPr>
            <a:r>
              <a:rPr lang="en-CA" sz="2400" b="1" dirty="0">
                <a:solidFill>
                  <a:srgbClr val="FF0000"/>
                </a:solidFill>
                <a:latin typeface="Comic Sans MS" pitchFamily="18"/>
                <a:ea typeface="宋体" pitchFamily="2"/>
                <a:cs typeface="Mangal" pitchFamily="2"/>
              </a:rPr>
              <a:t>Holding liquids</a:t>
            </a:r>
          </a:p>
          <a:p>
            <a:pPr lvl="0">
              <a:defRPr sz="1800"/>
            </a:pPr>
            <a:r>
              <a:rPr lang="en-CA" sz="24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	• </a:t>
            </a: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may be graduated (sometimes in </a:t>
            </a:r>
            <a:r>
              <a:rPr lang="en-CA" sz="24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two directions</a:t>
            </a: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)</a:t>
            </a:r>
          </a:p>
          <a:p>
            <a:pPr lvl="0">
              <a:defRPr sz="1800"/>
            </a:pPr>
            <a:r>
              <a:rPr lang="en-CA" sz="24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	• </a:t>
            </a: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has a </a:t>
            </a:r>
            <a:r>
              <a:rPr lang="en-CA" sz="24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white spot </a:t>
            </a: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for labeling</a:t>
            </a:r>
          </a:p>
          <a:p>
            <a:pPr lvl="0">
              <a:defRPr sz="1800"/>
            </a:pPr>
            <a:r>
              <a:rPr lang="en-CA" sz="24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	• </a:t>
            </a: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various sizes including 50, 150, 250, </a:t>
            </a:r>
            <a:r>
              <a:rPr lang="en-CA" sz="24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450, 650</a:t>
            </a: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, and 1000 mL</a:t>
            </a:r>
            <a:endParaRPr lang="en-US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Comic Sans MS" pitchFamily="18"/>
              <a:ea typeface="宋体" pitchFamily="2"/>
              <a:cs typeface="Mangal" pitchFamily="2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23928" y="0"/>
            <a:ext cx="522007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ingstands and their Components&#10;Utility Clam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0" y="-171450"/>
            <a:ext cx="9144000" cy="1368202"/>
          </a:xfrm>
          <a:solidFill>
            <a:srgbClr val="FFC000"/>
          </a:solidFill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b="1" dirty="0" smtClean="0"/>
              <a:t>Ring stands </a:t>
            </a:r>
            <a:r>
              <a:rPr lang="en-US" b="1" dirty="0"/>
              <a:t>and their Components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C00000"/>
                </a:solidFill>
              </a:rPr>
              <a:t>Utility Clamps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499992" y="2091333"/>
            <a:ext cx="4528161" cy="33921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4"/>
          <p:cNvSpPr/>
          <p:nvPr/>
        </p:nvSpPr>
        <p:spPr>
          <a:xfrm>
            <a:off x="179512" y="2015836"/>
            <a:ext cx="4206600" cy="29503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Utility clamps are used to secure test tubes, distillation columns, and burets to the </a:t>
            </a:r>
            <a:r>
              <a:rPr lang="en-US" sz="32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ring stand</a:t>
            </a:r>
            <a:r>
              <a:rPr lang="en-US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ingstands and their Components&#10;Double Buret Clam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0" y="332656"/>
            <a:ext cx="9144000" cy="1143000"/>
          </a:xfrm>
          <a:solidFill>
            <a:srgbClr val="FFC000"/>
          </a:solidFill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5300" b="1" dirty="0" err="1"/>
              <a:t>Ringstands</a:t>
            </a:r>
            <a:r>
              <a:rPr lang="en-US" sz="5300" b="1" dirty="0"/>
              <a:t> and their Components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C00000"/>
                </a:solidFill>
              </a:rPr>
              <a:t>Double </a:t>
            </a:r>
            <a:r>
              <a:rPr lang="en-US" b="1" dirty="0" err="1" smtClean="0">
                <a:solidFill>
                  <a:srgbClr val="C00000"/>
                </a:solidFill>
              </a:rPr>
              <a:t>Burret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Clamps</a:t>
            </a:r>
          </a:p>
        </p:txBody>
      </p:sp>
      <p:sp>
        <p:nvSpPr>
          <p:cNvPr id="3" name="Text Box 4"/>
          <p:cNvSpPr/>
          <p:nvPr/>
        </p:nvSpPr>
        <p:spPr>
          <a:xfrm>
            <a:off x="107504" y="2133720"/>
            <a:ext cx="3960440" cy="39511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6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Double </a:t>
            </a:r>
            <a:r>
              <a:rPr lang="en-US" sz="36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Buret</a:t>
            </a:r>
            <a:r>
              <a:rPr lang="en-US" sz="36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 clamps are used to burets – long graduated tubes used in titration.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16016" y="2220249"/>
            <a:ext cx="4158240" cy="3729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ingstands and their Components&#10;Wire Gau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1484784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4800" b="1" dirty="0" smtClean="0"/>
              <a:t>Ring stands </a:t>
            </a:r>
            <a:r>
              <a:rPr lang="en-US" sz="4800" b="1" dirty="0"/>
              <a:t>and their Components</a:t>
            </a:r>
            <a:br>
              <a:rPr lang="en-US" sz="4800" b="1" dirty="0"/>
            </a:br>
            <a:r>
              <a:rPr lang="en-US" sz="4800" b="1" dirty="0">
                <a:solidFill>
                  <a:srgbClr val="C00000"/>
                </a:solidFill>
              </a:rPr>
              <a:t>Wire Gauze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76920" y="1981080"/>
            <a:ext cx="3885839" cy="29109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4"/>
          <p:cNvSpPr/>
          <p:nvPr/>
        </p:nvSpPr>
        <p:spPr>
          <a:xfrm>
            <a:off x="212760" y="2077353"/>
            <a:ext cx="4435200" cy="20921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Wire gauze sits on the iron ring to provide a place to stand a beaker.</a:t>
            </a:r>
          </a:p>
        </p:txBody>
      </p:sp>
      <p:sp>
        <p:nvSpPr>
          <p:cNvPr id="5" name="Text Box 5"/>
          <p:cNvSpPr/>
          <p:nvPr/>
        </p:nvSpPr>
        <p:spPr>
          <a:xfrm>
            <a:off x="212760" y="4437112"/>
            <a:ext cx="4343040" cy="18065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On older wire gauze, the white material is asbestos!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tri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611560" y="188640"/>
            <a:ext cx="7772400" cy="960600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6600" b="1" dirty="0"/>
              <a:t>Strikers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88024" y="1417146"/>
            <a:ext cx="3995936" cy="33699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4"/>
          <p:cNvSpPr/>
          <p:nvPr/>
        </p:nvSpPr>
        <p:spPr>
          <a:xfrm>
            <a:off x="212760" y="1265400"/>
            <a:ext cx="3978000" cy="10915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Strikers are used to light Bunsen burners.</a:t>
            </a:r>
          </a:p>
        </p:txBody>
      </p:sp>
      <p:sp>
        <p:nvSpPr>
          <p:cNvPr id="5" name="Text Box 5"/>
          <p:cNvSpPr/>
          <p:nvPr/>
        </p:nvSpPr>
        <p:spPr>
          <a:xfrm>
            <a:off x="212760" y="2708920"/>
            <a:ext cx="4130280" cy="25925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The flints on strikers are expensive. Do not operate the striker repeatedly just to see the sparks!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unsen Bu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539552" y="332656"/>
            <a:ext cx="7772400" cy="990600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8000" b="1" dirty="0"/>
              <a:t>Bunsen Burner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314" y="1752478"/>
            <a:ext cx="4635782" cy="45568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4"/>
          <p:cNvSpPr/>
          <p:nvPr/>
        </p:nvSpPr>
        <p:spPr>
          <a:xfrm>
            <a:off x="4932040" y="1752478"/>
            <a:ext cx="4053959" cy="437974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4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Bunsen burners are used for the heating of nonvolatile liquids and solids.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est Tub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Grp="1"/>
          </p:cNvSpPr>
          <p:nvPr>
            <p:ph type="title" idx="4294967295"/>
          </p:nvPr>
        </p:nvSpPr>
        <p:spPr>
          <a:xfrm>
            <a:off x="251520" y="5392"/>
            <a:ext cx="8388424" cy="1066800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6600" b="1" dirty="0"/>
              <a:t>Test Tube Holder</a:t>
            </a:r>
          </a:p>
        </p:txBody>
      </p:sp>
      <p:sp>
        <p:nvSpPr>
          <p:cNvPr id="3" name="Text Box 1027"/>
          <p:cNvSpPr/>
          <p:nvPr/>
        </p:nvSpPr>
        <p:spPr>
          <a:xfrm>
            <a:off x="28956" y="1371599"/>
            <a:ext cx="3352320" cy="352220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A test tube holder is useful for holding a test tube which is too hot to handle.</a:t>
            </a:r>
          </a:p>
        </p:txBody>
      </p:sp>
      <p:pic>
        <p:nvPicPr>
          <p:cNvPr id="4" name="Picture 102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94808" y="1371598"/>
            <a:ext cx="5536072" cy="4721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eaker To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67544" y="116632"/>
            <a:ext cx="7772400" cy="1080120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7200" b="1" dirty="0"/>
              <a:t>Beaker Tongs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512" y="1447918"/>
            <a:ext cx="5607570" cy="47173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4"/>
          <p:cNvSpPr/>
          <p:nvPr/>
        </p:nvSpPr>
        <p:spPr>
          <a:xfrm>
            <a:off x="5699520" y="1556792"/>
            <a:ext cx="3444480" cy="437974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4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Beaker tongs are used to move beakers containing hot liquids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rucible To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536028" y="413188"/>
            <a:ext cx="7772400" cy="1143000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8000" b="1" dirty="0"/>
              <a:t>Crucible Tongs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499992" y="1988840"/>
            <a:ext cx="4438002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4"/>
          <p:cNvSpPr/>
          <p:nvPr/>
        </p:nvSpPr>
        <p:spPr>
          <a:xfrm>
            <a:off x="27588" y="2133719"/>
            <a:ext cx="4190759" cy="352220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For handling hot crucibles; also used to pick up other hot objects. </a:t>
            </a:r>
            <a:r>
              <a:rPr lang="en-US" sz="3200" b="1" i="0" u="sng" strike="noStrike" kern="1200" spc="0" dirty="0">
                <a:ln>
                  <a:noFill/>
                </a:ln>
                <a:solidFill>
                  <a:srgbClr val="C00000"/>
                </a:solidFill>
                <a:uFillTx/>
                <a:latin typeface="Comic Sans MS" pitchFamily="18"/>
                <a:ea typeface="宋体" pitchFamily="2"/>
                <a:cs typeface="Mangal" pitchFamily="2"/>
              </a:rPr>
              <a:t>NOT</a:t>
            </a:r>
            <a:r>
              <a:rPr lang="en-US" sz="3200" b="1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mic Sans MS" pitchFamily="18"/>
                <a:ea typeface="宋体" pitchFamily="2"/>
                <a:cs typeface="Mangal" pitchFamily="2"/>
              </a:rPr>
              <a:t> </a:t>
            </a:r>
            <a:r>
              <a:rPr lang="en-US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to be used for picking up beakers!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patu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251172" y="188640"/>
            <a:ext cx="3779838" cy="814536"/>
          </a:xfrm>
          <a:solidFill>
            <a:srgbClr val="FFC000"/>
          </a:solidFill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7300" b="1" dirty="0"/>
              <a:t>Spatulas</a:t>
            </a:r>
            <a:endParaRPr lang="en-US" b="1" dirty="0"/>
          </a:p>
        </p:txBody>
      </p:sp>
      <p:sp>
        <p:nvSpPr>
          <p:cNvPr id="3" name="Text Box 4"/>
          <p:cNvSpPr/>
          <p:nvPr/>
        </p:nvSpPr>
        <p:spPr>
          <a:xfrm>
            <a:off x="0" y="1281265"/>
            <a:ext cx="4053959" cy="20921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Spatulas are used to dispense solid chemicals from their containers.</a:t>
            </a:r>
          </a:p>
        </p:txBody>
      </p:sp>
      <p:sp>
        <p:nvSpPr>
          <p:cNvPr id="4" name="Text Box 5"/>
          <p:cNvSpPr/>
          <p:nvPr/>
        </p:nvSpPr>
        <p:spPr>
          <a:xfrm>
            <a:off x="156797" y="4149080"/>
            <a:ext cx="3901679" cy="20921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Chemicals should never be transferred with your bare </a:t>
            </a:r>
            <a:r>
              <a:rPr lang="en-US" sz="28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hands!!!!!</a:t>
            </a:r>
            <a:endParaRPr lang="en-US" sz="2800" b="1" i="0" u="none" strike="noStrike" kern="1200" spc="0" dirty="0">
              <a:ln>
                <a:noFill/>
              </a:ln>
              <a:solidFill>
                <a:srgbClr val="000000"/>
              </a:solidFill>
              <a:latin typeface="Comic Sans MS" pitchFamily="18"/>
              <a:ea typeface="宋体" pitchFamily="2"/>
              <a:cs typeface="Mangal" pitchFamily="2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91119" y="0"/>
            <a:ext cx="491481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9808" y="-9559"/>
            <a:ext cx="8991600" cy="1062295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7200" b="1" dirty="0" smtClean="0"/>
              <a:t>Volumetric Flask</a:t>
            </a:r>
            <a:endParaRPr lang="en-US" sz="7200" b="1" dirty="0"/>
          </a:p>
        </p:txBody>
      </p:sp>
      <p:sp>
        <p:nvSpPr>
          <p:cNvPr id="3" name="Text Box 3"/>
          <p:cNvSpPr/>
          <p:nvPr/>
        </p:nvSpPr>
        <p:spPr>
          <a:xfrm>
            <a:off x="9808" y="1523880"/>
            <a:ext cx="4418176" cy="29503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lvl="0" algn="ctr">
              <a:defRPr sz="1800"/>
            </a:pPr>
            <a:r>
              <a:rPr lang="en-CA" sz="32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 </a:t>
            </a:r>
            <a:r>
              <a:rPr lang="en-CA" sz="32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A </a:t>
            </a:r>
            <a:r>
              <a:rPr lang="en-CA" sz="32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volumetric flask is used to make up a solution of fixed volume very accurately</a:t>
            </a:r>
            <a:endParaRPr lang="en-US" sz="3200" b="1" i="0" u="none" strike="noStrike" kern="1200" spc="0" dirty="0">
              <a:ln>
                <a:noFill/>
              </a:ln>
              <a:solidFill>
                <a:srgbClr val="000000"/>
              </a:solidFill>
              <a:latin typeface="Comic Sans MS" pitchFamily="18"/>
              <a:ea typeface="宋体" pitchFamily="2"/>
              <a:cs typeface="Mangal" pitchFamily="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9953"/>
            <a:ext cx="3065115" cy="458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925" y="1844824"/>
            <a:ext cx="2745854" cy="235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6" y="4474196"/>
            <a:ext cx="2939819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74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rlenmeyer Fla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0" y="115888"/>
            <a:ext cx="9144000" cy="1179512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8000" b="1" dirty="0"/>
              <a:t>Erlenmeyer Flask</a:t>
            </a:r>
          </a:p>
        </p:txBody>
      </p:sp>
      <p:sp>
        <p:nvSpPr>
          <p:cNvPr id="3" name="Text Box 3"/>
          <p:cNvSpPr/>
          <p:nvPr/>
        </p:nvSpPr>
        <p:spPr>
          <a:xfrm>
            <a:off x="5148697" y="1450606"/>
            <a:ext cx="3978000" cy="35220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lvl="0" algn="ctr">
              <a:defRPr sz="1800"/>
            </a:pPr>
            <a:r>
              <a:rPr lang="en-CA" sz="2400" b="1" dirty="0">
                <a:solidFill>
                  <a:srgbClr val="FF0000"/>
                </a:solidFill>
                <a:latin typeface="Comic Sans MS" pitchFamily="18"/>
                <a:ea typeface="宋体" pitchFamily="2"/>
                <a:cs typeface="Mangal" pitchFamily="2"/>
              </a:rPr>
              <a:t>Holding liquids</a:t>
            </a:r>
          </a:p>
          <a:p>
            <a:pPr lvl="0">
              <a:defRPr sz="1800"/>
            </a:pPr>
            <a:r>
              <a:rPr lang="en-CA" sz="24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	• shape </a:t>
            </a: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avoids loss due to splashing</a:t>
            </a:r>
          </a:p>
          <a:p>
            <a:pPr lvl="0">
              <a:defRPr sz="1800"/>
            </a:pPr>
            <a:r>
              <a:rPr lang="en-CA" sz="24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	• used </a:t>
            </a: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for titration</a:t>
            </a:r>
          </a:p>
          <a:p>
            <a:pPr lvl="0">
              <a:defRPr sz="1800"/>
            </a:pPr>
            <a:r>
              <a:rPr lang="en-CA" sz="24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	• </a:t>
            </a: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common sizes include 125, 250, and</a:t>
            </a:r>
          </a:p>
          <a:p>
            <a:pPr lvl="0">
              <a:defRPr sz="1800"/>
            </a:pP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500 mL</a:t>
            </a:r>
            <a:endParaRPr lang="en-US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Comic Sans MS" pitchFamily="18"/>
              <a:ea typeface="宋体" pitchFamily="2"/>
              <a:cs typeface="Mangal" pitchFamily="2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512" y="1676519"/>
            <a:ext cx="4770629" cy="477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as Collecting Bot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0" y="188640"/>
            <a:ext cx="9144000" cy="1030560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7200" b="1" dirty="0"/>
              <a:t>Gas Collecting Bottle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412776"/>
            <a:ext cx="4499992" cy="53609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6"/>
          <p:cNvSpPr/>
          <p:nvPr/>
        </p:nvSpPr>
        <p:spPr>
          <a:xfrm>
            <a:off x="4660896" y="1752479"/>
            <a:ext cx="4483104" cy="40940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We use gas collecting bottles when large volumes of gases are produced, and must be collected by the displacement of water.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ubber Stopp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323528" y="86346"/>
            <a:ext cx="7772400" cy="1050925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7200" b="1" dirty="0"/>
              <a:t>Rubber Stoppers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8857" y="1412776"/>
            <a:ext cx="4266720" cy="4709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5"/>
          <p:cNvSpPr/>
          <p:nvPr/>
        </p:nvSpPr>
        <p:spPr>
          <a:xfrm>
            <a:off x="4648320" y="1268760"/>
            <a:ext cx="4282560" cy="29503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Rubber stoppers are used to close containers to avoid spillage or contamination.</a:t>
            </a:r>
          </a:p>
        </p:txBody>
      </p:sp>
      <p:sp>
        <p:nvSpPr>
          <p:cNvPr id="5" name="Text Box 6"/>
          <p:cNvSpPr/>
          <p:nvPr/>
        </p:nvSpPr>
        <p:spPr>
          <a:xfrm>
            <a:off x="4682631" y="4173545"/>
            <a:ext cx="4282560" cy="237842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Containers should never be heated when there is a stopper in place.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pot Pl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67733" y="188640"/>
            <a:ext cx="8101013" cy="1043136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8000" b="1" dirty="0"/>
              <a:t>Spot Plates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58462" y="1484784"/>
            <a:ext cx="4506939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6"/>
          <p:cNvSpPr/>
          <p:nvPr/>
        </p:nvSpPr>
        <p:spPr>
          <a:xfrm>
            <a:off x="251520" y="1791851"/>
            <a:ext cx="4266720" cy="359318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Spot plates are used when we want to perform many small scale reactions at one time. We will use these many times during the year.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lass Stir R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539552" y="188640"/>
            <a:ext cx="7772400" cy="1080120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6600" b="1" dirty="0"/>
              <a:t>Glass Stir Rod</a:t>
            </a:r>
          </a:p>
        </p:txBody>
      </p:sp>
      <p:sp>
        <p:nvSpPr>
          <p:cNvPr id="3" name="Text Box 3"/>
          <p:cNvSpPr/>
          <p:nvPr/>
        </p:nvSpPr>
        <p:spPr>
          <a:xfrm>
            <a:off x="5181840" y="1268760"/>
            <a:ext cx="3962160" cy="40940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A glass rod is used to manually stir solutions. It can also be used to transfer a single drop of a solution.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7945" y="1371599"/>
            <a:ext cx="4885329" cy="5009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edicine Dr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395536" y="260648"/>
            <a:ext cx="7772400" cy="752128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6000" b="1" dirty="0"/>
              <a:t>Medicine Dropper</a:t>
            </a:r>
          </a:p>
        </p:txBody>
      </p:sp>
      <p:sp>
        <p:nvSpPr>
          <p:cNvPr id="3" name="Text Box 3"/>
          <p:cNvSpPr/>
          <p:nvPr/>
        </p:nvSpPr>
        <p:spPr>
          <a:xfrm>
            <a:off x="4788024" y="1454816"/>
            <a:ext cx="4139952" cy="29503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A medicine dropper is used to transfer a small volume of liquid (less than one mL).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161512"/>
            <a:ext cx="4647960" cy="36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5"/>
          <p:cNvSpPr/>
          <p:nvPr/>
        </p:nvSpPr>
        <p:spPr>
          <a:xfrm>
            <a:off x="533445" y="5259091"/>
            <a:ext cx="7864200" cy="5197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On top of each medicine dropper is a “</a:t>
            </a:r>
            <a:r>
              <a:rPr lang="en-US" sz="24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Comic Sans MS" pitchFamily="18"/>
                <a:ea typeface="宋体" pitchFamily="2"/>
                <a:cs typeface="Mangal" pitchFamily="2"/>
              </a:rPr>
              <a:t>rubber bulb</a:t>
            </a:r>
            <a:r>
              <a:rPr lang="en-US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”</a:t>
            </a:r>
          </a:p>
        </p:txBody>
      </p:sp>
      <p:sp>
        <p:nvSpPr>
          <p:cNvPr id="6" name="Line 8"/>
          <p:cNvSpPr/>
          <p:nvPr/>
        </p:nvSpPr>
        <p:spPr>
          <a:xfrm flipH="1" flipV="1">
            <a:off x="855278" y="3643012"/>
            <a:ext cx="228600" cy="1524241"/>
          </a:xfrm>
          <a:prstGeom prst="line">
            <a:avLst/>
          </a:prstGeom>
          <a:noFill/>
          <a:ln w="57240">
            <a:solidFill>
              <a:srgbClr val="FFFF00"/>
            </a:solidFill>
            <a:prstDash val="solid"/>
            <a:round/>
            <a:tailEnd type="arrow"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1" i="0" u="none" strike="noStrike" kern="1200" spc="0">
              <a:ln>
                <a:noFill/>
              </a:ln>
              <a:solidFill>
                <a:srgbClr val="000000"/>
              </a:solidFill>
              <a:latin typeface="Comic Sans MS" pitchFamily="18"/>
              <a:ea typeface="宋体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itmus Pa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755576" y="188640"/>
            <a:ext cx="7162800" cy="680120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6000" b="1" dirty="0"/>
              <a:t>Litmus Paper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4920" y="1066680"/>
            <a:ext cx="5028840" cy="51706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4"/>
          <p:cNvSpPr/>
          <p:nvPr/>
        </p:nvSpPr>
        <p:spPr>
          <a:xfrm>
            <a:off x="5562720" y="1447919"/>
            <a:ext cx="3200040" cy="15918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800" b="1" i="0" u="sng" strike="noStrike" kern="1200" spc="0" dirty="0">
                <a:ln>
                  <a:noFill/>
                </a:ln>
                <a:solidFill>
                  <a:srgbClr val="FF0000"/>
                </a:solidFill>
                <a:uFillTx/>
                <a:latin typeface="Comic Sans MS" pitchFamily="18"/>
                <a:ea typeface="宋体" pitchFamily="2"/>
                <a:cs typeface="Mangal" pitchFamily="2"/>
              </a:rPr>
              <a:t>Red</a:t>
            </a:r>
            <a:r>
              <a:rPr lang="en-US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 litmus paper is used to identify bases.</a:t>
            </a:r>
          </a:p>
        </p:txBody>
      </p:sp>
      <p:sp>
        <p:nvSpPr>
          <p:cNvPr id="5" name="Text Box 5"/>
          <p:cNvSpPr/>
          <p:nvPr/>
        </p:nvSpPr>
        <p:spPr>
          <a:xfrm>
            <a:off x="5562720" y="3501008"/>
            <a:ext cx="3276359" cy="15918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800" b="1" i="0" u="sng" strike="noStrike" kern="1200" spc="0" dirty="0">
                <a:ln>
                  <a:noFill/>
                </a:ln>
                <a:solidFill>
                  <a:srgbClr val="002060"/>
                </a:solidFill>
                <a:uFillTx/>
                <a:latin typeface="Comic Sans MS" pitchFamily="18"/>
                <a:ea typeface="宋体" pitchFamily="2"/>
                <a:cs typeface="Mangal" pitchFamily="2"/>
              </a:rPr>
              <a:t>Blue</a:t>
            </a:r>
            <a:r>
              <a:rPr lang="en-US" sz="2800" b="1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Comic Sans MS" pitchFamily="18"/>
                <a:ea typeface="宋体" pitchFamily="2"/>
                <a:cs typeface="Mangal" pitchFamily="2"/>
              </a:rPr>
              <a:t> </a:t>
            </a:r>
            <a:r>
              <a:rPr lang="en-US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litmus paper is used to identify acids.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orc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827584" y="260648"/>
            <a:ext cx="7772400" cy="1008087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8000" b="1" dirty="0" smtClean="0"/>
              <a:t>Forceps/Tweezers</a:t>
            </a:r>
            <a:endParaRPr lang="en-US" sz="8000" b="1"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07704" y="1844824"/>
            <a:ext cx="6270798" cy="2841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4"/>
          <p:cNvSpPr/>
          <p:nvPr/>
        </p:nvSpPr>
        <p:spPr>
          <a:xfrm>
            <a:off x="0" y="5085184"/>
            <a:ext cx="9144000" cy="10915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Forceps (or tweezers) are used to pick up small objects.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ash Bot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323528" y="26032"/>
            <a:ext cx="7772400" cy="1022617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8000" b="1" dirty="0"/>
              <a:t>Wash Bottle</a:t>
            </a:r>
          </a:p>
        </p:txBody>
      </p:sp>
      <p:sp>
        <p:nvSpPr>
          <p:cNvPr id="3" name="Text Box 3"/>
          <p:cNvSpPr/>
          <p:nvPr/>
        </p:nvSpPr>
        <p:spPr>
          <a:xfrm>
            <a:off x="5044733" y="1647169"/>
            <a:ext cx="3962160" cy="40935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A wash bottle has a spout that delivers a wash solution to a specific area. Distilled water is the only liquid that should be used in a wash bottle.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610" y="1628800"/>
            <a:ext cx="4945661" cy="4828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eighing Bo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701279" y="260648"/>
            <a:ext cx="7772400" cy="959768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7200" b="1" dirty="0"/>
              <a:t>Weighing Boat</a:t>
            </a:r>
          </a:p>
        </p:txBody>
      </p:sp>
      <p:sp>
        <p:nvSpPr>
          <p:cNvPr id="3" name="Text Box 3"/>
          <p:cNvSpPr/>
          <p:nvPr/>
        </p:nvSpPr>
        <p:spPr>
          <a:xfrm>
            <a:off x="0" y="1820282"/>
            <a:ext cx="4587479" cy="29503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Weighing boats are used to weigh solids that will be transferred to another vessel.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55988" y="1523880"/>
            <a:ext cx="4987652" cy="44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lass Pl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397768" y="188640"/>
            <a:ext cx="7772400" cy="978024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8000" b="1" dirty="0"/>
              <a:t>Glass Plates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88024" y="1600200"/>
            <a:ext cx="4166729" cy="42770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4"/>
          <p:cNvSpPr/>
          <p:nvPr/>
        </p:nvSpPr>
        <p:spPr>
          <a:xfrm>
            <a:off x="251520" y="1523896"/>
            <a:ext cx="4032448" cy="46659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Glass plates provide a surface for semi-micro scale experiments, such as drop reactions and testing of acids and bases.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lorence Fla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Grp="1"/>
          </p:cNvSpPr>
          <p:nvPr>
            <p:ph type="title" idx="4294967295"/>
          </p:nvPr>
        </p:nvSpPr>
        <p:spPr>
          <a:xfrm>
            <a:off x="881" y="-9933"/>
            <a:ext cx="7772400" cy="1142878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9600" b="1" dirty="0"/>
              <a:t>Florence Flask</a:t>
            </a:r>
          </a:p>
        </p:txBody>
      </p:sp>
      <p:pic>
        <p:nvPicPr>
          <p:cNvPr id="3" name="Picture 102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89010" y="1556792"/>
            <a:ext cx="4923823" cy="45219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1028"/>
          <p:cNvSpPr/>
          <p:nvPr/>
        </p:nvSpPr>
        <p:spPr>
          <a:xfrm>
            <a:off x="107504" y="1412776"/>
            <a:ext cx="3885839" cy="35108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lvl="0">
              <a:spcBef>
                <a:spcPts val="899"/>
              </a:spcBef>
              <a:defRPr sz="1800"/>
            </a:pPr>
            <a:r>
              <a:rPr lang="en-CA" sz="28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Heating liquids</a:t>
            </a:r>
          </a:p>
          <a:p>
            <a:pPr lvl="0">
              <a:spcBef>
                <a:spcPts val="899"/>
              </a:spcBef>
              <a:defRPr sz="1800"/>
            </a:pPr>
            <a:r>
              <a:rPr lang="en-CA" sz="24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	• </a:t>
            </a: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shape allows even distribution of </a:t>
            </a:r>
            <a:r>
              <a:rPr lang="en-CA" sz="24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heat while </a:t>
            </a: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boiling</a:t>
            </a:r>
          </a:p>
          <a:p>
            <a:pPr lvl="0">
              <a:spcBef>
                <a:spcPts val="899"/>
              </a:spcBef>
              <a:defRPr sz="1800"/>
            </a:pPr>
            <a:r>
              <a:rPr lang="en-CA" sz="24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	• </a:t>
            </a: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never graduated</a:t>
            </a:r>
          </a:p>
          <a:p>
            <a:pPr lvl="0">
              <a:spcBef>
                <a:spcPts val="899"/>
              </a:spcBef>
              <a:defRPr sz="1800"/>
            </a:pPr>
            <a:r>
              <a:rPr lang="en-CA" sz="24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	•common </a:t>
            </a: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sizes include 250 and 500 mL</a:t>
            </a:r>
            <a:endParaRPr lang="en-US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Comic Sans MS" pitchFamily="18"/>
              <a:ea typeface="宋体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riangular 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539552" y="170429"/>
            <a:ext cx="7620000" cy="1107976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8000" b="1" dirty="0"/>
              <a:t>Triangular File</a:t>
            </a:r>
          </a:p>
        </p:txBody>
      </p:sp>
      <p:sp>
        <p:nvSpPr>
          <p:cNvPr id="3" name="Text Box 4"/>
          <p:cNvSpPr/>
          <p:nvPr/>
        </p:nvSpPr>
        <p:spPr>
          <a:xfrm>
            <a:off x="5473299" y="1268760"/>
            <a:ext cx="3352320" cy="523786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Triangular files are used primarily to cut glass rod, a skill that your instructor will share with you when it becomes useful.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600" y="2133720"/>
            <a:ext cx="5229000" cy="280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ssed Fiber 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899592" y="225518"/>
            <a:ext cx="7772400" cy="801960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6000" b="1" dirty="0"/>
              <a:t>Pressed Fiber Pad</a:t>
            </a:r>
          </a:p>
        </p:txBody>
      </p:sp>
      <p:sp>
        <p:nvSpPr>
          <p:cNvPr id="3" name="Text Box 3"/>
          <p:cNvSpPr/>
          <p:nvPr/>
        </p:nvSpPr>
        <p:spPr>
          <a:xfrm>
            <a:off x="251520" y="1052736"/>
            <a:ext cx="3384376" cy="50941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A 4” x 4” square of ceramic fiber, it provides a surface for hot beakers so that the beaker does not come in contact with a cold countertop and shatter.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79912" y="1371598"/>
            <a:ext cx="5257440" cy="4577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600" b="1" dirty="0" smtClean="0">
                <a:solidFill>
                  <a:srgbClr val="FF0000"/>
                </a:solidFill>
                <a:latin typeface="Berlin Sans FB" pitchFamily="34" charset="0"/>
              </a:rPr>
              <a:t>HOMEWORK</a:t>
            </a:r>
            <a:endParaRPr lang="en-CA" sz="6600" b="1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19257"/>
            <a:ext cx="7704856" cy="3603812"/>
          </a:xfrm>
        </p:spPr>
        <p:txBody>
          <a:bodyPr>
            <a:normAutofit/>
          </a:bodyPr>
          <a:lstStyle/>
          <a:p>
            <a:pPr algn="ctr"/>
            <a:r>
              <a:rPr lang="en-CA" sz="3200" dirty="0" smtClean="0">
                <a:latin typeface="Copperplate Gothic Bold" panose="020E0705020206020404" pitchFamily="34" charset="0"/>
              </a:rPr>
              <a:t>1.1 </a:t>
            </a:r>
            <a:r>
              <a:rPr lang="en-CA" sz="3200" dirty="0" smtClean="0">
                <a:latin typeface="Copperplate Gothic Bold" panose="020E0705020206020404" pitchFamily="34" charset="0"/>
              </a:rPr>
              <a:t>Review Questions</a:t>
            </a:r>
          </a:p>
          <a:p>
            <a:pPr marL="0" indent="0" algn="ctr">
              <a:buNone/>
            </a:pPr>
            <a:r>
              <a:rPr lang="en-CA" sz="3200" smtClean="0">
                <a:latin typeface="Copperplate Gothic Bold" panose="020E0705020206020404" pitchFamily="34" charset="0"/>
              </a:rPr>
              <a:t>(4</a:t>
            </a:r>
            <a:r>
              <a:rPr lang="en-CA" sz="3200" dirty="0" smtClean="0">
                <a:latin typeface="Copperplate Gothic Bold" panose="020E0705020206020404" pitchFamily="34" charset="0"/>
              </a:rPr>
              <a:t>, 5, 15)</a:t>
            </a:r>
          </a:p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22044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est Tu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395536" y="14338"/>
            <a:ext cx="8316913" cy="968152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8000" b="1" dirty="0"/>
              <a:t>Test Tubes</a:t>
            </a: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23927" y="1196752"/>
            <a:ext cx="5171029" cy="49043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3"/>
          <p:cNvSpPr/>
          <p:nvPr/>
        </p:nvSpPr>
        <p:spPr>
          <a:xfrm>
            <a:off x="9808" y="1075837"/>
            <a:ext cx="3914119" cy="437987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lvl="0" algn="ctr">
              <a:defRPr sz="1800"/>
            </a:pPr>
            <a:r>
              <a:rPr lang="en-CA" sz="2400" b="1" dirty="0">
                <a:solidFill>
                  <a:srgbClr val="FF0000"/>
                </a:solidFill>
                <a:latin typeface="Comic Sans MS" pitchFamily="18"/>
                <a:ea typeface="宋体" pitchFamily="2"/>
                <a:cs typeface="Mangal" pitchFamily="2"/>
              </a:rPr>
              <a:t>Holding liquids or </a:t>
            </a:r>
            <a:r>
              <a:rPr lang="en-CA" sz="2400" b="1" dirty="0" smtClean="0">
                <a:solidFill>
                  <a:srgbClr val="FF0000"/>
                </a:solidFill>
                <a:latin typeface="Comic Sans MS" pitchFamily="18"/>
                <a:ea typeface="宋体" pitchFamily="2"/>
                <a:cs typeface="Mangal" pitchFamily="2"/>
              </a:rPr>
              <a:t>solids</a:t>
            </a:r>
          </a:p>
          <a:p>
            <a:pPr lvl="0" algn="ctr">
              <a:defRPr sz="1800"/>
            </a:pPr>
            <a:endParaRPr lang="en-CA" sz="2400" b="1" dirty="0">
              <a:solidFill>
                <a:srgbClr val="FF0000"/>
              </a:solidFill>
              <a:latin typeface="Comic Sans MS" pitchFamily="18"/>
              <a:ea typeface="宋体" pitchFamily="2"/>
              <a:cs typeface="Mangal" pitchFamily="2"/>
            </a:endParaRPr>
          </a:p>
          <a:p>
            <a:pPr lvl="0" algn="ctr">
              <a:defRPr sz="1800"/>
            </a:pPr>
            <a:r>
              <a:rPr lang="en-CA" sz="2400" b="1" dirty="0">
                <a:solidFill>
                  <a:srgbClr val="FF0000"/>
                </a:solidFill>
                <a:latin typeface="Comic Sans MS" pitchFamily="18"/>
                <a:ea typeface="宋体" pitchFamily="2"/>
                <a:cs typeface="Mangal" pitchFamily="2"/>
              </a:rPr>
              <a:t>• </a:t>
            </a:r>
            <a:r>
              <a:rPr lang="en-CA" sz="2400" b="1" dirty="0">
                <a:latin typeface="Comic Sans MS" pitchFamily="18"/>
                <a:ea typeface="宋体" pitchFamily="2"/>
                <a:cs typeface="Mangal" pitchFamily="2"/>
              </a:rPr>
              <a:t>can be heated directly or in a water </a:t>
            </a:r>
            <a:r>
              <a:rPr lang="en-CA" sz="2400" b="1" dirty="0" smtClean="0">
                <a:latin typeface="Comic Sans MS" pitchFamily="18"/>
                <a:ea typeface="宋体" pitchFamily="2"/>
                <a:cs typeface="Mangal" pitchFamily="2"/>
              </a:rPr>
              <a:t>bath</a:t>
            </a:r>
          </a:p>
          <a:p>
            <a:pPr lvl="0" algn="ctr">
              <a:defRPr sz="1800"/>
            </a:pPr>
            <a:endParaRPr lang="en-CA" sz="2400" b="1" dirty="0">
              <a:latin typeface="Comic Sans MS" pitchFamily="18"/>
              <a:ea typeface="宋体" pitchFamily="2"/>
              <a:cs typeface="Mangal" pitchFamily="2"/>
            </a:endParaRPr>
          </a:p>
          <a:p>
            <a:pPr lvl="0" algn="ctr">
              <a:defRPr sz="1800"/>
            </a:pPr>
            <a:r>
              <a:rPr lang="en-CA" sz="2400" b="1" dirty="0">
                <a:latin typeface="Comic Sans MS" pitchFamily="18"/>
                <a:ea typeface="宋体" pitchFamily="2"/>
                <a:cs typeface="Mangal" pitchFamily="2"/>
              </a:rPr>
              <a:t>• may be used to mix small quantities of</a:t>
            </a:r>
          </a:p>
          <a:p>
            <a:pPr lvl="0" algn="ctr">
              <a:defRPr sz="1800"/>
            </a:pPr>
            <a:r>
              <a:rPr lang="en-CA" sz="2400" b="1" dirty="0">
                <a:latin typeface="Comic Sans MS" pitchFamily="18"/>
                <a:ea typeface="宋体" pitchFamily="2"/>
                <a:cs typeface="Mangal" pitchFamily="2"/>
              </a:rPr>
              <a:t>c</a:t>
            </a:r>
            <a:r>
              <a:rPr lang="en-CA" sz="2400" b="1" dirty="0" smtClean="0">
                <a:latin typeface="Comic Sans MS" pitchFamily="18"/>
                <a:ea typeface="宋体" pitchFamily="2"/>
                <a:cs typeface="Mangal" pitchFamily="2"/>
              </a:rPr>
              <a:t>hemicals</a:t>
            </a:r>
          </a:p>
          <a:p>
            <a:pPr lvl="0" algn="ctr">
              <a:defRPr sz="1800"/>
            </a:pPr>
            <a:endParaRPr lang="en-CA" sz="2400" b="1" dirty="0">
              <a:latin typeface="Comic Sans MS" pitchFamily="18"/>
              <a:ea typeface="宋体" pitchFamily="2"/>
              <a:cs typeface="Mangal" pitchFamily="2"/>
            </a:endParaRPr>
          </a:p>
          <a:p>
            <a:pPr lvl="0" algn="ctr">
              <a:defRPr sz="1800"/>
            </a:pPr>
            <a:r>
              <a:rPr lang="en-CA" sz="2400" b="1" dirty="0">
                <a:latin typeface="Comic Sans MS" pitchFamily="18"/>
                <a:ea typeface="宋体" pitchFamily="2"/>
                <a:cs typeface="Mangal" pitchFamily="2"/>
              </a:rPr>
              <a:t>• large variety of sizes</a:t>
            </a:r>
            <a:endParaRPr lang="en-US" sz="2400" b="1" i="0" u="none" strike="noStrike" kern="1200" spc="0" dirty="0">
              <a:ln>
                <a:noFill/>
              </a:ln>
              <a:latin typeface="Comic Sans MS" pitchFamily="18"/>
              <a:ea typeface="宋体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est Tube Brus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Grp="1"/>
          </p:cNvSpPr>
          <p:nvPr>
            <p:ph type="title" idx="4294967295"/>
          </p:nvPr>
        </p:nvSpPr>
        <p:spPr>
          <a:xfrm>
            <a:off x="210835" y="116632"/>
            <a:ext cx="8465621" cy="1080120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6600" b="1" dirty="0"/>
              <a:t>Test Tube Brushes</a:t>
            </a:r>
          </a:p>
        </p:txBody>
      </p:sp>
      <p:pic>
        <p:nvPicPr>
          <p:cNvPr id="3" name="Picture 102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43400" y="1523880"/>
            <a:ext cx="4114440" cy="47134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1028"/>
          <p:cNvSpPr/>
          <p:nvPr/>
        </p:nvSpPr>
        <p:spPr>
          <a:xfrm>
            <a:off x="210835" y="1383057"/>
            <a:ext cx="3901679" cy="29503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Test tube brushes are used to clean test tubes and graduated cylinders.</a:t>
            </a:r>
          </a:p>
        </p:txBody>
      </p:sp>
      <p:sp>
        <p:nvSpPr>
          <p:cNvPr id="5" name="Text Box 1029"/>
          <p:cNvSpPr/>
          <p:nvPr/>
        </p:nvSpPr>
        <p:spPr>
          <a:xfrm>
            <a:off x="190619" y="4313293"/>
            <a:ext cx="4130280" cy="237842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Forcing a large brush into a small test tube will often break the tube.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est Tube Ra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Grp="1"/>
          </p:cNvSpPr>
          <p:nvPr>
            <p:ph type="title" idx="4294967295"/>
          </p:nvPr>
        </p:nvSpPr>
        <p:spPr>
          <a:xfrm>
            <a:off x="649796" y="-61421"/>
            <a:ext cx="7772400" cy="990600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6600" b="1" dirty="0"/>
              <a:t>Test Tube Racks</a:t>
            </a:r>
          </a:p>
        </p:txBody>
      </p:sp>
      <p:sp>
        <p:nvSpPr>
          <p:cNvPr id="3" name="Text Box 1029"/>
          <p:cNvSpPr/>
          <p:nvPr/>
        </p:nvSpPr>
        <p:spPr>
          <a:xfrm>
            <a:off x="0" y="5085184"/>
            <a:ext cx="9144000" cy="15918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Test tube racks are for holding and organizing test tubes on the laboratory counter. Plastic racks may melt in contact with very hot test tubes.</a:t>
            </a:r>
          </a:p>
        </p:txBody>
      </p:sp>
      <p:pic>
        <p:nvPicPr>
          <p:cNvPr id="4" name="Picture 1030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1520" y="914400"/>
            <a:ext cx="8568953" cy="4170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un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683568" y="260648"/>
            <a:ext cx="7772400" cy="936104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6600" b="1" dirty="0"/>
              <a:t>Funnel</a:t>
            </a:r>
          </a:p>
        </p:txBody>
      </p:sp>
      <p:sp>
        <p:nvSpPr>
          <p:cNvPr id="3" name="Text Box 3"/>
          <p:cNvSpPr/>
          <p:nvPr/>
        </p:nvSpPr>
        <p:spPr>
          <a:xfrm>
            <a:off x="190721" y="1484784"/>
            <a:ext cx="3714951" cy="40224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lvl="0" algn="ctr">
              <a:defRPr sz="1800"/>
            </a:pPr>
            <a:r>
              <a:rPr lang="en-CA" sz="2800" b="1" dirty="0">
                <a:solidFill>
                  <a:srgbClr val="FF0000"/>
                </a:solidFill>
                <a:latin typeface="Comic Sans MS" pitchFamily="18"/>
                <a:ea typeface="宋体" pitchFamily="2"/>
                <a:cs typeface="Mangal" pitchFamily="2"/>
              </a:rPr>
              <a:t>Funneling liquids</a:t>
            </a:r>
          </a:p>
          <a:p>
            <a:pPr lvl="0">
              <a:defRPr sz="1800"/>
            </a:pP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• useful for pouring liquids through small</a:t>
            </a:r>
          </a:p>
          <a:p>
            <a:pPr lvl="0">
              <a:defRPr sz="1800"/>
            </a:pPr>
            <a:r>
              <a:rPr lang="en-CA" sz="24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openings</a:t>
            </a:r>
          </a:p>
          <a:p>
            <a:pPr lvl="0">
              <a:defRPr sz="1800"/>
            </a:pPr>
            <a:endParaRPr lang="en-CA" sz="2400" b="1" dirty="0">
              <a:solidFill>
                <a:srgbClr val="000000"/>
              </a:solidFill>
              <a:latin typeface="Comic Sans MS" pitchFamily="18"/>
              <a:ea typeface="宋体" pitchFamily="2"/>
              <a:cs typeface="Mangal" pitchFamily="2"/>
            </a:endParaRPr>
          </a:p>
          <a:p>
            <a:pPr lvl="0">
              <a:defRPr sz="1800"/>
            </a:pP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• can contain filter paper for separating</a:t>
            </a:r>
          </a:p>
          <a:p>
            <a:pPr lvl="0">
              <a:defRPr sz="1800"/>
            </a:pPr>
            <a:r>
              <a:rPr lang="en-CA" sz="24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solids from suspensions by filtration</a:t>
            </a:r>
            <a:endParaRPr lang="en-US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Comic Sans MS" pitchFamily="18"/>
              <a:ea typeface="宋体" pitchFamily="2"/>
              <a:cs typeface="Mangal" pitchFamily="2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23928" y="1356275"/>
            <a:ext cx="4903098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vaporating D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67544" y="260648"/>
            <a:ext cx="7772400" cy="890736"/>
          </a:xfrm>
          <a:solidFill>
            <a:srgbClr val="FFC000"/>
          </a:solidFill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6600" b="1" dirty="0"/>
              <a:t>Evaporating Dish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504" y="1752479"/>
            <a:ext cx="5019836" cy="37647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5"/>
          <p:cNvSpPr/>
          <p:nvPr/>
        </p:nvSpPr>
        <p:spPr>
          <a:xfrm>
            <a:off x="5127340" y="1752478"/>
            <a:ext cx="4012677" cy="380792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lvl="0" algn="ctr">
              <a:defRPr sz="1800"/>
            </a:pPr>
            <a:r>
              <a:rPr lang="en-CA" sz="2400" b="1" dirty="0">
                <a:solidFill>
                  <a:srgbClr val="FF0000"/>
                </a:solidFill>
                <a:latin typeface="Comic Sans MS" pitchFamily="18"/>
                <a:ea typeface="宋体" pitchFamily="2"/>
                <a:cs typeface="Mangal" pitchFamily="2"/>
              </a:rPr>
              <a:t>Evaporating </a:t>
            </a:r>
            <a:r>
              <a:rPr lang="en-CA" sz="2400" b="1" dirty="0" smtClean="0">
                <a:solidFill>
                  <a:srgbClr val="FF0000"/>
                </a:solidFill>
                <a:latin typeface="Comic Sans MS" pitchFamily="18"/>
                <a:ea typeface="宋体" pitchFamily="2"/>
                <a:cs typeface="Mangal" pitchFamily="2"/>
              </a:rPr>
              <a:t>solvent</a:t>
            </a:r>
          </a:p>
          <a:p>
            <a:pPr lvl="0" algn="ctr">
              <a:defRPr sz="1800"/>
            </a:pPr>
            <a:endParaRPr lang="en-CA" sz="2400" b="1" dirty="0">
              <a:solidFill>
                <a:srgbClr val="000000"/>
              </a:solidFill>
              <a:latin typeface="Comic Sans MS" pitchFamily="18"/>
              <a:ea typeface="宋体" pitchFamily="2"/>
              <a:cs typeface="Mangal" pitchFamily="2"/>
            </a:endParaRPr>
          </a:p>
          <a:p>
            <a:pPr lvl="0" algn="ctr">
              <a:defRPr sz="1800"/>
            </a:pPr>
            <a:r>
              <a:rPr lang="en-CA" sz="20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• evaporation from a </a:t>
            </a:r>
            <a:r>
              <a:rPr lang="en-CA" sz="20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solution</a:t>
            </a:r>
          </a:p>
          <a:p>
            <a:pPr lvl="0" algn="ctr">
              <a:defRPr sz="1800"/>
            </a:pPr>
            <a:endParaRPr lang="en-CA" sz="2000" b="1" dirty="0">
              <a:solidFill>
                <a:srgbClr val="000000"/>
              </a:solidFill>
              <a:latin typeface="Comic Sans MS" pitchFamily="18"/>
              <a:ea typeface="宋体" pitchFamily="2"/>
              <a:cs typeface="Mangal" pitchFamily="2"/>
            </a:endParaRPr>
          </a:p>
          <a:p>
            <a:pPr lvl="0" algn="ctr">
              <a:defRPr sz="1800"/>
            </a:pPr>
            <a:r>
              <a:rPr lang="en-CA" sz="20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• can be used to dry a damp </a:t>
            </a:r>
            <a:r>
              <a:rPr lang="en-CA" sz="20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product</a:t>
            </a:r>
          </a:p>
          <a:p>
            <a:pPr lvl="0" algn="ctr">
              <a:defRPr sz="1800"/>
            </a:pPr>
            <a:endParaRPr lang="en-CA" sz="2000" b="1" dirty="0">
              <a:solidFill>
                <a:srgbClr val="000000"/>
              </a:solidFill>
              <a:latin typeface="Comic Sans MS" pitchFamily="18"/>
              <a:ea typeface="宋体" pitchFamily="2"/>
              <a:cs typeface="Mangal" pitchFamily="2"/>
            </a:endParaRPr>
          </a:p>
          <a:p>
            <a:pPr lvl="0" algn="ctr">
              <a:defRPr sz="1800"/>
            </a:pPr>
            <a:r>
              <a:rPr lang="en-CA" sz="20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• ceramic material allows direct heat to high</a:t>
            </a:r>
          </a:p>
          <a:p>
            <a:pPr lvl="0" algn="ctr">
              <a:defRPr sz="1800"/>
            </a:pPr>
            <a:r>
              <a:rPr lang="en-CA" sz="20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temperatures</a:t>
            </a:r>
            <a:endParaRPr lang="en-US" sz="2000" b="1" i="0" u="none" strike="noStrike" kern="1200" spc="0" dirty="0">
              <a:ln>
                <a:noFill/>
              </a:ln>
              <a:solidFill>
                <a:srgbClr val="000000"/>
              </a:solidFill>
              <a:latin typeface="Comic Sans MS" pitchFamily="18"/>
              <a:ea typeface="宋体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920</Words>
  <Application>Microsoft Office PowerPoint</Application>
  <PresentationFormat>On-screen Show (4:3)</PresentationFormat>
  <Paragraphs>158</Paragraphs>
  <Slides>42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Pushpin</vt:lpstr>
      <vt:lpstr>Lab Equipment</vt:lpstr>
      <vt:lpstr>Beaker</vt:lpstr>
      <vt:lpstr>Erlenmeyer Flask</vt:lpstr>
      <vt:lpstr>Florence Flask</vt:lpstr>
      <vt:lpstr>Test Tubes</vt:lpstr>
      <vt:lpstr>Test Tube Brushes</vt:lpstr>
      <vt:lpstr>Test Tube Racks</vt:lpstr>
      <vt:lpstr>Funnel</vt:lpstr>
      <vt:lpstr>Evaporating Dish</vt:lpstr>
      <vt:lpstr>Watch Glass</vt:lpstr>
      <vt:lpstr>Crucible</vt:lpstr>
      <vt:lpstr>Pipe Stem Triangle</vt:lpstr>
      <vt:lpstr>Graduated Cylinder</vt:lpstr>
      <vt:lpstr>Burette </vt:lpstr>
      <vt:lpstr>Mohr Pipet</vt:lpstr>
      <vt:lpstr>Volumetric Pipette</vt:lpstr>
      <vt:lpstr>Thermometer</vt:lpstr>
      <vt:lpstr>Ring stands and their Components</vt:lpstr>
      <vt:lpstr>Ring stands and their Components Iron Rings</vt:lpstr>
      <vt:lpstr>Ring stands and their Components Utility Clamps</vt:lpstr>
      <vt:lpstr>Ringstands and their Components Double Burret Clamps</vt:lpstr>
      <vt:lpstr>Ring stands and their Components Wire Gauze</vt:lpstr>
      <vt:lpstr>Strikers</vt:lpstr>
      <vt:lpstr>Bunsen Burner</vt:lpstr>
      <vt:lpstr>Test Tube Holder</vt:lpstr>
      <vt:lpstr>Beaker Tongs</vt:lpstr>
      <vt:lpstr>Crucible Tongs</vt:lpstr>
      <vt:lpstr>Spatulas</vt:lpstr>
      <vt:lpstr>Volumetric Flask</vt:lpstr>
      <vt:lpstr>Gas Collecting Bottle</vt:lpstr>
      <vt:lpstr>Rubber Stoppers</vt:lpstr>
      <vt:lpstr>Spot Plates</vt:lpstr>
      <vt:lpstr>Glass Stir Rod</vt:lpstr>
      <vt:lpstr>Medicine Dropper</vt:lpstr>
      <vt:lpstr>Litmus Paper</vt:lpstr>
      <vt:lpstr>Forceps/Tweezers</vt:lpstr>
      <vt:lpstr>Wash Bottle</vt:lpstr>
      <vt:lpstr>Weighing Boat</vt:lpstr>
      <vt:lpstr>Glass Plates</vt:lpstr>
      <vt:lpstr>Triangular File</vt:lpstr>
      <vt:lpstr>Pressed Fiber Pad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Equipment</dc:title>
  <dc:creator>Joseph Picha</dc:creator>
  <cp:lastModifiedBy>Andrejkov2</cp:lastModifiedBy>
  <cp:revision>20</cp:revision>
  <dcterms:created xsi:type="dcterms:W3CDTF">2012-05-16T07:11:30Z</dcterms:created>
  <dcterms:modified xsi:type="dcterms:W3CDTF">2014-02-02T17:58:13Z</dcterms:modified>
</cp:coreProperties>
</file>