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7" r:id="rId3"/>
    <p:sldMasterId id="2147483709" r:id="rId4"/>
    <p:sldMasterId id="2147483721" r:id="rId5"/>
  </p:sldMasterIdLst>
  <p:sldIdLst>
    <p:sldId id="256" r:id="rId6"/>
    <p:sldId id="302" r:id="rId7"/>
    <p:sldId id="257" r:id="rId8"/>
    <p:sldId id="258" r:id="rId9"/>
    <p:sldId id="281" r:id="rId10"/>
    <p:sldId id="282" r:id="rId11"/>
    <p:sldId id="283" r:id="rId12"/>
    <p:sldId id="293" r:id="rId13"/>
    <p:sldId id="284" r:id="rId14"/>
    <p:sldId id="285" r:id="rId15"/>
    <p:sldId id="270" r:id="rId16"/>
    <p:sldId id="278" r:id="rId17"/>
    <p:sldId id="286" r:id="rId18"/>
    <p:sldId id="280" r:id="rId19"/>
    <p:sldId id="272" r:id="rId20"/>
    <p:sldId id="273" r:id="rId21"/>
    <p:sldId id="274" r:id="rId22"/>
    <p:sldId id="276" r:id="rId23"/>
    <p:sldId id="275" r:id="rId24"/>
    <p:sldId id="287" r:id="rId25"/>
    <p:sldId id="289" r:id="rId26"/>
    <p:sldId id="296" r:id="rId27"/>
    <p:sldId id="297" r:id="rId28"/>
    <p:sldId id="298" r:id="rId29"/>
    <p:sldId id="299" r:id="rId30"/>
    <p:sldId id="300" r:id="rId31"/>
    <p:sldId id="303" r:id="rId32"/>
    <p:sldId id="305" r:id="rId33"/>
    <p:sldId id="294" r:id="rId34"/>
    <p:sldId id="304" r:id="rId35"/>
    <p:sldId id="259" r:id="rId36"/>
    <p:sldId id="262" r:id="rId37"/>
    <p:sldId id="263" r:id="rId38"/>
    <p:sldId id="264" r:id="rId39"/>
    <p:sldId id="265" r:id="rId40"/>
    <p:sldId id="266" r:id="rId41"/>
    <p:sldId id="267" r:id="rId42"/>
    <p:sldId id="268" r:id="rId43"/>
    <p:sldId id="269" r:id="rId44"/>
    <p:sldId id="306" r:id="rId45"/>
    <p:sldId id="301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Default Section" id="{D75D82E6-ACDC-49C2-A220-09F7A6379BB6}">
          <p14:sldIdLst>
            <p14:sldId id="256"/>
            <p14:sldId id="302"/>
            <p14:sldId id="257"/>
            <p14:sldId id="258"/>
            <p14:sldId id="281"/>
            <p14:sldId id="282"/>
            <p14:sldId id="283"/>
            <p14:sldId id="293"/>
            <p14:sldId id="284"/>
            <p14:sldId id="285"/>
          </p14:sldIdLst>
        </p14:section>
        <p14:section name="Untitled Section" id="{7116F261-27F6-4410-86FF-169CEAFB9261}">
          <p14:sldIdLst>
            <p14:sldId id="270"/>
            <p14:sldId id="278"/>
            <p14:sldId id="286"/>
            <p14:sldId id="280"/>
            <p14:sldId id="272"/>
            <p14:sldId id="273"/>
            <p14:sldId id="274"/>
            <p14:sldId id="276"/>
            <p14:sldId id="275"/>
            <p14:sldId id="287"/>
            <p14:sldId id="289"/>
            <p14:sldId id="296"/>
            <p14:sldId id="297"/>
            <p14:sldId id="298"/>
            <p14:sldId id="299"/>
            <p14:sldId id="300"/>
            <p14:sldId id="303"/>
            <p14:sldId id="305"/>
            <p14:sldId id="294"/>
            <p14:sldId id="304"/>
            <p14:sldId id="259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306"/>
            <p14:sldId id="30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20" y="-12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73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5EFE6-D1B6-4F85-8E2F-7D1AFEB1A1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0445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EC1B4-1ECE-4FF3-BB8C-02E50B1179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2499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A3D87-7EA2-4430-B6C9-D19460384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3818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788B9-9C97-4D4D-9598-05462F4189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7248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B60CA-EEC5-4275-9FF1-B73365CEB2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3900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F7C3B-4066-4EBE-A405-0B91222D96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8836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0CBE5-B626-4376-ADAD-69A5F8545E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3224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5676B-1DA2-4E0F-8506-F68121D489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2446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320DF-AFEB-49BB-83D7-04B14BEEEA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5116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6D80F-022A-482F-ACD2-14B9643F42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5753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EC540-686E-4808-A876-D3CF4D3E16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0805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71CDA-F1E4-46E5-A1B6-BEE04041B6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6012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2/4/2014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8009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2/4/2014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15100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2/4/2014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48372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2/4/2014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77227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2/4/2014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1516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2/4/2014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156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2/4/2014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0524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2/4/2014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6945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2/4/2014</a:t>
            </a:fld>
            <a:endParaRPr lang="en-US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2180328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2/4/2014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6889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2/4/2014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6774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25041252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10239722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30692356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6157190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143016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17674482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37557227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13602974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2/4/2014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41158244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33222559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14879206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D7C3A134-F1C3-464B-BF47-54DC2DE08F52}" type="datetimeFigureOut">
              <a:rPr lang="en-US" smtClean="0"/>
              <a:pPr/>
              <a:t>2/4/2014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7C3A134-F1C3-464B-BF47-54DC2DE08F52}" type="datetimeFigureOut">
              <a:rPr lang="en-US" smtClean="0"/>
              <a:pPr/>
              <a:t>2/4/2014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99FF"/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57A4CC-AF4D-4D69-8FDA-0A62145A2BC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519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7C3A134-F1C3-464B-BF47-54DC2DE08F52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2/4/2014</a:t>
            </a:fld>
            <a:endParaRPr lang="en-US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648F39E-9C37-485F-AC97-16BB4BDF9F49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301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3A134-F1C3-464B-BF47-54DC2DE08F52}" type="datetimeFigureOut">
              <a:rPr lang="en-US" smtClean="0"/>
              <a:pPr/>
              <a:t>2/4/2014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="" xmlns:p14="http://schemas.microsoft.com/office/powerpoint/2010/main" val="1378303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D7C3A134-F1C3-464B-BF47-54DC2DE08F52}" type="datetimeFigureOut">
              <a:rPr lang="en-US" smtClean="0"/>
              <a:pPr/>
              <a:t>2/4/2014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4248472" cy="752104"/>
          </a:xfrm>
        </p:spPr>
        <p:txBody>
          <a:bodyPr/>
          <a:lstStyle/>
          <a:p>
            <a:r>
              <a:rPr lang="en-CA" dirty="0" smtClean="0"/>
              <a:t>Laboratory safety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1772816"/>
            <a:ext cx="7406640" cy="3888432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73" y="1183678"/>
            <a:ext cx="644420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48"/>
            <a:ext cx="2555776" cy="234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89131"/>
            <a:ext cx="2538473" cy="179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81073"/>
            <a:ext cx="2466181" cy="2676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26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PROTECTIVE EQUIPMENT in LAB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7744" y="1196752"/>
            <a:ext cx="5616624" cy="615993"/>
          </a:xfrm>
        </p:spPr>
        <p:txBody>
          <a:bodyPr>
            <a:noAutofit/>
          </a:bodyPr>
          <a:lstStyle/>
          <a:p>
            <a:r>
              <a:rPr lang="en-CA" b="1" dirty="0" smtClean="0">
                <a:latin typeface="Arial Black" pitchFamily="34" charset="0"/>
              </a:rPr>
              <a:t>Emergency Shower</a:t>
            </a:r>
            <a:endParaRPr lang="en-CA" b="1" dirty="0">
              <a:latin typeface="Arial Black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53" y="2014300"/>
            <a:ext cx="3203962" cy="270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673" y="2063793"/>
            <a:ext cx="44767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009" y="2592777"/>
            <a:ext cx="1494458" cy="429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6205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88640"/>
            <a:ext cx="7406640" cy="644359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Laboratory </a:t>
            </a:r>
            <a:r>
              <a:rPr lang="en-CA" dirty="0"/>
              <a:t>S</a:t>
            </a:r>
            <a:r>
              <a:rPr lang="en-CA" dirty="0" smtClean="0"/>
              <a:t>afety Quiz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6532" y="980728"/>
            <a:ext cx="8198728" cy="1800200"/>
          </a:xfrm>
        </p:spPr>
        <p:txBody>
          <a:bodyPr>
            <a:noAutofit/>
            <a:scene3d>
              <a:camera prst="orthographicFront"/>
              <a:lightRig rig="sunset" dir="t"/>
            </a:scene3d>
            <a:sp3d extrusionH="57150">
              <a:bevelT w="38100" h="38100" prst="angle"/>
              <a:extrusionClr>
                <a:srgbClr val="FF0000"/>
              </a:extrusionClr>
            </a:sp3d>
          </a:bodyPr>
          <a:lstStyle/>
          <a:p>
            <a:r>
              <a:rPr lang="en-CA" sz="6000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</a:rPr>
              <a:t>DANGEROUS or NOT??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91482"/>
            <a:ext cx="2587352" cy="3982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5177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5936" y="116632"/>
            <a:ext cx="1492128" cy="792088"/>
          </a:xfrm>
        </p:spPr>
        <p:txBody>
          <a:bodyPr>
            <a:normAutofit/>
          </a:bodyPr>
          <a:lstStyle/>
          <a:p>
            <a:r>
              <a:rPr lang="en-CA" sz="4400" b="1" dirty="0" smtClean="0">
                <a:effectLst/>
                <a:latin typeface="Arial Black" pitchFamily="34" charset="0"/>
              </a:rPr>
              <a:t>YES</a:t>
            </a:r>
            <a:endParaRPr lang="en-CA" b="1" dirty="0">
              <a:effectLst/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1772816"/>
            <a:ext cx="7406640" cy="3888432"/>
          </a:xfrm>
        </p:spPr>
        <p:txBody>
          <a:bodyPr/>
          <a:lstStyle/>
          <a:p>
            <a:endParaRPr lang="en-CA" dirty="0" smtClean="0"/>
          </a:p>
          <a:p>
            <a:endParaRPr lang="en-CA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784975" cy="572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2524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1772816"/>
            <a:ext cx="7406640" cy="3888432"/>
          </a:xfrm>
        </p:spPr>
        <p:txBody>
          <a:bodyPr/>
          <a:lstStyle/>
          <a:p>
            <a:endParaRPr lang="en-CA" dirty="0" smtClean="0"/>
          </a:p>
          <a:p>
            <a:endParaRPr lang="en-CA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640960" cy="5503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995936" y="116632"/>
            <a:ext cx="1492128" cy="7920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CA" sz="4400" b="1" smtClean="0">
                <a:effectLst/>
                <a:latin typeface="Arial Black" pitchFamily="34" charset="0"/>
              </a:rPr>
              <a:t>YES</a:t>
            </a:r>
            <a:endParaRPr lang="en-CA" b="1" dirty="0"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253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Laboratory safety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1772816"/>
            <a:ext cx="7406640" cy="3888432"/>
          </a:xfrm>
        </p:spPr>
        <p:txBody>
          <a:bodyPr/>
          <a:lstStyle/>
          <a:p>
            <a:r>
              <a:rPr lang="en-CA" dirty="0" smtClean="0"/>
              <a:t>picture</a:t>
            </a:r>
          </a:p>
          <a:p>
            <a:endParaRPr lang="en-CA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96944" cy="592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995936" y="116632"/>
            <a:ext cx="1492128" cy="7920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CA" sz="4400" b="1" smtClean="0">
                <a:effectLst/>
                <a:latin typeface="Arial Black" pitchFamily="34" charset="0"/>
              </a:rPr>
              <a:t>YES</a:t>
            </a:r>
            <a:endParaRPr lang="en-CA" b="1" dirty="0"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524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73331"/>
            <a:ext cx="8739902" cy="590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995936" y="116632"/>
            <a:ext cx="1492128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CA" sz="4400" b="1" smtClean="0">
                <a:effectLst/>
                <a:latin typeface="Arial Black" pitchFamily="34" charset="0"/>
              </a:rPr>
              <a:t>YES</a:t>
            </a:r>
            <a:endParaRPr lang="en-CA" b="1" dirty="0"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917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8559"/>
            <a:ext cx="8568952" cy="577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995936" y="116632"/>
            <a:ext cx="1492128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CA" sz="4400" b="1" dirty="0" smtClean="0">
                <a:effectLst/>
                <a:latin typeface="Arial Black" pitchFamily="34" charset="0"/>
              </a:rPr>
              <a:t>NO</a:t>
            </a:r>
            <a:endParaRPr lang="en-CA" b="1" dirty="0"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917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18918"/>
            <a:ext cx="8424935" cy="561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03848" y="116632"/>
            <a:ext cx="3024336" cy="792088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CA" sz="4400" b="1" dirty="0" smtClean="0">
                <a:effectLst/>
                <a:latin typeface="Arial Black" pitchFamily="34" charset="0"/>
              </a:rPr>
              <a:t>YES and NO</a:t>
            </a:r>
            <a:endParaRPr lang="en-CA" b="1" dirty="0"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917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24936" cy="574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995936" y="116632"/>
            <a:ext cx="1492128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CA" sz="4400" b="1" smtClean="0">
                <a:effectLst/>
                <a:latin typeface="Arial Black" pitchFamily="34" charset="0"/>
              </a:rPr>
              <a:t>YES</a:t>
            </a:r>
            <a:endParaRPr lang="en-CA" b="1" dirty="0"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917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33767"/>
            <a:ext cx="8496944" cy="5565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95936" y="116632"/>
            <a:ext cx="1492128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CA" sz="4400" b="1" dirty="0" smtClean="0">
                <a:effectLst/>
                <a:latin typeface="Arial Black" pitchFamily="34" charset="0"/>
              </a:rPr>
              <a:t>NO</a:t>
            </a:r>
            <a:endParaRPr lang="en-CA" b="1" dirty="0"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917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4248472" cy="752104"/>
          </a:xfrm>
        </p:spPr>
        <p:txBody>
          <a:bodyPr/>
          <a:lstStyle/>
          <a:p>
            <a:r>
              <a:rPr lang="en-CA" dirty="0" smtClean="0"/>
              <a:t>Page 6 - 13 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1772816"/>
            <a:ext cx="7406640" cy="3888432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73" y="1183678"/>
            <a:ext cx="644420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48"/>
            <a:ext cx="2555776" cy="234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89131"/>
            <a:ext cx="2538473" cy="179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81073"/>
            <a:ext cx="2466181" cy="2676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68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995936" y="116632"/>
            <a:ext cx="1492128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CA" sz="4400" b="1" dirty="0" smtClean="0">
                <a:effectLst/>
                <a:latin typeface="Arial Black" pitchFamily="34" charset="0"/>
              </a:rPr>
              <a:t>NO</a:t>
            </a:r>
            <a:endParaRPr lang="en-CA" b="1" dirty="0">
              <a:effectLst/>
              <a:latin typeface="Arial Black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2" y="1330289"/>
            <a:ext cx="4242197" cy="552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206" y="1871433"/>
            <a:ext cx="4479331" cy="450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8386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8100392" cy="295232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>
                <a:solidFill>
                  <a:srgbClr val="0070C0"/>
                </a:solidFill>
                <a:latin typeface="Bodoni MT Black" pitchFamily="18" charset="0"/>
              </a:rPr>
              <a:t>WHAT YOU SHOULD NOT DO IN A LABORATORY??</a:t>
            </a:r>
            <a:br>
              <a:rPr lang="en-CA" dirty="0" smtClean="0">
                <a:solidFill>
                  <a:srgbClr val="0070C0"/>
                </a:solidFill>
                <a:latin typeface="Bodoni MT Black" pitchFamily="18" charset="0"/>
              </a:rPr>
            </a:br>
            <a:r>
              <a:rPr lang="en-CA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en-CA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en-CA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CAN </a:t>
            </a:r>
            <a:r>
              <a:rPr lang="en-CA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YOU </a:t>
            </a:r>
            <a:r>
              <a:rPr lang="en-CA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SPOT 16 THINGS?</a:t>
            </a:r>
            <a:r>
              <a:rPr lang="en-CA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en-CA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endParaRPr lang="en-CA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27584" y="3356992"/>
            <a:ext cx="7704856" cy="3096344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CA" dirty="0" smtClean="0">
                <a:solidFill>
                  <a:srgbClr val="FF0000"/>
                </a:solidFill>
                <a:latin typeface="Arial Black" pitchFamily="34" charset="0"/>
              </a:rPr>
              <a:t>The pair who finds the most things wins a PRIZE!!!</a:t>
            </a:r>
            <a:endParaRPr lang="en-CA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577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59492" name="Picture 5" descr="http://www.crbond.com/images/cdnew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88392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5858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026" name="Picture 2" descr="C:\Users\andrej\Desktop\Chemistry\Chem 11\0.Skills and Processes of Chemistry\A1 Demonstrate appropriate safety techniques and proper use of protective equipment\safety in la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956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2202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-8415"/>
            <a:ext cx="7498080" cy="1080120"/>
          </a:xfrm>
        </p:spPr>
        <p:txBody>
          <a:bodyPr>
            <a:noAutofit/>
          </a:bodyPr>
          <a:lstStyle/>
          <a:p>
            <a:pPr algn="ctr"/>
            <a:r>
              <a:rPr lang="en-CA" sz="2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CAN YOU SEE 16 THINGS YOU SHOULD NOT DO IN A LABORATORY??</a:t>
            </a:r>
            <a:endParaRPr lang="en-CA" sz="24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124744"/>
            <a:ext cx="7498080" cy="5123656"/>
          </a:xfrm>
        </p:spPr>
        <p:txBody>
          <a:bodyPr/>
          <a:lstStyle/>
          <a:p>
            <a:r>
              <a:rPr lang="en-CA" dirty="0" smtClean="0"/>
              <a:t>Talking on a cell phone</a:t>
            </a:r>
          </a:p>
          <a:p>
            <a:r>
              <a:rPr lang="en-CA" dirty="0" smtClean="0"/>
              <a:t>Chemicals spilled on the ground</a:t>
            </a:r>
          </a:p>
          <a:p>
            <a:r>
              <a:rPr lang="en-CA" dirty="0" smtClean="0"/>
              <a:t>A backpack on a chair</a:t>
            </a:r>
          </a:p>
          <a:p>
            <a:r>
              <a:rPr lang="en-CA" dirty="0" smtClean="0"/>
              <a:t>No goggles</a:t>
            </a:r>
          </a:p>
          <a:p>
            <a:r>
              <a:rPr lang="en-CA" dirty="0" smtClean="0"/>
              <a:t>No </a:t>
            </a:r>
            <a:r>
              <a:rPr lang="en-CA" dirty="0" err="1" smtClean="0"/>
              <a:t>lab.coats</a:t>
            </a:r>
            <a:endParaRPr lang="en-CA" dirty="0" smtClean="0"/>
          </a:p>
          <a:p>
            <a:r>
              <a:rPr lang="en-CA" dirty="0" smtClean="0"/>
              <a:t>Teacher is just sitting</a:t>
            </a:r>
          </a:p>
          <a:p>
            <a:r>
              <a:rPr lang="en-CA" dirty="0" smtClean="0"/>
              <a:t>Splashing</a:t>
            </a:r>
          </a:p>
          <a:p>
            <a:r>
              <a:rPr lang="en-CA" dirty="0" smtClean="0"/>
              <a:t>Running</a:t>
            </a:r>
          </a:p>
          <a:p>
            <a:r>
              <a:rPr lang="en-CA" dirty="0" smtClean="0"/>
              <a:t>Playing with fire extinguisher</a:t>
            </a:r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171131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-8415"/>
            <a:ext cx="7498080" cy="1080120"/>
          </a:xfrm>
        </p:spPr>
        <p:txBody>
          <a:bodyPr>
            <a:noAutofit/>
          </a:bodyPr>
          <a:lstStyle/>
          <a:p>
            <a:pPr algn="ctr"/>
            <a:r>
              <a:rPr lang="en-CA" sz="2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CAN YOU SEE 15 THINGS YOU SHOULD NOT DO IN A LABORATORY??</a:t>
            </a:r>
            <a:endParaRPr lang="en-CA" sz="24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124744"/>
            <a:ext cx="7498080" cy="5123656"/>
          </a:xfrm>
        </p:spPr>
        <p:txBody>
          <a:bodyPr/>
          <a:lstStyle/>
          <a:p>
            <a:r>
              <a:rPr lang="en-CA" dirty="0" smtClean="0"/>
              <a:t>Kissing</a:t>
            </a:r>
          </a:p>
          <a:p>
            <a:r>
              <a:rPr lang="en-CA" dirty="0" smtClean="0"/>
              <a:t>Fire on a table</a:t>
            </a:r>
          </a:p>
          <a:p>
            <a:r>
              <a:rPr lang="en-CA" dirty="0" smtClean="0"/>
              <a:t>Spilled chemicals on a table</a:t>
            </a:r>
          </a:p>
          <a:p>
            <a:r>
              <a:rPr lang="en-CA" dirty="0" smtClean="0"/>
              <a:t>Smelling</a:t>
            </a:r>
          </a:p>
          <a:p>
            <a:r>
              <a:rPr lang="en-CA" dirty="0" smtClean="0"/>
              <a:t>Listening to Music</a:t>
            </a:r>
          </a:p>
          <a:p>
            <a:r>
              <a:rPr lang="en-CA" dirty="0" smtClean="0"/>
              <a:t>Drinking</a:t>
            </a:r>
          </a:p>
          <a:p>
            <a:r>
              <a:rPr lang="en-CA" dirty="0" smtClean="0"/>
              <a:t>Pouring chemicals down the sink</a:t>
            </a:r>
          </a:p>
          <a:p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118539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Laboratory safety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1772816"/>
            <a:ext cx="7406640" cy="3888432"/>
          </a:xfrm>
        </p:spPr>
        <p:txBody>
          <a:bodyPr/>
          <a:lstStyle/>
          <a:p>
            <a:r>
              <a:rPr lang="en-CA" dirty="0" smtClean="0"/>
              <a:t>picture</a:t>
            </a:r>
          </a:p>
          <a:p>
            <a:endParaRPr lang="en-C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0513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18"/>
            <a:ext cx="9143827" cy="683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2000" y="1828800"/>
            <a:ext cx="5410200" cy="46166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rlin Sans FB" panose="020E0602020502020306" pitchFamily="34" charset="0"/>
                <a:ea typeface="+mj-ea"/>
                <a:cs typeface="+mj-cs"/>
              </a:rPr>
              <a:t>Cover the beaker with a ceramic pad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rlin Sans FB" panose="020E0602020502020306" pitchFamily="34" charset="0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2971800"/>
            <a:ext cx="5410200" cy="46166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rlin Sans FB" panose="020E0602020502020306" pitchFamily="34" charset="0"/>
                <a:ea typeface="+mj-ea"/>
                <a:cs typeface="+mj-cs"/>
              </a:rPr>
              <a:t>Put it in ice, cold water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rlin Sans FB" panose="020E0602020502020306" pitchFamily="34" charset="0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4114800"/>
            <a:ext cx="8686800" cy="92333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C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rlin Sans FB" panose="020E0602020502020306" pitchFamily="34" charset="0"/>
                <a:ea typeface="+mj-ea"/>
                <a:cs typeface="+mj-cs"/>
              </a:rPr>
              <a:t>Notify Mr. V and labmates working next to</a:t>
            </a:r>
            <a:r>
              <a:rPr kumimoji="0" lang="en-CA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rlin Sans FB" panose="020E0602020502020306" pitchFamily="34" charset="0"/>
                <a:ea typeface="+mj-ea"/>
                <a:cs typeface="+mj-cs"/>
              </a:rPr>
              <a:t> you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CA" dirty="0" smtClean="0">
                <a:latin typeface="Berlin Sans FB" panose="020E0602020502020306" pitchFamily="34" charset="0"/>
                <a:ea typeface="+mj-ea"/>
                <a:cs typeface="+mj-cs"/>
              </a:rPr>
              <a:t>Use</a:t>
            </a:r>
            <a:r>
              <a:rPr lang="en-CA" baseline="0" dirty="0" smtClean="0">
                <a:latin typeface="Berlin Sans FB" panose="020E0602020502020306" pitchFamily="34" charset="0"/>
                <a:ea typeface="+mj-ea"/>
                <a:cs typeface="+mj-cs"/>
              </a:rPr>
              <a:t> baking soda, wipe out with paper towel, clean the glass pieces, </a:t>
            </a:r>
            <a:r>
              <a:rPr lang="en-CA" dirty="0" smtClean="0">
                <a:latin typeface="Berlin Sans FB" panose="020E0602020502020306" pitchFamily="34" charset="0"/>
                <a:ea typeface="+mj-ea"/>
                <a:cs typeface="+mj-cs"/>
              </a:rPr>
              <a:t>dis</a:t>
            </a:r>
            <a:r>
              <a:rPr lang="en-CA" baseline="0" dirty="0" smtClean="0">
                <a:latin typeface="Berlin Sans FB" panose="020E0602020502020306" pitchFamily="34" charset="0"/>
                <a:ea typeface="+mj-ea"/>
                <a:cs typeface="+mj-cs"/>
              </a:rPr>
              <a:t>pose into a glass container</a:t>
            </a:r>
            <a:endParaRPr kumimoji="0" lang="en-CA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rlin Sans FB" panose="020E0602020502020306" pitchFamily="34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5334000"/>
            <a:ext cx="7010400" cy="92333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C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rlin Sans FB" panose="020E0602020502020306" pitchFamily="34" charset="0"/>
                <a:ea typeface="+mj-ea"/>
                <a:cs typeface="+mj-cs"/>
              </a:rPr>
              <a:t>Heat it on a hot plate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CA" dirty="0" smtClean="0">
                <a:latin typeface="Berlin Sans FB" panose="020E0602020502020306" pitchFamily="34" charset="0"/>
                <a:ea typeface="+mj-ea"/>
                <a:cs typeface="+mj-cs"/>
              </a:rPr>
              <a:t>Be careful when heating glass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C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rlin Sans FB" panose="020E0602020502020306" pitchFamily="34" charset="0"/>
                <a:ea typeface="+mj-ea"/>
                <a:cs typeface="+mj-cs"/>
              </a:rPr>
              <a:t>Keep test tubes in a test tube holder or a beaker,</a:t>
            </a:r>
            <a:endParaRPr kumimoji="0" lang="en-CA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rlin Sans FB" panose="020E0602020502020306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038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3888" y="188640"/>
            <a:ext cx="2088232" cy="92211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CA" sz="6000" dirty="0" smtClean="0">
                <a:latin typeface="Berlin Sans FB" panose="020E0602020502020306" pitchFamily="34" charset="0"/>
              </a:rPr>
              <a:t>MSDS</a:t>
            </a:r>
            <a:endParaRPr lang="en-CA" sz="6000" dirty="0">
              <a:latin typeface="Berlin Sans FB" panose="020E06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4800600"/>
          </a:xfrm>
        </p:spPr>
        <p:txBody>
          <a:bodyPr/>
          <a:lstStyle/>
          <a:p>
            <a:r>
              <a:rPr lang="en-CA" sz="4800" b="1" dirty="0" smtClean="0">
                <a:solidFill>
                  <a:srgbClr val="7030A0"/>
                </a:solidFill>
              </a:rPr>
              <a:t>Material Safety Data Sheet</a:t>
            </a:r>
          </a:p>
          <a:p>
            <a:pPr marL="82296" indent="0">
              <a:buNone/>
            </a:pPr>
            <a:endParaRPr lang="en-CA" sz="3600" dirty="0" smtClean="0"/>
          </a:p>
          <a:p>
            <a:r>
              <a:rPr lang="en-CA" sz="3600" dirty="0" smtClean="0"/>
              <a:t>Data Sheets which describe </a:t>
            </a:r>
            <a:r>
              <a:rPr lang="en-CA" sz="3600" b="1" dirty="0" smtClean="0"/>
              <a:t>risks</a:t>
            </a:r>
            <a:r>
              <a:rPr lang="en-CA" sz="3600" dirty="0" smtClean="0"/>
              <a:t>, </a:t>
            </a:r>
            <a:r>
              <a:rPr lang="en-CA" sz="3600" b="1" dirty="0" smtClean="0"/>
              <a:t>precautions</a:t>
            </a:r>
            <a:r>
              <a:rPr lang="en-CA" sz="3600" dirty="0" smtClean="0"/>
              <a:t> and </a:t>
            </a:r>
            <a:r>
              <a:rPr lang="en-CA" sz="3600" b="1" dirty="0" smtClean="0"/>
              <a:t>first aid etc..</a:t>
            </a:r>
          </a:p>
          <a:p>
            <a:endParaRPr lang="en-CA" sz="3600" b="1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314687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1613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852936"/>
            <a:ext cx="9252520" cy="3888432"/>
          </a:xfrm>
        </p:spPr>
        <p:txBody>
          <a:bodyPr>
            <a:normAutofit fontScale="92500"/>
          </a:bodyPr>
          <a:lstStyle/>
          <a:p>
            <a:r>
              <a:rPr lang="en-CA" dirty="0" smtClean="0">
                <a:solidFill>
                  <a:schemeClr val="tx1"/>
                </a:solidFill>
              </a:rPr>
              <a:t>- We need laboratory experiments to learn about chemistry</a:t>
            </a:r>
          </a:p>
          <a:p>
            <a:pPr marL="484632" indent="-457200">
              <a:buFontTx/>
              <a:buChar char="-"/>
            </a:pPr>
            <a:r>
              <a:rPr lang="en-CA" dirty="0" smtClean="0">
                <a:solidFill>
                  <a:schemeClr val="tx1"/>
                </a:solidFill>
              </a:rPr>
              <a:t>But we need correct procedures to minimize hazards in laboratory</a:t>
            </a:r>
          </a:p>
          <a:p>
            <a:pPr marL="484632" indent="-457200">
              <a:buFontTx/>
              <a:buChar char="-"/>
            </a:pPr>
            <a:r>
              <a:rPr lang="en-CA" b="1" dirty="0" smtClean="0">
                <a:solidFill>
                  <a:srgbClr val="FF0000"/>
                </a:solidFill>
              </a:rPr>
              <a:t>REMEMBER</a:t>
            </a:r>
            <a:r>
              <a:rPr lang="en-CA" dirty="0" smtClean="0"/>
              <a:t> </a:t>
            </a:r>
            <a:r>
              <a:rPr lang="en-CA" dirty="0" smtClean="0">
                <a:solidFill>
                  <a:schemeClr val="tx1"/>
                </a:solidFill>
              </a:rPr>
              <a:t>we are dealing with </a:t>
            </a:r>
            <a:r>
              <a:rPr lang="en-CA" u="sng" dirty="0" smtClean="0">
                <a:solidFill>
                  <a:schemeClr val="tx1"/>
                </a:solidFill>
              </a:rPr>
              <a:t>dangerous</a:t>
            </a:r>
            <a:r>
              <a:rPr lang="en-CA" dirty="0" smtClean="0">
                <a:solidFill>
                  <a:schemeClr val="tx1"/>
                </a:solidFill>
              </a:rPr>
              <a:t> chemicals </a:t>
            </a:r>
          </a:p>
          <a:p>
            <a:pPr marL="484632" indent="-457200">
              <a:buFontTx/>
              <a:buChar char="-"/>
            </a:pPr>
            <a:r>
              <a:rPr lang="en-CA" dirty="0" smtClean="0">
                <a:solidFill>
                  <a:schemeClr val="tx1"/>
                </a:solidFill>
              </a:rPr>
              <a:t>All </a:t>
            </a:r>
            <a:r>
              <a:rPr lang="en-CA" dirty="0">
                <a:solidFill>
                  <a:schemeClr val="tx1"/>
                </a:solidFill>
              </a:rPr>
              <a:t>chemicals and instruments may be </a:t>
            </a:r>
            <a:r>
              <a:rPr lang="en-CA" b="1" dirty="0" smtClean="0">
                <a:solidFill>
                  <a:srgbClr val="FF0000"/>
                </a:solidFill>
              </a:rPr>
              <a:t>DANGEROUS</a:t>
            </a:r>
            <a:r>
              <a:rPr lang="en-CA" dirty="0" smtClean="0"/>
              <a:t> </a:t>
            </a:r>
            <a:r>
              <a:rPr lang="en-CA" dirty="0" smtClean="0">
                <a:solidFill>
                  <a:schemeClr val="tx1"/>
                </a:solidFill>
              </a:rPr>
              <a:t>to you or to your classmates</a:t>
            </a:r>
            <a:endParaRPr lang="en-CA" dirty="0">
              <a:solidFill>
                <a:schemeClr val="tx1"/>
              </a:solidFill>
            </a:endParaRPr>
          </a:p>
          <a:p>
            <a:pPr marL="484632" indent="-457200">
              <a:buFontTx/>
              <a:buChar char="-"/>
            </a:pPr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06"/>
            <a:ext cx="5580111" cy="276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7878"/>
            <a:ext cx="2316088" cy="231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8760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3888" y="188640"/>
            <a:ext cx="2088232" cy="92211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CA" sz="6000" dirty="0" smtClean="0">
                <a:latin typeface="Berlin Sans FB" panose="020E0602020502020306" pitchFamily="34" charset="0"/>
              </a:rPr>
              <a:t>MSDS</a:t>
            </a:r>
            <a:endParaRPr lang="en-CA" sz="6000" dirty="0">
              <a:latin typeface="Berlin Sans FB" panose="020E06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4800600"/>
          </a:xfrm>
        </p:spPr>
        <p:txBody>
          <a:bodyPr/>
          <a:lstStyle/>
          <a:p>
            <a:r>
              <a:rPr lang="en-CA" sz="4800" b="1" dirty="0" smtClean="0">
                <a:solidFill>
                  <a:srgbClr val="7030A0"/>
                </a:solidFill>
              </a:rPr>
              <a:t>Material Safety Data Sheet</a:t>
            </a:r>
          </a:p>
          <a:p>
            <a:pPr marL="82296" indent="0">
              <a:buNone/>
            </a:pPr>
            <a:endParaRPr lang="en-CA" sz="3600" dirty="0" smtClean="0"/>
          </a:p>
          <a:p>
            <a:r>
              <a:rPr lang="en-CA" sz="3600" dirty="0" smtClean="0"/>
              <a:t>Videos</a:t>
            </a:r>
          </a:p>
          <a:p>
            <a:r>
              <a:rPr lang="en-CA" sz="3600" dirty="0" smtClean="0"/>
              <a:t>Scavenger Hunt</a:t>
            </a:r>
            <a:endParaRPr lang="en-CA" sz="3600" b="1" dirty="0" smtClean="0"/>
          </a:p>
          <a:p>
            <a:endParaRPr lang="en-CA" sz="3600" b="1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154503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288" y="116632"/>
            <a:ext cx="7498080" cy="1107996"/>
          </a:xfrm>
          <a:solidFill>
            <a:srgbClr val="FFFF00"/>
          </a:solidFill>
        </p:spPr>
        <p:txBody>
          <a:bodyPr>
            <a:spAutoFit/>
          </a:bodyPr>
          <a:lstStyle/>
          <a:p>
            <a:r>
              <a:rPr lang="en-CA" sz="6600" dirty="0" smtClean="0">
                <a:solidFill>
                  <a:srgbClr val="7030A0"/>
                </a:solidFill>
                <a:latin typeface="Britannic Bold" panose="020B0903060703020204" pitchFamily="34" charset="0"/>
              </a:rPr>
              <a:t>WHMIS</a:t>
            </a:r>
            <a:endParaRPr lang="en-CA" sz="6600" dirty="0">
              <a:solidFill>
                <a:srgbClr val="7030A0"/>
              </a:solidFill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2088232"/>
          </a:xfrm>
        </p:spPr>
        <p:txBody>
          <a:bodyPr/>
          <a:lstStyle/>
          <a:p>
            <a:r>
              <a:rPr lang="en-CA" sz="2800" dirty="0" smtClean="0"/>
              <a:t>The </a:t>
            </a:r>
            <a:r>
              <a:rPr lang="en-CA" sz="2800" b="1" dirty="0" smtClean="0">
                <a:solidFill>
                  <a:srgbClr val="FF0000"/>
                </a:solidFill>
              </a:rPr>
              <a:t>W</a:t>
            </a:r>
            <a:r>
              <a:rPr lang="en-CA" sz="2800" dirty="0" smtClean="0"/>
              <a:t>orkplace </a:t>
            </a:r>
            <a:r>
              <a:rPr lang="en-CA" sz="2800" b="1" dirty="0" smtClean="0">
                <a:solidFill>
                  <a:srgbClr val="FF0000"/>
                </a:solidFill>
              </a:rPr>
              <a:t>H</a:t>
            </a:r>
            <a:r>
              <a:rPr lang="en-CA" sz="2800" dirty="0" smtClean="0"/>
              <a:t>azardous </a:t>
            </a:r>
            <a:r>
              <a:rPr lang="en-CA" sz="2800" b="1" dirty="0" smtClean="0">
                <a:solidFill>
                  <a:srgbClr val="FF0000"/>
                </a:solidFill>
              </a:rPr>
              <a:t>M</a:t>
            </a:r>
            <a:r>
              <a:rPr lang="en-CA" sz="2800" dirty="0" smtClean="0"/>
              <a:t>aterials </a:t>
            </a:r>
            <a:r>
              <a:rPr lang="en-CA" sz="2800" b="1" dirty="0" smtClean="0">
                <a:solidFill>
                  <a:srgbClr val="FF0000"/>
                </a:solidFill>
              </a:rPr>
              <a:t>I</a:t>
            </a:r>
            <a:r>
              <a:rPr lang="en-CA" sz="2800" dirty="0" smtClean="0"/>
              <a:t>nformation </a:t>
            </a:r>
            <a:r>
              <a:rPr lang="en-CA" sz="2800" b="1" dirty="0" smtClean="0">
                <a:solidFill>
                  <a:srgbClr val="FF0000"/>
                </a:solidFill>
              </a:rPr>
              <a:t>S</a:t>
            </a:r>
            <a:r>
              <a:rPr lang="en-CA" sz="2800" dirty="0" smtClean="0"/>
              <a:t>ystem</a:t>
            </a:r>
          </a:p>
          <a:p>
            <a:r>
              <a:rPr lang="en-CA" sz="2800" dirty="0" smtClean="0"/>
              <a:t>8 labels/pictures which you can find on a bottle of any chemical</a:t>
            </a:r>
          </a:p>
          <a:p>
            <a:r>
              <a:rPr lang="en-CA" sz="2800" dirty="0" smtClean="0"/>
              <a:t>Gives information about hazards of the specific chemical</a:t>
            </a:r>
          </a:p>
          <a:p>
            <a:endParaRPr lang="en-CA" dirty="0"/>
          </a:p>
          <a:p>
            <a:pPr marL="82296" indent="0">
              <a:buNone/>
            </a:pPr>
            <a:endParaRPr lang="en-C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5"/>
            <a:ext cx="7920880" cy="318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7369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95"/>
            <a:ext cx="3242616" cy="352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116632"/>
            <a:ext cx="6332228" cy="114300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CA" dirty="0" smtClean="0">
                <a:solidFill>
                  <a:srgbClr val="0000CC"/>
                </a:solidFill>
                <a:latin typeface="Britannic Bold" panose="020B0903060703020204" pitchFamily="34" charset="0"/>
              </a:rPr>
              <a:t>Class A: Compressed gas</a:t>
            </a:r>
            <a:endParaRPr lang="en-CA" dirty="0">
              <a:solidFill>
                <a:srgbClr val="0000CC"/>
              </a:solidFill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1800" y="1340768"/>
            <a:ext cx="6161888" cy="1196274"/>
          </a:xfrm>
        </p:spPr>
        <p:txBody>
          <a:bodyPr/>
          <a:lstStyle/>
          <a:p>
            <a:r>
              <a:rPr lang="en-CA" dirty="0" smtClean="0">
                <a:latin typeface="Arial Black" pitchFamily="34" charset="0"/>
              </a:rPr>
              <a:t>Example</a:t>
            </a:r>
            <a:r>
              <a:rPr lang="en-CA" dirty="0" smtClean="0"/>
              <a:t>: gas </a:t>
            </a:r>
            <a:r>
              <a:rPr lang="en-CA" dirty="0"/>
              <a:t>cylinders for oxyacetylene welding </a:t>
            </a:r>
          </a:p>
          <a:p>
            <a:endParaRPr lang="en-CA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645024"/>
            <a:ext cx="3089920" cy="308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80928"/>
            <a:ext cx="3491880" cy="272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37719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9626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2638" y="158271"/>
            <a:ext cx="6017872" cy="11430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CA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Class B: Flammable and combustible material</a:t>
            </a:r>
            <a:endParaRPr lang="en-CA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96552" y="2600400"/>
            <a:ext cx="7025984" cy="4800600"/>
          </a:xfrm>
        </p:spPr>
        <p:txBody>
          <a:bodyPr/>
          <a:lstStyle/>
          <a:p>
            <a:r>
              <a:rPr lang="en-CA" dirty="0">
                <a:latin typeface="Arial Black" pitchFamily="34" charset="0"/>
              </a:rPr>
              <a:t>Example</a:t>
            </a:r>
            <a:r>
              <a:rPr lang="en-CA" dirty="0"/>
              <a:t>: </a:t>
            </a:r>
            <a:r>
              <a:rPr lang="en-CA" dirty="0" smtClean="0"/>
              <a:t>white </a:t>
            </a:r>
            <a:r>
              <a:rPr lang="en-CA" dirty="0"/>
              <a:t>phosphorus, acetone and butane</a:t>
            </a:r>
          </a:p>
          <a:p>
            <a:endParaRPr lang="en-C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39752" cy="2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738" y="1412776"/>
            <a:ext cx="3942261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8604"/>
            <a:ext cx="5105276" cy="2969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89605"/>
            <a:ext cx="3240360" cy="3368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7483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444"/>
            <a:ext cx="3243208" cy="277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78444"/>
            <a:ext cx="6080772" cy="10463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CA" dirty="0" smtClean="0">
                <a:solidFill>
                  <a:srgbClr val="0000CC"/>
                </a:solidFill>
                <a:latin typeface="Britannic Bold" panose="020B0903060703020204" pitchFamily="34" charset="0"/>
              </a:rPr>
              <a:t>Class C: Oxidizing material</a:t>
            </a:r>
            <a:endParaRPr lang="en-CA" dirty="0">
              <a:solidFill>
                <a:srgbClr val="0000CC"/>
              </a:solidFill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4752" y="1447800"/>
            <a:ext cx="5558936" cy="1117104"/>
          </a:xfrm>
        </p:spPr>
        <p:txBody>
          <a:bodyPr>
            <a:normAutofit fontScale="85000" lnSpcReduction="20000"/>
          </a:bodyPr>
          <a:lstStyle/>
          <a:p>
            <a:r>
              <a:rPr lang="en-CA" dirty="0">
                <a:latin typeface="Arial Black" pitchFamily="34" charset="0"/>
              </a:rPr>
              <a:t>Example</a:t>
            </a:r>
            <a:r>
              <a:rPr lang="en-CA" dirty="0"/>
              <a:t>: </a:t>
            </a:r>
            <a:r>
              <a:rPr lang="en-CA" dirty="0" smtClean="0"/>
              <a:t>sodium hypochlorite (bleach and cleaning), </a:t>
            </a:r>
            <a:r>
              <a:rPr lang="en-CA" dirty="0" err="1"/>
              <a:t>perchloric</a:t>
            </a:r>
            <a:r>
              <a:rPr lang="en-CA" dirty="0"/>
              <a:t> acid, inorganic peroxides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606" y="3151262"/>
            <a:ext cx="3677394" cy="367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468630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1410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" y="0"/>
            <a:ext cx="2304455" cy="230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743" y="42382"/>
            <a:ext cx="6196224" cy="151441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CA" sz="3200" dirty="0" smtClean="0">
                <a:solidFill>
                  <a:srgbClr val="0000CC"/>
                </a:solidFill>
                <a:latin typeface="Britannic Bold" panose="020B0903060703020204" pitchFamily="34" charset="0"/>
              </a:rPr>
              <a:t>Class D: </a:t>
            </a:r>
            <a:br>
              <a:rPr lang="en-CA" sz="3200" dirty="0" smtClean="0">
                <a:solidFill>
                  <a:srgbClr val="0000CC"/>
                </a:solidFill>
                <a:latin typeface="Britannic Bold" panose="020B0903060703020204" pitchFamily="34" charset="0"/>
              </a:rPr>
            </a:br>
            <a:r>
              <a:rPr lang="en-CA" sz="3200" dirty="0" smtClean="0">
                <a:solidFill>
                  <a:srgbClr val="0000CC"/>
                </a:solidFill>
                <a:latin typeface="Britannic Bold" panose="020B0903060703020204" pitchFamily="34" charset="0"/>
              </a:rPr>
              <a:t>1. Materials causing immediate and serious and toxic effects</a:t>
            </a:r>
            <a:endParaRPr lang="en-CA" sz="3200" dirty="0">
              <a:solidFill>
                <a:srgbClr val="0000CC"/>
              </a:solidFill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712" y="1484784"/>
            <a:ext cx="7498080" cy="1117104"/>
          </a:xfrm>
        </p:spPr>
        <p:txBody>
          <a:bodyPr/>
          <a:lstStyle/>
          <a:p>
            <a:r>
              <a:rPr lang="en-CA" dirty="0">
                <a:latin typeface="Arial Black" pitchFamily="34" charset="0"/>
              </a:rPr>
              <a:t>Example</a:t>
            </a:r>
            <a:r>
              <a:rPr lang="en-CA" dirty="0"/>
              <a:t>: </a:t>
            </a:r>
            <a:r>
              <a:rPr lang="en-CA" dirty="0" smtClean="0"/>
              <a:t>sodium </a:t>
            </a:r>
            <a:r>
              <a:rPr lang="en-CA" dirty="0"/>
              <a:t>cyanide, hydrogen sulphide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1" y="2780928"/>
            <a:ext cx="4571754" cy="342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610" y="2780928"/>
            <a:ext cx="3428816" cy="342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9403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" y="0"/>
            <a:ext cx="2136056" cy="2136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8969" y="0"/>
            <a:ext cx="6928988" cy="1556792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CA" sz="3200" dirty="0" smtClean="0">
                <a:solidFill>
                  <a:srgbClr val="0000CC"/>
                </a:solidFill>
                <a:latin typeface="Britannic Bold" panose="020B0903060703020204" pitchFamily="34" charset="0"/>
              </a:rPr>
              <a:t>Class D: </a:t>
            </a:r>
            <a:br>
              <a:rPr lang="en-CA" sz="3200" dirty="0" smtClean="0">
                <a:solidFill>
                  <a:srgbClr val="0000CC"/>
                </a:solidFill>
                <a:latin typeface="Britannic Bold" panose="020B0903060703020204" pitchFamily="34" charset="0"/>
              </a:rPr>
            </a:br>
            <a:r>
              <a:rPr lang="en-CA" sz="3200" dirty="0" smtClean="0">
                <a:solidFill>
                  <a:srgbClr val="0000CC"/>
                </a:solidFill>
                <a:latin typeface="Britannic Bold" panose="020B0903060703020204" pitchFamily="34" charset="0"/>
              </a:rPr>
              <a:t>2. Materials causing other toxic effects</a:t>
            </a:r>
            <a:endParaRPr lang="en-CA" sz="3200" dirty="0">
              <a:solidFill>
                <a:srgbClr val="0000CC"/>
              </a:solidFill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8969" y="1484803"/>
            <a:ext cx="7498080" cy="4800600"/>
          </a:xfrm>
        </p:spPr>
        <p:txBody>
          <a:bodyPr/>
          <a:lstStyle/>
          <a:p>
            <a:r>
              <a:rPr lang="en-CA" dirty="0">
                <a:latin typeface="Arial Black" pitchFamily="34" charset="0"/>
              </a:rPr>
              <a:t>Example</a:t>
            </a:r>
            <a:r>
              <a:rPr lang="en-CA" dirty="0"/>
              <a:t>: </a:t>
            </a:r>
            <a:r>
              <a:rPr lang="en-CA" dirty="0" smtClean="0"/>
              <a:t>acetone </a:t>
            </a:r>
            <a:r>
              <a:rPr lang="en-CA" dirty="0"/>
              <a:t>(irritant), asbestos (carcinogen), toluene </a:t>
            </a:r>
            <a:r>
              <a:rPr lang="en-CA" dirty="0" err="1"/>
              <a:t>diisocyanate</a:t>
            </a:r>
            <a:r>
              <a:rPr lang="en-CA" dirty="0"/>
              <a:t> (</a:t>
            </a:r>
            <a:r>
              <a:rPr lang="en-CA" dirty="0" err="1"/>
              <a:t>senzitizer</a:t>
            </a:r>
            <a:r>
              <a:rPr lang="en-CA" dirty="0"/>
              <a:t>).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43" y="2309154"/>
            <a:ext cx="2599419" cy="3312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50500"/>
            <a:ext cx="3064493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518" y="2538328"/>
            <a:ext cx="3651482" cy="278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9730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741" y="3745307"/>
            <a:ext cx="428396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2603" cy="2506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9792" y="0"/>
            <a:ext cx="6273944" cy="144016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CA" sz="3200" dirty="0" smtClean="0">
                <a:solidFill>
                  <a:srgbClr val="0000CC"/>
                </a:solidFill>
                <a:latin typeface="Britannic Bold" panose="020B0903060703020204" pitchFamily="34" charset="0"/>
              </a:rPr>
              <a:t>Class D: </a:t>
            </a:r>
            <a:br>
              <a:rPr lang="en-CA" sz="3200" dirty="0" smtClean="0">
                <a:solidFill>
                  <a:srgbClr val="0000CC"/>
                </a:solidFill>
                <a:latin typeface="Britannic Bold" panose="020B0903060703020204" pitchFamily="34" charset="0"/>
              </a:rPr>
            </a:br>
            <a:r>
              <a:rPr lang="en-CA" sz="3200" dirty="0" smtClean="0">
                <a:solidFill>
                  <a:srgbClr val="0000CC"/>
                </a:solidFill>
                <a:latin typeface="Britannic Bold" panose="020B0903060703020204" pitchFamily="34" charset="0"/>
              </a:rPr>
              <a:t>3. Biohazardous infectious materials</a:t>
            </a:r>
            <a:endParaRPr lang="en-CA" sz="3200" dirty="0">
              <a:solidFill>
                <a:srgbClr val="0000CC"/>
              </a:solidFill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7704" y="1412776"/>
            <a:ext cx="7498080" cy="1765176"/>
          </a:xfrm>
        </p:spPr>
        <p:txBody>
          <a:bodyPr/>
          <a:lstStyle/>
          <a:p>
            <a:r>
              <a:rPr lang="en-CA" dirty="0">
                <a:latin typeface="Arial Black" pitchFamily="34" charset="0"/>
              </a:rPr>
              <a:t>Example</a:t>
            </a:r>
            <a:r>
              <a:rPr lang="en-CA" dirty="0"/>
              <a:t>: </a:t>
            </a:r>
            <a:r>
              <a:rPr lang="en-CA" dirty="0" smtClean="0"/>
              <a:t>cultures </a:t>
            </a:r>
            <a:r>
              <a:rPr lang="en-CA" dirty="0"/>
              <a:t>or diagnostic specimens containing salmonella bacteria or the hepatitis B virus.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" y="2852936"/>
            <a:ext cx="4339183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91" y="2348880"/>
            <a:ext cx="2990106" cy="230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3619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2370733" cy="234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9792" y="50544"/>
            <a:ext cx="6137314" cy="11430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Class E: Corrosive materials</a:t>
            </a:r>
            <a:endParaRPr lang="en-CA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7744" y="1174288"/>
            <a:ext cx="7498080" cy="4800600"/>
          </a:xfrm>
        </p:spPr>
        <p:txBody>
          <a:bodyPr/>
          <a:lstStyle/>
          <a:p>
            <a:r>
              <a:rPr lang="en-CA" dirty="0">
                <a:latin typeface="Arial Black" pitchFamily="34" charset="0"/>
              </a:rPr>
              <a:t>Example</a:t>
            </a:r>
            <a:r>
              <a:rPr lang="en-CA" dirty="0"/>
              <a:t>: </a:t>
            </a:r>
            <a:r>
              <a:rPr lang="en-CA" dirty="0" smtClean="0"/>
              <a:t>muriatic </a:t>
            </a:r>
            <a:r>
              <a:rPr lang="en-CA" dirty="0"/>
              <a:t>acid, lye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078" y="1700807"/>
            <a:ext cx="381000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" y="2313762"/>
            <a:ext cx="3151237" cy="308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25" y="4129396"/>
            <a:ext cx="2791197" cy="272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2518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43"/>
            <a:ext cx="2343547" cy="220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546" y="188640"/>
            <a:ext cx="6603083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CA" dirty="0" smtClean="0">
                <a:solidFill>
                  <a:srgbClr val="C00000"/>
                </a:solidFill>
                <a:latin typeface="Britannic Bold" panose="020B0903060703020204" pitchFamily="34" charset="0"/>
              </a:rPr>
              <a:t>Class F: Dangerously reactive material</a:t>
            </a:r>
            <a:endParaRPr lang="en-CA" dirty="0">
              <a:solidFill>
                <a:srgbClr val="C0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9064" y="1447800"/>
            <a:ext cx="7498080" cy="795991"/>
          </a:xfrm>
        </p:spPr>
        <p:txBody>
          <a:bodyPr/>
          <a:lstStyle/>
          <a:p>
            <a:r>
              <a:rPr lang="en-CA" dirty="0">
                <a:latin typeface="Arial Black" pitchFamily="34" charset="0"/>
              </a:rPr>
              <a:t>Example</a:t>
            </a:r>
            <a:r>
              <a:rPr lang="en-CA" dirty="0"/>
              <a:t>: </a:t>
            </a:r>
            <a:r>
              <a:rPr lang="en-CA" dirty="0" smtClean="0"/>
              <a:t>butadiene </a:t>
            </a:r>
            <a:r>
              <a:rPr lang="en-CA" dirty="0"/>
              <a:t>and some cyanides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" y="2243791"/>
            <a:ext cx="52197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17182"/>
            <a:ext cx="3438525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4834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7856"/>
            <a:ext cx="8964488" cy="6830144"/>
          </a:xfrm>
        </p:spPr>
        <p:txBody>
          <a:bodyPr>
            <a:noAutofit/>
          </a:bodyPr>
          <a:lstStyle/>
          <a:p>
            <a:pPr algn="ctr"/>
            <a:r>
              <a:rPr lang="en-CA" sz="3300" b="1" dirty="0" smtClean="0">
                <a:solidFill>
                  <a:schemeClr val="tx1"/>
                </a:solidFill>
                <a:latin typeface="Berlin Sans FB" pitchFamily="34" charset="0"/>
              </a:rPr>
              <a:t>YOU ALWAYS MUST:</a:t>
            </a:r>
          </a:p>
          <a:p>
            <a:pPr marL="541782" indent="-514350">
              <a:buFont typeface="+mj-lt"/>
              <a:buAutoNum type="arabicPeriod"/>
            </a:pPr>
            <a:r>
              <a:rPr lang="en-CA" sz="2800" b="1" dirty="0" smtClean="0">
                <a:solidFill>
                  <a:srgbClr val="FF0000"/>
                </a:solidFill>
              </a:rPr>
              <a:t>Follow teacher’s instructions </a:t>
            </a:r>
            <a:r>
              <a:rPr lang="en-CA" sz="2800" dirty="0" smtClean="0">
                <a:solidFill>
                  <a:schemeClr val="tx1"/>
                </a:solidFill>
              </a:rPr>
              <a:t>(no running, fighting, backpacks on the floor/chair, )</a:t>
            </a:r>
          </a:p>
          <a:p>
            <a:pPr marL="541782" indent="-514350">
              <a:buFont typeface="+mj-lt"/>
              <a:buAutoNum type="arabicPeriod"/>
            </a:pPr>
            <a:r>
              <a:rPr lang="en-CA" sz="2800" b="1" dirty="0" smtClean="0">
                <a:solidFill>
                  <a:srgbClr val="FF0000"/>
                </a:solidFill>
              </a:rPr>
              <a:t>Wear a protective equipment </a:t>
            </a:r>
            <a:r>
              <a:rPr lang="en-CA" sz="2800" dirty="0" smtClean="0">
                <a:solidFill>
                  <a:schemeClr val="tx1"/>
                </a:solidFill>
              </a:rPr>
              <a:t>(lab. coat, shoes, and goggles, tie your hair into pony tail)</a:t>
            </a:r>
          </a:p>
          <a:p>
            <a:pPr marL="541782" indent="-514350">
              <a:buFont typeface="+mj-lt"/>
              <a:buAutoNum type="arabicPeriod"/>
            </a:pPr>
            <a:r>
              <a:rPr lang="en-CA" sz="2800" b="1" dirty="0" smtClean="0">
                <a:solidFill>
                  <a:srgbClr val="FF0000"/>
                </a:solidFill>
              </a:rPr>
              <a:t>Know the location of the protective equipment in your classroom </a:t>
            </a:r>
            <a:r>
              <a:rPr lang="en-CA" sz="2800" dirty="0" smtClean="0">
                <a:solidFill>
                  <a:schemeClr val="tx1"/>
                </a:solidFill>
              </a:rPr>
              <a:t>(fire blanket, eye washing station, emergency shower, fire extinguisher)</a:t>
            </a:r>
          </a:p>
          <a:p>
            <a:pPr marL="541782" indent="-514350">
              <a:buFont typeface="+mj-lt"/>
              <a:buAutoNum type="arabicPeriod"/>
            </a:pPr>
            <a:r>
              <a:rPr lang="en-CA" sz="2800" b="1" dirty="0" smtClean="0">
                <a:solidFill>
                  <a:srgbClr val="FF0000"/>
                </a:solidFill>
              </a:rPr>
              <a:t>Have your working area free of spilled chemicals and waste.</a:t>
            </a:r>
          </a:p>
          <a:p>
            <a:pPr marL="541782" indent="-514350">
              <a:buFont typeface="+mj-lt"/>
              <a:buAutoNum type="arabicPeriod"/>
            </a:pPr>
            <a:r>
              <a:rPr lang="en-CA" sz="2800" b="1" dirty="0" smtClean="0">
                <a:solidFill>
                  <a:srgbClr val="FF0000"/>
                </a:solidFill>
              </a:rPr>
              <a:t>NEVER work with broken glassware! Throw it into designated container.</a:t>
            </a:r>
          </a:p>
          <a:p>
            <a:pPr marL="541782" indent="-514350">
              <a:buFont typeface="+mj-lt"/>
              <a:buAutoNum type="arabicPeriod"/>
            </a:pPr>
            <a:r>
              <a:rPr lang="en-CA" sz="2800" b="1" dirty="0" smtClean="0">
                <a:solidFill>
                  <a:schemeClr val="tx1"/>
                </a:solidFill>
              </a:rPr>
              <a:t>No </a:t>
            </a:r>
            <a:r>
              <a:rPr lang="en-CA" sz="2800" b="1" dirty="0">
                <a:solidFill>
                  <a:schemeClr val="tx1"/>
                </a:solidFill>
              </a:rPr>
              <a:t>eating or Drinking in </a:t>
            </a:r>
            <a:r>
              <a:rPr lang="en-CA" sz="2800" b="1" dirty="0" smtClean="0">
                <a:solidFill>
                  <a:schemeClr val="tx1"/>
                </a:solidFill>
              </a:rPr>
              <a:t>Laboratory!</a:t>
            </a:r>
            <a:endParaRPr lang="en-CA" sz="2800" b="1" dirty="0">
              <a:solidFill>
                <a:schemeClr val="tx1"/>
              </a:solidFill>
            </a:endParaRPr>
          </a:p>
          <a:p>
            <a:pPr marL="541782" indent="-514350">
              <a:buFont typeface="+mj-lt"/>
              <a:buAutoNum type="arabicPeriod"/>
            </a:pPr>
            <a:endParaRPr lang="en-CA" dirty="0" smtClean="0"/>
          </a:p>
        </p:txBody>
      </p:sp>
    </p:spTree>
    <p:extLst>
      <p:ext uri="{BB962C8B-B14F-4D97-AF65-F5344CB8AC3E}">
        <p14:creationId xmlns="" xmlns:p14="http://schemas.microsoft.com/office/powerpoint/2010/main" val="359973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6600" b="1" dirty="0" smtClean="0">
                <a:solidFill>
                  <a:srgbClr val="FF0000"/>
                </a:solidFill>
                <a:latin typeface="Berlin Sans FB" pitchFamily="34" charset="0"/>
              </a:rPr>
              <a:t>HOMEWORK</a:t>
            </a:r>
            <a:endParaRPr lang="en-CA" sz="6600" b="1" dirty="0">
              <a:solidFill>
                <a:srgbClr val="FF0000"/>
              </a:solidFill>
              <a:latin typeface="Berlin Sans FB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2119257"/>
            <a:ext cx="7704856" cy="3603812"/>
          </a:xfrm>
        </p:spPr>
        <p:txBody>
          <a:bodyPr>
            <a:normAutofit/>
          </a:bodyPr>
          <a:lstStyle/>
          <a:p>
            <a:pPr algn="ctr"/>
            <a:r>
              <a:rPr lang="en-CA" sz="3200" dirty="0" smtClean="0">
                <a:latin typeface="Copperplate Gothic Bold" panose="020E0705020206020404" pitchFamily="34" charset="0"/>
              </a:rPr>
              <a:t>Read 1.1</a:t>
            </a:r>
          </a:p>
          <a:p>
            <a:pPr algn="ctr"/>
            <a:r>
              <a:rPr lang="en-CA" sz="3200" dirty="0" smtClean="0">
                <a:latin typeface="Copperplate Gothic Bold" panose="020E0705020206020404" pitchFamily="34" charset="0"/>
              </a:rPr>
              <a:t>1.1 Activity: Safety in the Laboratory (page 13)</a:t>
            </a:r>
          </a:p>
          <a:p>
            <a:pPr algn="ctr"/>
            <a:r>
              <a:rPr lang="en-CA" sz="3200" dirty="0" smtClean="0">
                <a:latin typeface="Copperplate Gothic Bold" panose="020E0705020206020404" pitchFamily="34" charset="0"/>
              </a:rPr>
              <a:t>1.1 Review Questions</a:t>
            </a:r>
          </a:p>
          <a:p>
            <a:pPr marL="0" indent="0" algn="ctr">
              <a:buNone/>
            </a:pPr>
            <a:r>
              <a:rPr lang="en-CA" sz="3200" dirty="0" smtClean="0">
                <a:latin typeface="Copperplate Gothic Bold" panose="020E0705020206020404" pitchFamily="34" charset="0"/>
              </a:rPr>
              <a:t>(all except 4, 5, 15)</a:t>
            </a:r>
          </a:p>
          <a:p>
            <a:endParaRPr lang="en-CA" sz="3600" dirty="0"/>
          </a:p>
        </p:txBody>
      </p:sp>
    </p:spTree>
    <p:extLst>
      <p:ext uri="{BB962C8B-B14F-4D97-AF65-F5344CB8AC3E}">
        <p14:creationId xmlns="" xmlns:p14="http://schemas.microsoft.com/office/powerpoint/2010/main" val="375713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6600" b="1" smtClean="0">
                <a:solidFill>
                  <a:srgbClr val="FF0000"/>
                </a:solidFill>
                <a:latin typeface="Berlin Sans FB" pitchFamily="34" charset="0"/>
              </a:rPr>
              <a:t>1.1 QUIZ</a:t>
            </a:r>
            <a:endParaRPr lang="en-CA" sz="6600" b="1" dirty="0">
              <a:solidFill>
                <a:srgbClr val="FF0000"/>
              </a:solidFill>
              <a:latin typeface="Berlin Sans FB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119256"/>
            <a:ext cx="7704856" cy="4334079"/>
          </a:xfrm>
        </p:spPr>
        <p:txBody>
          <a:bodyPr>
            <a:normAutofit/>
          </a:bodyPr>
          <a:lstStyle/>
          <a:p>
            <a:r>
              <a:rPr lang="en-CA" sz="3200" dirty="0" smtClean="0">
                <a:solidFill>
                  <a:srgbClr val="0000CC"/>
                </a:solidFill>
                <a:latin typeface="Copperplate Gothic Bold" panose="020E0705020206020404" pitchFamily="34" charset="0"/>
              </a:rPr>
              <a:t>Laboratory safety and Labelling </a:t>
            </a:r>
            <a:r>
              <a:rPr lang="en-CA" sz="3200" dirty="0" smtClean="0">
                <a:latin typeface="Copperplate Gothic Bold" panose="020E0705020206020404" pitchFamily="34" charset="0"/>
              </a:rPr>
              <a:t>– Based on reading 1.1 and 1.1 Review Questions</a:t>
            </a:r>
          </a:p>
          <a:p>
            <a:r>
              <a:rPr lang="en-CA" sz="3200" dirty="0" smtClean="0">
                <a:latin typeface="Copperplate Gothic Bold" panose="020E0705020206020404" pitchFamily="34" charset="0"/>
              </a:rPr>
              <a:t>15 minutes</a:t>
            </a:r>
          </a:p>
          <a:p>
            <a:r>
              <a:rPr lang="en-CA" sz="3200" dirty="0" smtClean="0">
                <a:latin typeface="Copperplate Gothic Bold" panose="020E0705020206020404" pitchFamily="34" charset="0"/>
              </a:rPr>
              <a:t>Thursday, </a:t>
            </a:r>
            <a:r>
              <a:rPr lang="en-CA" sz="3200" dirty="0" smtClean="0">
                <a:latin typeface="Copperplate Gothic Bold" panose="020E0705020206020404" pitchFamily="34" charset="0"/>
              </a:rPr>
              <a:t>Feb </a:t>
            </a:r>
            <a:r>
              <a:rPr lang="en-CA" sz="3200" dirty="0" smtClean="0">
                <a:latin typeface="Copperplate Gothic Bold" panose="020E0705020206020404" pitchFamily="34" charset="0"/>
              </a:rPr>
              <a:t>6</a:t>
            </a:r>
            <a:endParaRPr lang="en-CA" sz="32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684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PROTECTIVE EQUIPMENT in LAB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340768"/>
            <a:ext cx="4896543" cy="973088"/>
          </a:xfrm>
        </p:spPr>
        <p:txBody>
          <a:bodyPr>
            <a:normAutofit/>
          </a:bodyPr>
          <a:lstStyle/>
          <a:p>
            <a:pPr algn="ctr"/>
            <a:r>
              <a:rPr lang="en-CA" dirty="0" smtClean="0">
                <a:latin typeface="Arial Black" pitchFamily="34" charset="0"/>
              </a:rPr>
              <a:t>Eye Rinsing Station</a:t>
            </a:r>
            <a:endParaRPr lang="en-CA" dirty="0"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192" y="1952836"/>
            <a:ext cx="4367808" cy="363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3" y="3395838"/>
            <a:ext cx="4595325" cy="344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2133359" cy="209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572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PROTECTIVE EQUIPMENT in LAB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9792" y="1145259"/>
            <a:ext cx="4072496" cy="613048"/>
          </a:xfrm>
        </p:spPr>
        <p:txBody>
          <a:bodyPr>
            <a:normAutofit/>
          </a:bodyPr>
          <a:lstStyle/>
          <a:p>
            <a:r>
              <a:rPr lang="en-CA" dirty="0" smtClean="0">
                <a:latin typeface="Arial Black" pitchFamily="34" charset="0"/>
              </a:rPr>
              <a:t>Fire Blanket</a:t>
            </a:r>
            <a:endParaRPr lang="en-CA" dirty="0">
              <a:latin typeface="Arial Black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44840"/>
            <a:ext cx="8172400" cy="511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2602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PROTECTIVE EQUIPMENT in LAB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1317" y="1196752"/>
            <a:ext cx="4504544" cy="613048"/>
          </a:xfrm>
        </p:spPr>
        <p:txBody>
          <a:bodyPr/>
          <a:lstStyle/>
          <a:p>
            <a:r>
              <a:rPr lang="en-CA" dirty="0" smtClean="0">
                <a:latin typeface="Arial Black" pitchFamily="34" charset="0"/>
              </a:rPr>
              <a:t>Goggles</a:t>
            </a:r>
            <a:endParaRPr lang="en-CA" dirty="0">
              <a:latin typeface="Arial Black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060848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537098"/>
            <a:ext cx="253365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6205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PROTECTIVE EQUIPMENT in LAB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1140768"/>
            <a:ext cx="4504544" cy="613048"/>
          </a:xfrm>
        </p:spPr>
        <p:txBody>
          <a:bodyPr/>
          <a:lstStyle/>
          <a:p>
            <a:r>
              <a:rPr lang="en-CA" dirty="0" smtClean="0">
                <a:latin typeface="Arial Black" pitchFamily="34" charset="0"/>
              </a:rPr>
              <a:t>Laboratory Coat</a:t>
            </a:r>
            <a:endParaRPr lang="en-CA" dirty="0"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4" y="2536637"/>
            <a:ext cx="4318620" cy="431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59657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454" y="1124744"/>
            <a:ext cx="280203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094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PROTECTIVE EQUIPMENT in LAB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9708" y="1124744"/>
            <a:ext cx="5296632" cy="838200"/>
          </a:xfrm>
        </p:spPr>
        <p:txBody>
          <a:bodyPr/>
          <a:lstStyle/>
          <a:p>
            <a:r>
              <a:rPr lang="en-CA" dirty="0" smtClean="0">
                <a:latin typeface="Arial Black" pitchFamily="34" charset="0"/>
              </a:rPr>
              <a:t>Fire Extinguisher</a:t>
            </a:r>
            <a:endParaRPr lang="en-CA" dirty="0">
              <a:latin typeface="Arial Black" pitchFamily="34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97046"/>
            <a:ext cx="6169808" cy="486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06" y="2443100"/>
            <a:ext cx="2960694" cy="440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6205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500</TotalTime>
  <Words>575</Words>
  <Application>Microsoft Office PowerPoint</Application>
  <PresentationFormat>On-screen Show (4:3)</PresentationFormat>
  <Paragraphs>106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Solstice</vt:lpstr>
      <vt:lpstr>Default Design</vt:lpstr>
      <vt:lpstr>1_Solstice</vt:lpstr>
      <vt:lpstr>Office Theme</vt:lpstr>
      <vt:lpstr>Pushpin</vt:lpstr>
      <vt:lpstr>Laboratory safety</vt:lpstr>
      <vt:lpstr>Page 6 - 13 </vt:lpstr>
      <vt:lpstr>Slide 3</vt:lpstr>
      <vt:lpstr>Slide 4</vt:lpstr>
      <vt:lpstr>PROTECTIVE EQUIPMENT in LAB</vt:lpstr>
      <vt:lpstr>PROTECTIVE EQUIPMENT in LAB</vt:lpstr>
      <vt:lpstr>PROTECTIVE EQUIPMENT in LAB</vt:lpstr>
      <vt:lpstr>PROTECTIVE EQUIPMENT in LAB</vt:lpstr>
      <vt:lpstr>PROTECTIVE EQUIPMENT in LAB</vt:lpstr>
      <vt:lpstr>PROTECTIVE EQUIPMENT in LAB</vt:lpstr>
      <vt:lpstr>Laboratory Safety Quiz</vt:lpstr>
      <vt:lpstr>YES</vt:lpstr>
      <vt:lpstr>Slide 13</vt:lpstr>
      <vt:lpstr>Laboratory safety</vt:lpstr>
      <vt:lpstr>Slide 15</vt:lpstr>
      <vt:lpstr>Slide 16</vt:lpstr>
      <vt:lpstr>Slide 17</vt:lpstr>
      <vt:lpstr>Slide 18</vt:lpstr>
      <vt:lpstr>Slide 19</vt:lpstr>
      <vt:lpstr>Slide 20</vt:lpstr>
      <vt:lpstr>WHAT YOU SHOULD NOT DO IN A LABORATORY??  CAN YOU SPOT 16 THINGS? </vt:lpstr>
      <vt:lpstr>Slide 22</vt:lpstr>
      <vt:lpstr>Slide 23</vt:lpstr>
      <vt:lpstr>CAN YOU SEE 16 THINGS YOU SHOULD NOT DO IN A LABORATORY??</vt:lpstr>
      <vt:lpstr>CAN YOU SEE 15 THINGS YOU SHOULD NOT DO IN A LABORATORY??</vt:lpstr>
      <vt:lpstr>Laboratory safety</vt:lpstr>
      <vt:lpstr>Slide 27</vt:lpstr>
      <vt:lpstr>MSDS</vt:lpstr>
      <vt:lpstr>Slide 29</vt:lpstr>
      <vt:lpstr>MSDS</vt:lpstr>
      <vt:lpstr>WHMIS</vt:lpstr>
      <vt:lpstr>Class A: Compressed gas</vt:lpstr>
      <vt:lpstr>Class B: Flammable and combustible material</vt:lpstr>
      <vt:lpstr>Class C: Oxidizing material</vt:lpstr>
      <vt:lpstr>Class D:  1. Materials causing immediate and serious and toxic effects</vt:lpstr>
      <vt:lpstr>Class D:  2. Materials causing other toxic effects</vt:lpstr>
      <vt:lpstr>Class D:  3. Biohazardous infectious materials</vt:lpstr>
      <vt:lpstr>Class E: Corrosive materials</vt:lpstr>
      <vt:lpstr>Class F: Dangerously reactive material</vt:lpstr>
      <vt:lpstr>HOMEWORK</vt:lpstr>
      <vt:lpstr>1.1 QUIZ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Laboratory safety</dc:title>
  <dc:creator>andrej</dc:creator>
  <cp:lastModifiedBy>a.vlacil</cp:lastModifiedBy>
  <cp:revision>74</cp:revision>
  <dcterms:created xsi:type="dcterms:W3CDTF">2011-09-02T06:53:06Z</dcterms:created>
  <dcterms:modified xsi:type="dcterms:W3CDTF">2014-02-04T16:39:06Z</dcterms:modified>
</cp:coreProperties>
</file>