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34" r:id="rId2"/>
  </p:sldMasterIdLst>
  <p:notesMasterIdLst>
    <p:notesMasterId r:id="rId74"/>
  </p:notesMasterIdLst>
  <p:handoutMasterIdLst>
    <p:handoutMasterId r:id="rId75"/>
  </p:handoutMasterIdLst>
  <p:sldIdLst>
    <p:sldId id="900" r:id="rId3"/>
    <p:sldId id="1037" r:id="rId4"/>
    <p:sldId id="1039" r:id="rId5"/>
    <p:sldId id="510" r:id="rId6"/>
    <p:sldId id="511" r:id="rId7"/>
    <p:sldId id="512" r:id="rId8"/>
    <p:sldId id="513" r:id="rId9"/>
    <p:sldId id="514" r:id="rId10"/>
    <p:sldId id="515" r:id="rId11"/>
    <p:sldId id="516" r:id="rId12"/>
    <p:sldId id="517" r:id="rId13"/>
    <p:sldId id="518" r:id="rId14"/>
    <p:sldId id="519" r:id="rId15"/>
    <p:sldId id="520" r:id="rId16"/>
    <p:sldId id="521" r:id="rId17"/>
    <p:sldId id="522" r:id="rId18"/>
    <p:sldId id="523" r:id="rId19"/>
    <p:sldId id="524" r:id="rId20"/>
    <p:sldId id="525" r:id="rId21"/>
    <p:sldId id="526" r:id="rId22"/>
    <p:sldId id="527" r:id="rId23"/>
    <p:sldId id="528" r:id="rId24"/>
    <p:sldId id="529" r:id="rId25"/>
    <p:sldId id="539" r:id="rId26"/>
    <p:sldId id="540" r:id="rId27"/>
    <p:sldId id="541" r:id="rId28"/>
    <p:sldId id="543" r:id="rId29"/>
    <p:sldId id="545" r:id="rId30"/>
    <p:sldId id="548" r:id="rId31"/>
    <p:sldId id="550" r:id="rId32"/>
    <p:sldId id="552" r:id="rId33"/>
    <p:sldId id="555" r:id="rId34"/>
    <p:sldId id="556" r:id="rId35"/>
    <p:sldId id="963" r:id="rId36"/>
    <p:sldId id="1056" r:id="rId37"/>
    <p:sldId id="1057" r:id="rId38"/>
    <p:sldId id="1058" r:id="rId39"/>
    <p:sldId id="967" r:id="rId40"/>
    <p:sldId id="560" r:id="rId41"/>
    <p:sldId id="559" r:id="rId42"/>
    <p:sldId id="1059" r:id="rId43"/>
    <p:sldId id="968" r:id="rId44"/>
    <p:sldId id="563" r:id="rId45"/>
    <p:sldId id="564" r:id="rId46"/>
    <p:sldId id="1060" r:id="rId47"/>
    <p:sldId id="570" r:id="rId48"/>
    <p:sldId id="572" r:id="rId49"/>
    <p:sldId id="571" r:id="rId50"/>
    <p:sldId id="582" r:id="rId51"/>
    <p:sldId id="585" r:id="rId52"/>
    <p:sldId id="1042" r:id="rId53"/>
    <p:sldId id="586" r:id="rId54"/>
    <p:sldId id="587" r:id="rId55"/>
    <p:sldId id="588" r:id="rId56"/>
    <p:sldId id="591" r:id="rId57"/>
    <p:sldId id="592" r:id="rId58"/>
    <p:sldId id="594" r:id="rId59"/>
    <p:sldId id="595" r:id="rId60"/>
    <p:sldId id="1046" r:id="rId61"/>
    <p:sldId id="1047" r:id="rId62"/>
    <p:sldId id="1048" r:id="rId63"/>
    <p:sldId id="1049" r:id="rId64"/>
    <p:sldId id="1050" r:id="rId65"/>
    <p:sldId id="1051" r:id="rId66"/>
    <p:sldId id="1052" r:id="rId67"/>
    <p:sldId id="1053" r:id="rId68"/>
    <p:sldId id="1054" r:id="rId69"/>
    <p:sldId id="1061" r:id="rId70"/>
    <p:sldId id="1043" r:id="rId71"/>
    <p:sldId id="598" r:id="rId72"/>
    <p:sldId id="599" r:id="rId73"/>
  </p:sldIdLst>
  <p:sldSz cx="9144000" cy="6858000" type="screen4x3"/>
  <p:notesSz cx="6858000" cy="93122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FFCC66"/>
    <a:srgbClr val="00CC00"/>
    <a:srgbClr val="0033CC"/>
    <a:srgbClr val="FF0066"/>
    <a:srgbClr val="000000"/>
    <a:srgbClr val="B44C96"/>
    <a:srgbClr val="FA9706"/>
    <a:srgbClr val="6699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0000" autoAdjust="0"/>
    <p:restoredTop sz="94671" autoAdjust="0"/>
  </p:normalViewPr>
  <p:slideViewPr>
    <p:cSldViewPr>
      <p:cViewPr>
        <p:scale>
          <a:sx n="70" d="100"/>
          <a:sy n="70" d="100"/>
        </p:scale>
        <p:origin x="-804" y="-8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40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555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4555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936C841C-CF21-445D-93BF-A689A8ED31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639293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1E93F6-7693-45AE-9CDB-D2177BED5D03}" type="datetimeFigureOut">
              <a:rPr lang="en-CA" smtClean="0"/>
              <a:pPr/>
              <a:t>21/02/2014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22775"/>
            <a:ext cx="5486400" cy="41910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555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555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755694-39A5-4891-9EF0-4A753A72EAF0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="" xmlns:p14="http://schemas.microsoft.com/office/powerpoint/2010/main" val="4072589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4E10A-B802-46C4-9DDB-BD9A32258480}" type="slidenum">
              <a:rPr lang="en-CA" smtClean="0">
                <a:solidFill>
                  <a:prstClr val="black"/>
                </a:solidFill>
              </a:rPr>
              <a:pPr/>
              <a:t>46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3707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4E10A-B802-46C4-9DDB-BD9A32258480}" type="slidenum">
              <a:rPr lang="en-CA" smtClean="0">
                <a:solidFill>
                  <a:prstClr val="black"/>
                </a:solidFill>
              </a:rPr>
              <a:pPr/>
              <a:t>65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3707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FA37F4-74C7-4AF6-A6E2-F8DF8D31EF02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4655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9C4699-7DFD-4EFB-B080-590068857B02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7325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5944FD-377F-4C76-A9B0-DDAB37435553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8001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EAE11-0A2F-434D-85C0-A108EA50491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0211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7DCD61-DDE8-4370-B1F7-B1C3E0D985B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0742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5ED9E-98C0-4422-B29F-A1C4A9DCB0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49410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3AE6FC-EF53-46C3-BD8B-5E4F7F9D57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3810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5618BC-4DE5-4F41-A18E-99DB08DBB1E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98287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A63EB2-8BDA-4AE6-8107-BCF3CF194C8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84504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9FBEFB-D611-4DFD-B901-AF851FBF979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255684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077BD3-A3D7-4BAE-AF62-063D5C1FA75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1918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62681-4CC1-479F-8742-D2971B8916C3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53444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56E3FE-0983-4ACF-87D6-78CA09986B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0548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D8097-5BEB-480C-B1D0-3B66F337414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2545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5C4B4E-4CB5-4BE8-ABC1-B18392C4E76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5460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088C4A-E5F8-46F4-B823-4E863B152781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1828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56FC8-185E-489C-8743-8645E2E6199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2628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5AF200-0ED7-49C2-BDBC-9BED8F12AF3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2993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F202D8-722A-4E31-BACF-92F8F38E9CC1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36919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1DAE1E-64E1-401E-A991-FA86BF8E3AA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7166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A2FD24-F750-4F1C-AE5A-5C0746262D7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32909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0F5460-6C1F-404F-AADE-D378D562D65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8096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fld id="{7F72B672-4F4E-4E55-85D4-5F310D05683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ahoma" pitchFamily="34" charset="0"/>
              </a:rPr>
              <a:pPr eaLnBrk="0" hangingPunct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1505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hangingPunct="0"/>
            <a:fld id="{983DFD9A-E3DC-4150-B03C-6533A62847F5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3521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jpe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gi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solidFill>
            <a:srgbClr val="00B0F0"/>
          </a:solidFill>
        </p:spPr>
        <p:txBody>
          <a:bodyPr/>
          <a:lstStyle/>
          <a:p>
            <a:r>
              <a:rPr lang="en-CA" sz="6600" dirty="0" smtClean="0">
                <a:latin typeface="Aharoni" pitchFamily="2" charset="-79"/>
                <a:cs typeface="Aharoni" pitchFamily="2" charset="-79"/>
              </a:rPr>
              <a:t>Chemistry11</a:t>
            </a:r>
            <a:endParaRPr lang="en-CA" sz="66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5255" y="1295400"/>
            <a:ext cx="9144000" cy="5562600"/>
          </a:xfrm>
        </p:spPr>
        <p:txBody>
          <a:bodyPr/>
          <a:lstStyle/>
          <a:p>
            <a:pPr marL="0" indent="0" algn="ctr">
              <a:buNone/>
            </a:pPr>
            <a:r>
              <a:rPr lang="en-CA" sz="6000" dirty="0" smtClean="0">
                <a:solidFill>
                  <a:srgbClr val="FF0000"/>
                </a:solidFill>
                <a:latin typeface="Bernard MT Condensed" pitchFamily="18" charset="0"/>
              </a:rPr>
              <a:t>TODAY:</a:t>
            </a:r>
          </a:p>
          <a:p>
            <a:r>
              <a:rPr lang="en-CA" sz="4000" dirty="0" smtClean="0"/>
              <a:t>The Imperial vs. Metric System</a:t>
            </a:r>
          </a:p>
        </p:txBody>
      </p:sp>
    </p:spTree>
    <p:extLst>
      <p:ext uri="{BB962C8B-B14F-4D97-AF65-F5344CB8AC3E}">
        <p14:creationId xmlns="" xmlns:p14="http://schemas.microsoft.com/office/powerpoint/2010/main" val="291079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6045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228600"/>
            <a:ext cx="8763000" cy="6400800"/>
          </a:xfrm>
          <a:noFill/>
        </p:spPr>
      </p:pic>
      <p:pic>
        <p:nvPicPr>
          <p:cNvPr id="3604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38200"/>
            <a:ext cx="2057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0453" name="Text Box 5"/>
          <p:cNvSpPr txBox="1">
            <a:spLocks noChangeArrowheads="1"/>
          </p:cNvSpPr>
          <p:nvPr/>
        </p:nvSpPr>
        <p:spPr bwMode="auto">
          <a:xfrm>
            <a:off x="838200" y="2438400"/>
            <a:ext cx="2133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sz="3200" smtClean="0">
                <a:solidFill>
                  <a:srgbClr val="000000"/>
                </a:solidFill>
              </a:rPr>
              <a:t>Gallon</a:t>
            </a:r>
          </a:p>
        </p:txBody>
      </p:sp>
      <p:pic>
        <p:nvPicPr>
          <p:cNvPr id="36045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524000"/>
            <a:ext cx="2133600" cy="139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0455" name="Text Box 7"/>
          <p:cNvSpPr txBox="1">
            <a:spLocks noChangeArrowheads="1"/>
          </p:cNvSpPr>
          <p:nvPr/>
        </p:nvSpPr>
        <p:spPr bwMode="auto">
          <a:xfrm>
            <a:off x="2895600" y="838200"/>
            <a:ext cx="4419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3200" smtClean="0">
                <a:solidFill>
                  <a:srgbClr val="000000"/>
                </a:solidFill>
              </a:rPr>
              <a:t>Mph (Miles per hour)</a:t>
            </a:r>
          </a:p>
        </p:txBody>
      </p:sp>
      <p:pic>
        <p:nvPicPr>
          <p:cNvPr id="36045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24000"/>
            <a:ext cx="2667000" cy="144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0457" name="Text Box 9"/>
          <p:cNvSpPr txBox="1">
            <a:spLocks noChangeArrowheads="1"/>
          </p:cNvSpPr>
          <p:nvPr/>
        </p:nvSpPr>
        <p:spPr bwMode="auto">
          <a:xfrm>
            <a:off x="5334000" y="2971800"/>
            <a:ext cx="2667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2800" b="1" dirty="0" smtClean="0">
                <a:solidFill>
                  <a:srgbClr val="000000"/>
                </a:solidFill>
              </a:rPr>
              <a:t>Pounds</a:t>
            </a:r>
          </a:p>
        </p:txBody>
      </p:sp>
    </p:spTree>
    <p:extLst>
      <p:ext uri="{BB962C8B-B14F-4D97-AF65-F5344CB8AC3E}">
        <p14:creationId xmlns="" xmlns:p14="http://schemas.microsoft.com/office/powerpoint/2010/main" val="340095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84582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1477" name="Rectangle 5"/>
          <p:cNvSpPr>
            <a:spLocks noChangeArrowheads="1"/>
          </p:cNvSpPr>
          <p:nvPr/>
        </p:nvSpPr>
        <p:spPr bwMode="auto">
          <a:xfrm>
            <a:off x="304800" y="5791200"/>
            <a:ext cx="88392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880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361478" name="Rectangle 6"/>
          <p:cNvSpPr>
            <a:spLocks noChangeArrowheads="1"/>
          </p:cNvSpPr>
          <p:nvPr/>
        </p:nvSpPr>
        <p:spPr bwMode="auto">
          <a:xfrm>
            <a:off x="6743700" y="3836726"/>
            <a:ext cx="990600" cy="65907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880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361479" name="Rectangle 10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0" hangingPunct="0"/>
            <a:r>
              <a:rPr lang="en-US" sz="800" b="1" smtClean="0">
                <a:solidFill>
                  <a:srgbClr val="FFFFFF"/>
                </a:solidFill>
                <a:latin typeface="Verdana" pitchFamily="34" charset="0"/>
              </a:rPr>
              <a:t>Copyright © 2010 Ryan P. Murphy</a:t>
            </a:r>
            <a:endParaRPr lang="en-US" sz="880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28600"/>
            <a:ext cx="8686800" cy="685800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 eaLnBrk="1" hangingPunct="1">
              <a:buNone/>
            </a:pPr>
            <a:r>
              <a:rPr lang="en-US" sz="4400" b="1" dirty="0" smtClean="0">
                <a:latin typeface="Agency FB" pitchFamily="34" charset="0"/>
              </a:rPr>
              <a:t>What unit of measurement is this?</a:t>
            </a:r>
          </a:p>
        </p:txBody>
      </p:sp>
    </p:spTree>
    <p:extLst>
      <p:ext uri="{BB962C8B-B14F-4D97-AF65-F5344CB8AC3E}">
        <p14:creationId xmlns="" xmlns:p14="http://schemas.microsoft.com/office/powerpoint/2010/main" val="113341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6249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228600"/>
            <a:ext cx="8763000" cy="6400800"/>
          </a:xfrm>
          <a:noFill/>
        </p:spPr>
      </p:pic>
      <p:pic>
        <p:nvPicPr>
          <p:cNvPr id="3625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38200"/>
            <a:ext cx="2057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2501" name="Text Box 5"/>
          <p:cNvSpPr txBox="1">
            <a:spLocks noChangeArrowheads="1"/>
          </p:cNvSpPr>
          <p:nvPr/>
        </p:nvSpPr>
        <p:spPr bwMode="auto">
          <a:xfrm>
            <a:off x="838200" y="2438400"/>
            <a:ext cx="2133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sz="3200" smtClean="0">
                <a:solidFill>
                  <a:srgbClr val="000000"/>
                </a:solidFill>
              </a:rPr>
              <a:t>Gallon</a:t>
            </a:r>
          </a:p>
        </p:txBody>
      </p:sp>
      <p:pic>
        <p:nvPicPr>
          <p:cNvPr id="36250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524000"/>
            <a:ext cx="2133600" cy="139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2503" name="Text Box 7"/>
          <p:cNvSpPr txBox="1">
            <a:spLocks noChangeArrowheads="1"/>
          </p:cNvSpPr>
          <p:nvPr/>
        </p:nvSpPr>
        <p:spPr bwMode="auto">
          <a:xfrm>
            <a:off x="2895600" y="838200"/>
            <a:ext cx="4419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3200" smtClean="0">
                <a:solidFill>
                  <a:srgbClr val="000000"/>
                </a:solidFill>
              </a:rPr>
              <a:t>Mph (Miles per hour)</a:t>
            </a:r>
          </a:p>
        </p:txBody>
      </p:sp>
      <p:pic>
        <p:nvPicPr>
          <p:cNvPr id="36250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24000"/>
            <a:ext cx="2667000" cy="144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2505" name="Text Box 9"/>
          <p:cNvSpPr txBox="1">
            <a:spLocks noChangeArrowheads="1"/>
          </p:cNvSpPr>
          <p:nvPr/>
        </p:nvSpPr>
        <p:spPr bwMode="auto">
          <a:xfrm>
            <a:off x="5334000" y="2971800"/>
            <a:ext cx="2667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2800" smtClean="0">
                <a:solidFill>
                  <a:srgbClr val="000000"/>
                </a:solidFill>
              </a:rPr>
              <a:t>Pounds</a:t>
            </a:r>
          </a:p>
        </p:txBody>
      </p:sp>
      <p:pic>
        <p:nvPicPr>
          <p:cNvPr id="36250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200400"/>
            <a:ext cx="1828800" cy="179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2507" name="Text Box 11"/>
          <p:cNvSpPr txBox="1">
            <a:spLocks noChangeArrowheads="1"/>
          </p:cNvSpPr>
          <p:nvPr/>
        </p:nvSpPr>
        <p:spPr bwMode="auto">
          <a:xfrm>
            <a:off x="990600" y="5029200"/>
            <a:ext cx="1828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3600" b="1" dirty="0" smtClean="0">
                <a:solidFill>
                  <a:srgbClr val="000000"/>
                </a:solidFill>
              </a:rPr>
              <a:t>Inches</a:t>
            </a:r>
            <a:endParaRPr lang="en-US" sz="2800" b="1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8695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1119875"/>
            <a:ext cx="8486775" cy="551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3526" name="Rectangle 9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0" hangingPunct="0"/>
            <a:r>
              <a:rPr lang="en-US" sz="800" b="1" smtClean="0">
                <a:solidFill>
                  <a:srgbClr val="FFFFFF"/>
                </a:solidFill>
                <a:latin typeface="Verdana" pitchFamily="34" charset="0"/>
              </a:rPr>
              <a:t>Copyright © 2010 Ryan P. Murphy</a:t>
            </a:r>
            <a:endParaRPr lang="en-US" sz="8800" smtClean="0">
              <a:solidFill>
                <a:srgbClr val="FFFFFF"/>
              </a:solidFill>
              <a:latin typeface="Tahoma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3866">
            <a:off x="912913" y="5959910"/>
            <a:ext cx="6911737" cy="3349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28600"/>
            <a:ext cx="8686800" cy="685800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 eaLnBrk="1" hangingPunct="1">
              <a:buNone/>
            </a:pPr>
            <a:r>
              <a:rPr lang="en-US" sz="4400" b="1" dirty="0" smtClean="0">
                <a:latin typeface="Agency FB" pitchFamily="34" charset="0"/>
              </a:rPr>
              <a:t>What unit of measurement is this?</a:t>
            </a:r>
          </a:p>
        </p:txBody>
      </p:sp>
    </p:spTree>
    <p:extLst>
      <p:ext uri="{BB962C8B-B14F-4D97-AF65-F5344CB8AC3E}">
        <p14:creationId xmlns="" xmlns:p14="http://schemas.microsoft.com/office/powerpoint/2010/main" val="372861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6659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228600"/>
            <a:ext cx="8763000" cy="6400800"/>
          </a:xfrm>
          <a:noFill/>
        </p:spPr>
      </p:pic>
      <p:pic>
        <p:nvPicPr>
          <p:cNvPr id="3665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38200"/>
            <a:ext cx="2057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6597" name="Text Box 5"/>
          <p:cNvSpPr txBox="1">
            <a:spLocks noChangeArrowheads="1"/>
          </p:cNvSpPr>
          <p:nvPr/>
        </p:nvSpPr>
        <p:spPr bwMode="auto">
          <a:xfrm>
            <a:off x="838200" y="2438400"/>
            <a:ext cx="2133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sz="3200" smtClean="0">
                <a:solidFill>
                  <a:srgbClr val="000000"/>
                </a:solidFill>
              </a:rPr>
              <a:t>Gallon</a:t>
            </a:r>
          </a:p>
        </p:txBody>
      </p:sp>
      <p:pic>
        <p:nvPicPr>
          <p:cNvPr id="36659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524000"/>
            <a:ext cx="2133600" cy="139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6599" name="Text Box 7"/>
          <p:cNvSpPr txBox="1">
            <a:spLocks noChangeArrowheads="1"/>
          </p:cNvSpPr>
          <p:nvPr/>
        </p:nvSpPr>
        <p:spPr bwMode="auto">
          <a:xfrm>
            <a:off x="2895600" y="838200"/>
            <a:ext cx="4419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3200" dirty="0" smtClean="0">
                <a:solidFill>
                  <a:srgbClr val="000000"/>
                </a:solidFill>
              </a:rPr>
              <a:t>Mph (Miles per hour)</a:t>
            </a:r>
          </a:p>
        </p:txBody>
      </p:sp>
      <p:pic>
        <p:nvPicPr>
          <p:cNvPr id="3666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24000"/>
            <a:ext cx="2667000" cy="144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6601" name="Text Box 9"/>
          <p:cNvSpPr txBox="1">
            <a:spLocks noChangeArrowheads="1"/>
          </p:cNvSpPr>
          <p:nvPr/>
        </p:nvSpPr>
        <p:spPr bwMode="auto">
          <a:xfrm>
            <a:off x="5334000" y="2971800"/>
            <a:ext cx="2667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2800" smtClean="0">
                <a:solidFill>
                  <a:srgbClr val="000000"/>
                </a:solidFill>
              </a:rPr>
              <a:t>Pounds</a:t>
            </a:r>
          </a:p>
        </p:txBody>
      </p:sp>
      <p:pic>
        <p:nvPicPr>
          <p:cNvPr id="36660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200400"/>
            <a:ext cx="1828800" cy="179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6603" name="Text Box 11"/>
          <p:cNvSpPr txBox="1">
            <a:spLocks noChangeArrowheads="1"/>
          </p:cNvSpPr>
          <p:nvPr/>
        </p:nvSpPr>
        <p:spPr bwMode="auto">
          <a:xfrm>
            <a:off x="990600" y="5029200"/>
            <a:ext cx="1676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2800" smtClean="0">
                <a:solidFill>
                  <a:srgbClr val="000000"/>
                </a:solidFill>
              </a:rPr>
              <a:t>Inches</a:t>
            </a:r>
          </a:p>
        </p:txBody>
      </p:sp>
      <p:sp>
        <p:nvSpPr>
          <p:cNvPr id="366605" name="Text Box 13"/>
          <p:cNvSpPr txBox="1">
            <a:spLocks noChangeArrowheads="1"/>
          </p:cNvSpPr>
          <p:nvPr/>
        </p:nvSpPr>
        <p:spPr bwMode="auto">
          <a:xfrm>
            <a:off x="3429000" y="5288756"/>
            <a:ext cx="1676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4000" b="1" dirty="0" smtClean="0">
                <a:solidFill>
                  <a:srgbClr val="000000"/>
                </a:solidFill>
              </a:rPr>
              <a:t>Yards</a:t>
            </a:r>
            <a:endParaRPr lang="en-US" sz="3200" b="1" dirty="0" smtClean="0">
              <a:solidFill>
                <a:srgbClr val="000000"/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458" y="3490605"/>
            <a:ext cx="2518736" cy="163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256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21" name="Rectangle 8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0" hangingPunct="0"/>
            <a:r>
              <a:rPr lang="en-US" sz="800" b="1" smtClean="0">
                <a:solidFill>
                  <a:srgbClr val="FFFFFF"/>
                </a:solidFill>
                <a:latin typeface="Verdana" pitchFamily="34" charset="0"/>
              </a:rPr>
              <a:t>Copyright © 2010 Ryan P. Murphy</a:t>
            </a:r>
            <a:endParaRPr lang="en-US" sz="8800" smtClean="0">
              <a:solidFill>
                <a:srgbClr val="FFFFFF"/>
              </a:solidFill>
              <a:latin typeface="Tahoma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1680"/>
            <a:ext cx="9144000" cy="5622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28600"/>
            <a:ext cx="8686800" cy="685800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 eaLnBrk="1" hangingPunct="1">
              <a:buNone/>
            </a:pPr>
            <a:r>
              <a:rPr lang="en-US" sz="4400" b="1" dirty="0" smtClean="0">
                <a:latin typeface="Agency FB" pitchFamily="34" charset="0"/>
              </a:rPr>
              <a:t>What unit of measurement is this?</a:t>
            </a:r>
          </a:p>
        </p:txBody>
      </p:sp>
    </p:spTree>
    <p:extLst>
      <p:ext uri="{BB962C8B-B14F-4D97-AF65-F5344CB8AC3E}">
        <p14:creationId xmlns="" xmlns:p14="http://schemas.microsoft.com/office/powerpoint/2010/main" val="71562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6659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228600"/>
            <a:ext cx="8763000" cy="6400800"/>
          </a:xfrm>
          <a:noFill/>
        </p:spPr>
      </p:pic>
      <p:pic>
        <p:nvPicPr>
          <p:cNvPr id="3665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38200"/>
            <a:ext cx="2057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6597" name="Text Box 5"/>
          <p:cNvSpPr txBox="1">
            <a:spLocks noChangeArrowheads="1"/>
          </p:cNvSpPr>
          <p:nvPr/>
        </p:nvSpPr>
        <p:spPr bwMode="auto">
          <a:xfrm>
            <a:off x="838200" y="2438400"/>
            <a:ext cx="2133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sz="3200" smtClean="0">
                <a:solidFill>
                  <a:srgbClr val="000000"/>
                </a:solidFill>
              </a:rPr>
              <a:t>Gallon</a:t>
            </a:r>
          </a:p>
        </p:txBody>
      </p:sp>
      <p:pic>
        <p:nvPicPr>
          <p:cNvPr id="36659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524000"/>
            <a:ext cx="2133600" cy="139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6599" name="Text Box 7"/>
          <p:cNvSpPr txBox="1">
            <a:spLocks noChangeArrowheads="1"/>
          </p:cNvSpPr>
          <p:nvPr/>
        </p:nvSpPr>
        <p:spPr bwMode="auto">
          <a:xfrm>
            <a:off x="2895600" y="838200"/>
            <a:ext cx="4419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3200" smtClean="0">
                <a:solidFill>
                  <a:srgbClr val="000000"/>
                </a:solidFill>
              </a:rPr>
              <a:t>Mph (Miles per hour)</a:t>
            </a:r>
          </a:p>
        </p:txBody>
      </p:sp>
      <p:pic>
        <p:nvPicPr>
          <p:cNvPr id="3666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24000"/>
            <a:ext cx="2667000" cy="144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6601" name="Text Box 9"/>
          <p:cNvSpPr txBox="1">
            <a:spLocks noChangeArrowheads="1"/>
          </p:cNvSpPr>
          <p:nvPr/>
        </p:nvSpPr>
        <p:spPr bwMode="auto">
          <a:xfrm>
            <a:off x="5334000" y="2971800"/>
            <a:ext cx="2667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2800" smtClean="0">
                <a:solidFill>
                  <a:srgbClr val="000000"/>
                </a:solidFill>
              </a:rPr>
              <a:t>Pounds</a:t>
            </a:r>
          </a:p>
        </p:txBody>
      </p:sp>
      <p:pic>
        <p:nvPicPr>
          <p:cNvPr id="36660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200400"/>
            <a:ext cx="1828800" cy="179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6603" name="Text Box 11"/>
          <p:cNvSpPr txBox="1">
            <a:spLocks noChangeArrowheads="1"/>
          </p:cNvSpPr>
          <p:nvPr/>
        </p:nvSpPr>
        <p:spPr bwMode="auto">
          <a:xfrm>
            <a:off x="990600" y="5029200"/>
            <a:ext cx="1676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2800" smtClean="0">
                <a:solidFill>
                  <a:srgbClr val="000000"/>
                </a:solidFill>
              </a:rPr>
              <a:t>Inches</a:t>
            </a:r>
          </a:p>
        </p:txBody>
      </p:sp>
      <p:sp>
        <p:nvSpPr>
          <p:cNvPr id="366605" name="Text Box 13"/>
          <p:cNvSpPr txBox="1">
            <a:spLocks noChangeArrowheads="1"/>
          </p:cNvSpPr>
          <p:nvPr/>
        </p:nvSpPr>
        <p:spPr bwMode="auto">
          <a:xfrm>
            <a:off x="3657600" y="5288756"/>
            <a:ext cx="1447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3200" dirty="0" smtClean="0">
                <a:solidFill>
                  <a:srgbClr val="000000"/>
                </a:solidFill>
              </a:rPr>
              <a:t>Yards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232" y="3652944"/>
            <a:ext cx="2518736" cy="163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254" y="3562659"/>
            <a:ext cx="3075165" cy="189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5297968" y="5453372"/>
            <a:ext cx="27166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3600" b="1" dirty="0" smtClean="0">
                <a:solidFill>
                  <a:srgbClr val="000000"/>
                </a:solidFill>
              </a:rPr>
              <a:t>Fahrenheit</a:t>
            </a:r>
          </a:p>
        </p:txBody>
      </p:sp>
    </p:spTree>
    <p:extLst>
      <p:ext uri="{BB962C8B-B14F-4D97-AF65-F5344CB8AC3E}">
        <p14:creationId xmlns="" xmlns:p14="http://schemas.microsoft.com/office/powerpoint/2010/main" val="141777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7" name="Rectangle 3"/>
          <p:cNvSpPr>
            <a:spLocks noGrp="1" noChangeArrowheads="1"/>
          </p:cNvSpPr>
          <p:nvPr>
            <p:ph idx="1"/>
          </p:nvPr>
        </p:nvSpPr>
        <p:spPr>
          <a:xfrm>
            <a:off x="0" y="304801"/>
            <a:ext cx="9144000" cy="3886200"/>
          </a:xfrm>
        </p:spPr>
        <p:txBody>
          <a:bodyPr>
            <a:noAutofit/>
          </a:bodyPr>
          <a:lstStyle/>
          <a:p>
            <a:pPr algn="ctr" eaLnBrk="1" hangingPunct="1">
              <a:buNone/>
            </a:pPr>
            <a:r>
              <a:rPr lang="en-US" sz="3600" dirty="0" smtClean="0">
                <a:latin typeface="Berlin Sans FB" pitchFamily="34" charset="0"/>
              </a:rPr>
              <a:t>More than likely, we said the following things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3600" dirty="0" smtClean="0">
                <a:latin typeface="Berlin Sans FB" pitchFamily="34" charset="0"/>
              </a:rPr>
              <a:t>Gallon of milk.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3600" dirty="0" smtClean="0">
                <a:latin typeface="Berlin Sans FB" pitchFamily="34" charset="0"/>
              </a:rPr>
              <a:t>65 miles per hour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3600" dirty="0" smtClean="0">
                <a:latin typeface="Berlin Sans FB" pitchFamily="34" charset="0"/>
              </a:rPr>
              <a:t>Quarter Pounder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3600" dirty="0" smtClean="0">
                <a:latin typeface="Berlin Sans FB" pitchFamily="34" charset="0"/>
              </a:rPr>
              <a:t>48 inches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3600" dirty="0" smtClean="0">
                <a:latin typeface="Berlin Sans FB" pitchFamily="34" charset="0"/>
              </a:rPr>
              <a:t>Temperature in Fahrenheit</a:t>
            </a:r>
          </a:p>
          <a:p>
            <a:pPr lvl="1" eaLnBrk="1" hangingPunct="1"/>
            <a:endParaRPr lang="en-US" dirty="0" smtClean="0">
              <a:latin typeface="Berlin Sans FB" pitchFamily="34" charset="0"/>
            </a:endParaRPr>
          </a:p>
        </p:txBody>
      </p:sp>
      <p:pic>
        <p:nvPicPr>
          <p:cNvPr id="3696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95800"/>
            <a:ext cx="3276600" cy="19748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6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267200"/>
            <a:ext cx="2819400" cy="22367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6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143000"/>
            <a:ext cx="2362200" cy="18367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67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143000"/>
            <a:ext cx="1981200" cy="20447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67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276600"/>
            <a:ext cx="2667000" cy="32766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9673" name="Rectangle 12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0" hangingPunct="0"/>
            <a:r>
              <a:rPr lang="en-US" sz="800" b="1" smtClean="0">
                <a:solidFill>
                  <a:srgbClr val="FFFFFF"/>
                </a:solidFill>
                <a:latin typeface="Verdana" pitchFamily="34" charset="0"/>
              </a:rPr>
              <a:t>Copyright © 2010 Ryan P. Murphy</a:t>
            </a:r>
            <a:endParaRPr lang="en-US" sz="8800" smtClean="0">
              <a:solidFill>
                <a:srgbClr val="FFFF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598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28600"/>
            <a:ext cx="8686800" cy="1066799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 eaLnBrk="1" hangingPunct="1">
              <a:buNone/>
            </a:pPr>
            <a:r>
              <a:rPr lang="en-US" b="1" dirty="0" smtClean="0"/>
              <a:t>The countries colored in </a:t>
            </a:r>
            <a:r>
              <a:rPr lang="en-US" b="1" dirty="0" smtClean="0">
                <a:solidFill>
                  <a:srgbClr val="FF0000"/>
                </a:solidFill>
              </a:rPr>
              <a:t>red</a:t>
            </a:r>
            <a:r>
              <a:rPr lang="en-US" b="1" dirty="0" smtClean="0"/>
              <a:t> are the ones that use the Imperial System</a:t>
            </a:r>
          </a:p>
          <a:p>
            <a:pPr eaLnBrk="1" hangingPunct="1"/>
            <a:endParaRPr lang="en-US" dirty="0" smtClean="0"/>
          </a:p>
        </p:txBody>
      </p:sp>
      <p:pic>
        <p:nvPicPr>
          <p:cNvPr id="4474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8534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7493" name="Text Box 5"/>
          <p:cNvSpPr txBox="1">
            <a:spLocks noChangeArrowheads="1"/>
          </p:cNvSpPr>
          <p:nvPr/>
        </p:nvSpPr>
        <p:spPr bwMode="auto">
          <a:xfrm>
            <a:off x="3352800" y="2057400"/>
            <a:ext cx="3657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3200" dirty="0" smtClean="0">
                <a:solidFill>
                  <a:srgbClr val="000000"/>
                </a:solidFill>
                <a:latin typeface="Impact" pitchFamily="34" charset="0"/>
              </a:rPr>
              <a:t>The United States</a:t>
            </a:r>
          </a:p>
        </p:txBody>
      </p:sp>
      <p:sp>
        <p:nvSpPr>
          <p:cNvPr id="447494" name="Line 6"/>
          <p:cNvSpPr>
            <a:spLocks noChangeShapeType="1"/>
          </p:cNvSpPr>
          <p:nvPr/>
        </p:nvSpPr>
        <p:spPr bwMode="auto">
          <a:xfrm flipH="1">
            <a:off x="2743200" y="2438400"/>
            <a:ext cx="685800" cy="304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CA" sz="880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447495" name="Rectangle 10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0" hangingPunct="0"/>
            <a:r>
              <a:rPr lang="en-US" sz="800" b="1" smtClean="0">
                <a:solidFill>
                  <a:srgbClr val="FFFFFF"/>
                </a:solidFill>
                <a:latin typeface="Verdana" pitchFamily="34" charset="0"/>
              </a:rPr>
              <a:t>Copyright © 2010 Ryan P. Murphy</a:t>
            </a:r>
            <a:endParaRPr lang="en-US" sz="880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036558" y="4419600"/>
            <a:ext cx="1447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3200" dirty="0" smtClean="0">
                <a:solidFill>
                  <a:srgbClr val="000000"/>
                </a:solidFill>
                <a:latin typeface="Impact" pitchFamily="34" charset="0"/>
              </a:rPr>
              <a:t>Burma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754573" y="4999038"/>
            <a:ext cx="1828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3200" dirty="0" smtClean="0">
                <a:solidFill>
                  <a:srgbClr val="000000"/>
                </a:solidFill>
                <a:latin typeface="Impact" pitchFamily="34" charset="0"/>
              </a:rPr>
              <a:t>Liberia</a:t>
            </a:r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 flipV="1">
            <a:off x="3429000" y="4375938"/>
            <a:ext cx="387824" cy="6231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CA" sz="880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 flipH="1" flipV="1">
            <a:off x="6629399" y="3886200"/>
            <a:ext cx="601639" cy="518319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CA" sz="880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2" name="Line 6"/>
          <p:cNvSpPr>
            <a:spLocks noChangeShapeType="1"/>
          </p:cNvSpPr>
          <p:nvPr/>
        </p:nvSpPr>
        <p:spPr bwMode="auto">
          <a:xfrm flipH="1">
            <a:off x="2552700" y="1766248"/>
            <a:ext cx="685800" cy="304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CA" sz="880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 flipH="1" flipV="1">
            <a:off x="6682852" y="3954859"/>
            <a:ext cx="494732" cy="381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CA" sz="880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4" name="Line 6"/>
          <p:cNvSpPr>
            <a:spLocks noChangeShapeType="1"/>
          </p:cNvSpPr>
          <p:nvPr/>
        </p:nvSpPr>
        <p:spPr bwMode="auto">
          <a:xfrm flipV="1">
            <a:off x="3759674" y="4366419"/>
            <a:ext cx="114300" cy="685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CA" sz="880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3363603" y="1365368"/>
            <a:ext cx="37229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sz="3200" dirty="0" smtClean="0">
                <a:solidFill>
                  <a:srgbClr val="000000"/>
                </a:solidFill>
                <a:latin typeface="Impact" pitchFamily="34" charset="0"/>
              </a:rPr>
              <a:t>Canada (sometimes)</a:t>
            </a:r>
          </a:p>
        </p:txBody>
      </p:sp>
    </p:spTree>
    <p:extLst>
      <p:ext uri="{BB962C8B-B14F-4D97-AF65-F5344CB8AC3E}">
        <p14:creationId xmlns="" xmlns:p14="http://schemas.microsoft.com/office/powerpoint/2010/main" val="173883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7493" grpId="0"/>
      <p:bldP spid="447494" grpId="0" animBg="1"/>
      <p:bldP spid="8" grpId="0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540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648" y="3276600"/>
            <a:ext cx="335635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95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0"/>
            <a:ext cx="8763000" cy="3429000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en-US" sz="4400" dirty="0" smtClean="0">
                <a:solidFill>
                  <a:srgbClr val="FF0000"/>
                </a:solidFill>
                <a:latin typeface="Bodoni MT Black" pitchFamily="18" charset="0"/>
              </a:rPr>
              <a:t>The Imperial System Example</a:t>
            </a:r>
          </a:p>
          <a:p>
            <a:pPr marL="0" indent="0" algn="ctr" eaLnBrk="1" hangingPunct="1">
              <a:buNone/>
            </a:pPr>
            <a:r>
              <a:rPr lang="en-US" sz="4400" dirty="0" smtClean="0">
                <a:solidFill>
                  <a:srgbClr val="FF0000"/>
                </a:solidFill>
                <a:latin typeface="Bodoni MT Black" pitchFamily="18" charset="0"/>
              </a:rPr>
              <a:t> </a:t>
            </a:r>
          </a:p>
          <a:p>
            <a:pPr marL="0" indent="0" algn="ctr" eaLnBrk="1" hangingPunct="1">
              <a:buNone/>
            </a:pPr>
            <a:r>
              <a:rPr lang="en-US" sz="6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           LENGTH</a:t>
            </a: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9541" name="Line 6"/>
          <p:cNvSpPr>
            <a:spLocks noChangeShapeType="1"/>
          </p:cNvSpPr>
          <p:nvPr/>
        </p:nvSpPr>
        <p:spPr bwMode="auto">
          <a:xfrm>
            <a:off x="7616588" y="3810000"/>
            <a:ext cx="1222612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CA" sz="8800" smtClean="0">
              <a:solidFill>
                <a:srgbClr val="FFFFFF"/>
              </a:solidFill>
              <a:latin typeface="Tahoma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2" y="4606688"/>
            <a:ext cx="4305300" cy="2247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1" y="1535373"/>
            <a:ext cx="3932358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8632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93" y="1219200"/>
            <a:ext cx="9144000" cy="525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  <a:solidFill>
            <a:srgbClr val="FFFF00"/>
          </a:solidFill>
        </p:spPr>
        <p:txBody>
          <a:bodyPr/>
          <a:lstStyle/>
          <a:p>
            <a:r>
              <a:rPr lang="en-CA" dirty="0" smtClean="0">
                <a:solidFill>
                  <a:srgbClr val="7030A0"/>
                </a:solidFill>
                <a:latin typeface="Bernard MT Condensed" pitchFamily="18" charset="0"/>
              </a:rPr>
              <a:t>1.4 Analysis of Units and Conversions in Chemistry</a:t>
            </a:r>
            <a:endParaRPr lang="en-CA" dirty="0">
              <a:solidFill>
                <a:srgbClr val="7030A0"/>
              </a:solidFill>
              <a:latin typeface="Bernard MT Condensed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838200" y="6003459"/>
            <a:ext cx="79248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CA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Pages: 45 - 58</a:t>
            </a:r>
            <a:endParaRPr lang="en-CA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476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540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725" y="2286000"/>
            <a:ext cx="440055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95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8600"/>
            <a:ext cx="8458200" cy="990600"/>
          </a:xfrm>
        </p:spPr>
        <p:txBody>
          <a:bodyPr>
            <a:normAutofit lnSpcReduction="10000"/>
          </a:bodyPr>
          <a:lstStyle/>
          <a:p>
            <a:pPr algn="ctr" eaLnBrk="1" hangingPunct="1">
              <a:buNone/>
            </a:pPr>
            <a:r>
              <a:rPr lang="en-US" dirty="0" smtClean="0">
                <a:solidFill>
                  <a:srgbClr val="FF0000"/>
                </a:solidFill>
                <a:latin typeface="Britannic Bold" pitchFamily="34" charset="0"/>
              </a:rPr>
              <a:t>The IMPERIAL system is based on the following.</a:t>
            </a:r>
          </a:p>
        </p:txBody>
      </p:sp>
      <p:sp>
        <p:nvSpPr>
          <p:cNvPr id="449541" name="Line 6"/>
          <p:cNvSpPr>
            <a:spLocks noChangeShapeType="1"/>
          </p:cNvSpPr>
          <p:nvPr/>
        </p:nvSpPr>
        <p:spPr bwMode="auto">
          <a:xfrm>
            <a:off x="5257800" y="2971800"/>
            <a:ext cx="1447800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CA" sz="880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28600" y="1295400"/>
            <a:ext cx="8458200" cy="6096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/>
          </a:bodyPr>
          <a:lstStyle/>
          <a:p>
            <a:pPr marL="742950" marR="0" lvl="1" indent="-2857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Britannic Bold" pitchFamily="34" charset="0"/>
              </a:rPr>
              <a:t>An inch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gency FB" pitchFamily="34" charset="0"/>
                <a:ea typeface="+mn-ea"/>
                <a:cs typeface="Arial" pitchFamily="34" charset="0"/>
              </a:rPr>
              <a:t>represents the width of a thumb</a:t>
            </a:r>
          </a:p>
        </p:txBody>
      </p:sp>
    </p:spTree>
    <p:extLst>
      <p:ext uri="{BB962C8B-B14F-4D97-AF65-F5344CB8AC3E}">
        <p14:creationId xmlns="" xmlns:p14="http://schemas.microsoft.com/office/powerpoint/2010/main" val="214724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399"/>
            <a:ext cx="8229600" cy="1676401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 eaLnBrk="1" hangingPunct="1">
              <a:buNone/>
            </a:pPr>
            <a:r>
              <a:rPr lang="en-US" dirty="0" smtClean="0">
                <a:solidFill>
                  <a:srgbClr val="0033CC"/>
                </a:solidFill>
                <a:latin typeface="Britannic Bold" pitchFamily="34" charset="0"/>
              </a:rPr>
              <a:t>Yard </a:t>
            </a:r>
          </a:p>
          <a:p>
            <a:pPr algn="ctr" eaLnBrk="1" hangingPunct="1">
              <a:buNone/>
            </a:pPr>
            <a:r>
              <a:rPr lang="en-US" b="1" dirty="0" smtClean="0">
                <a:latin typeface="Agency FB" pitchFamily="34" charset="0"/>
              </a:rPr>
              <a:t>the distance from the tip of the nose to the end of the middle finger of the outstretched hand</a:t>
            </a:r>
          </a:p>
          <a:p>
            <a:pPr eaLnBrk="1" hangingPunct="1"/>
            <a:endParaRPr lang="en-US" dirty="0" smtClean="0"/>
          </a:p>
        </p:txBody>
      </p:sp>
      <p:pic>
        <p:nvPicPr>
          <p:cNvPr id="4505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5" y="1981200"/>
            <a:ext cx="913108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565" name="Line 5"/>
          <p:cNvSpPr>
            <a:spLocks noChangeShapeType="1"/>
          </p:cNvSpPr>
          <p:nvPr/>
        </p:nvSpPr>
        <p:spPr bwMode="auto">
          <a:xfrm>
            <a:off x="4648200" y="3429000"/>
            <a:ext cx="3886200" cy="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CA" sz="8800" smtClean="0">
              <a:solidFill>
                <a:srgbClr val="FFFF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569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304801"/>
            <a:ext cx="8229600" cy="1828799"/>
          </a:xfrm>
          <a:solidFill>
            <a:srgbClr val="FFFF00"/>
          </a:solidFill>
        </p:spPr>
        <p:txBody>
          <a:bodyPr/>
          <a:lstStyle/>
          <a:p>
            <a:pPr algn="ctr" eaLnBrk="1" hangingPunct="1">
              <a:buNone/>
            </a:pPr>
            <a:r>
              <a:rPr lang="en-US" dirty="0" smtClean="0">
                <a:solidFill>
                  <a:srgbClr val="0033CC"/>
                </a:solidFill>
                <a:latin typeface="Britannic Bold" pitchFamily="34" charset="0"/>
              </a:rPr>
              <a:t>Foot (12 inches) </a:t>
            </a:r>
          </a:p>
          <a:p>
            <a:pPr algn="ctr" eaLnBrk="1" hangingPunct="1">
              <a:buNone/>
            </a:pPr>
            <a:r>
              <a:rPr lang="en-US" b="1" dirty="0" smtClean="0">
                <a:latin typeface="Agency FB" pitchFamily="34" charset="0"/>
              </a:rPr>
              <a:t>originally the length of a human foot, although it has evolved to be longer than most peoples feet.</a:t>
            </a:r>
          </a:p>
          <a:p>
            <a:pPr eaLnBrk="1" hangingPunct="1"/>
            <a:endParaRPr lang="en-US" dirty="0" smtClean="0"/>
          </a:p>
        </p:txBody>
      </p:sp>
      <p:pic>
        <p:nvPicPr>
          <p:cNvPr id="4526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38400"/>
            <a:ext cx="8534400" cy="4076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2613" name="Line 5"/>
          <p:cNvSpPr>
            <a:spLocks noChangeShapeType="1"/>
          </p:cNvSpPr>
          <p:nvPr/>
        </p:nvSpPr>
        <p:spPr bwMode="auto">
          <a:xfrm>
            <a:off x="4343400" y="3048000"/>
            <a:ext cx="76200" cy="3352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CA" sz="880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452614" name="Line 6"/>
          <p:cNvSpPr>
            <a:spLocks noChangeShapeType="1"/>
          </p:cNvSpPr>
          <p:nvPr/>
        </p:nvSpPr>
        <p:spPr bwMode="auto">
          <a:xfrm>
            <a:off x="7010400" y="2743200"/>
            <a:ext cx="0" cy="3657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CA" sz="880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452615" name="Line 7"/>
          <p:cNvSpPr>
            <a:spLocks noChangeShapeType="1"/>
          </p:cNvSpPr>
          <p:nvPr/>
        </p:nvSpPr>
        <p:spPr bwMode="auto">
          <a:xfrm flipV="1">
            <a:off x="2362200" y="3276600"/>
            <a:ext cx="0" cy="2743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CA" sz="880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452616" name="Rectangle 11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0" hangingPunct="0"/>
            <a:r>
              <a:rPr lang="en-US" sz="800" b="1" smtClean="0">
                <a:solidFill>
                  <a:srgbClr val="FFFFFF"/>
                </a:solidFill>
                <a:latin typeface="Verdana" pitchFamily="34" charset="0"/>
              </a:rPr>
              <a:t>Copyright © 2010 Ryan P. Murphy</a:t>
            </a:r>
            <a:endParaRPr lang="en-US" sz="8800" smtClean="0">
              <a:solidFill>
                <a:srgbClr val="FFFF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932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52400"/>
            <a:ext cx="8686800" cy="1524000"/>
          </a:xfrm>
          <a:solidFill>
            <a:srgbClr val="FFFF00"/>
          </a:solidFill>
        </p:spPr>
        <p:txBody>
          <a:bodyPr/>
          <a:lstStyle/>
          <a:p>
            <a:pPr algn="ctr" eaLnBrk="1" hangingPunct="1">
              <a:buNone/>
            </a:pPr>
            <a:r>
              <a:rPr lang="en-US" dirty="0" smtClean="0">
                <a:solidFill>
                  <a:srgbClr val="0033CC"/>
                </a:solidFill>
                <a:latin typeface="Britannic Bold" pitchFamily="34" charset="0"/>
              </a:rPr>
              <a:t>Mile </a:t>
            </a:r>
          </a:p>
          <a:p>
            <a:pPr algn="ctr" eaLnBrk="1" hangingPunct="1">
              <a:buNone/>
            </a:pPr>
            <a:r>
              <a:rPr lang="en-US" sz="2800" b="1" dirty="0" smtClean="0">
                <a:latin typeface="Agency FB" pitchFamily="34" charset="0"/>
              </a:rPr>
              <a:t>A Roman unit, originally defined to be the length of 2000 steps of a Roman legion.</a:t>
            </a:r>
          </a:p>
          <a:p>
            <a:pPr eaLnBrk="1" hangingPunct="1"/>
            <a:endParaRPr lang="en-US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7090"/>
            <a:ext cx="9144000" cy="5080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8587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518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52400"/>
            <a:ext cx="8686800" cy="83820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 eaLnBrk="1" hangingPunct="1">
              <a:buNone/>
              <a:defRPr/>
            </a:pPr>
            <a:r>
              <a:rPr lang="en-US" sz="4800" b="1" dirty="0" smtClean="0">
                <a:solidFill>
                  <a:srgbClr val="002060"/>
                </a:solidFill>
                <a:latin typeface="Berlin Sans FB Demi" pitchFamily="34" charset="0"/>
                <a:cs typeface="Arial" pitchFamily="34" charset="0"/>
              </a:rPr>
              <a:t>The Metric System and SI UNITS</a:t>
            </a:r>
            <a:endParaRPr lang="en-US" b="1" dirty="0" smtClean="0">
              <a:solidFill>
                <a:srgbClr val="002060"/>
              </a:solidFill>
              <a:latin typeface="Berlin Sans FB Demi" pitchFamily="34" charset="0"/>
              <a:cs typeface="Arial" pitchFamily="34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4894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0"/>
            <a:ext cx="5403376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9477" name="Rectangle 8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800" b="1">
                <a:solidFill>
                  <a:srgbClr val="FFFFFF"/>
                </a:solidFill>
                <a:latin typeface="Verdana" pitchFamily="34" charset="0"/>
              </a:rPr>
              <a:t>Copyright © 2010 Ryan P. Murphy</a:t>
            </a:r>
            <a:endParaRPr lang="en-US" sz="8800">
              <a:solidFill>
                <a:srgbClr val="FFFFFF"/>
              </a:solidFill>
              <a:latin typeface="Tahom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3376" y="1600199"/>
            <a:ext cx="3740624" cy="524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82682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6864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368645" name="Text Box 5"/>
          <p:cNvSpPr txBox="1">
            <a:spLocks noChangeArrowheads="1"/>
          </p:cNvSpPr>
          <p:nvPr/>
        </p:nvSpPr>
        <p:spPr bwMode="auto">
          <a:xfrm>
            <a:off x="183675" y="3731575"/>
            <a:ext cx="2133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sz="3200" dirty="0" smtClean="0">
                <a:solidFill>
                  <a:srgbClr val="000000"/>
                </a:solidFill>
              </a:rPr>
              <a:t>Gallon</a:t>
            </a:r>
          </a:p>
        </p:txBody>
      </p:sp>
      <p:pic>
        <p:nvPicPr>
          <p:cNvPr id="36864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768" y="2375256"/>
            <a:ext cx="2133600" cy="139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47" name="Text Box 7"/>
          <p:cNvSpPr txBox="1">
            <a:spLocks noChangeArrowheads="1"/>
          </p:cNvSpPr>
          <p:nvPr/>
        </p:nvSpPr>
        <p:spPr bwMode="auto">
          <a:xfrm>
            <a:off x="947382" y="1831974"/>
            <a:ext cx="4419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3200" dirty="0" smtClean="0">
                <a:solidFill>
                  <a:srgbClr val="000000"/>
                </a:solidFill>
              </a:rPr>
              <a:t>Mph (Miles per hour)</a:t>
            </a:r>
          </a:p>
        </p:txBody>
      </p:sp>
      <p:pic>
        <p:nvPicPr>
          <p:cNvPr id="3686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658" y="2346065"/>
            <a:ext cx="2667000" cy="144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49" name="Text Box 9"/>
          <p:cNvSpPr txBox="1">
            <a:spLocks noChangeArrowheads="1"/>
          </p:cNvSpPr>
          <p:nvPr/>
        </p:nvSpPr>
        <p:spPr bwMode="auto">
          <a:xfrm>
            <a:off x="5550658" y="3772256"/>
            <a:ext cx="2667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Pounds</a:t>
            </a:r>
          </a:p>
        </p:txBody>
      </p:sp>
      <p:pic>
        <p:nvPicPr>
          <p:cNvPr id="36865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782" y="4068728"/>
            <a:ext cx="1828800" cy="179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51" name="Text Box 11"/>
          <p:cNvSpPr txBox="1">
            <a:spLocks noChangeArrowheads="1"/>
          </p:cNvSpPr>
          <p:nvPr/>
        </p:nvSpPr>
        <p:spPr bwMode="auto">
          <a:xfrm>
            <a:off x="2495266" y="5752533"/>
            <a:ext cx="1676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Inches</a:t>
            </a:r>
          </a:p>
        </p:txBody>
      </p:sp>
      <p:pic>
        <p:nvPicPr>
          <p:cNvPr id="3686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543425"/>
            <a:ext cx="1524000" cy="1004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53" name="Text Box 13"/>
          <p:cNvSpPr txBox="1">
            <a:spLocks noChangeArrowheads="1"/>
          </p:cNvSpPr>
          <p:nvPr/>
        </p:nvSpPr>
        <p:spPr bwMode="auto">
          <a:xfrm>
            <a:off x="4426992" y="5692208"/>
            <a:ext cx="1447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3200" dirty="0" smtClean="0">
                <a:solidFill>
                  <a:srgbClr val="000000"/>
                </a:solidFill>
              </a:rPr>
              <a:t>Yards</a:t>
            </a:r>
          </a:p>
        </p:txBody>
      </p:sp>
      <p:sp>
        <p:nvSpPr>
          <p:cNvPr id="368655" name="Text Box 15"/>
          <p:cNvSpPr txBox="1">
            <a:spLocks noChangeArrowheads="1"/>
          </p:cNvSpPr>
          <p:nvPr/>
        </p:nvSpPr>
        <p:spPr bwMode="auto">
          <a:xfrm>
            <a:off x="6019800" y="5668324"/>
            <a:ext cx="2286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3200" dirty="0" smtClean="0">
                <a:solidFill>
                  <a:srgbClr val="000000"/>
                </a:solidFill>
              </a:rPr>
              <a:t>Fahrenheit</a:t>
            </a: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457200" y="609600"/>
            <a:ext cx="8229600" cy="1295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FontTx/>
              <a:buNone/>
            </a:pPr>
            <a:r>
              <a:rPr lang="en-US" sz="3600" b="1" dirty="0" smtClean="0">
                <a:solidFill>
                  <a:prstClr val="white"/>
                </a:solidFill>
              </a:rPr>
              <a:t>I will show you these 6 pictures showing you their metric values.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792" y="4299094"/>
            <a:ext cx="2342866" cy="1440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4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53" y="4204459"/>
            <a:ext cx="1765109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71859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228601"/>
            <a:ext cx="8458200" cy="761999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 eaLnBrk="1" hangingPunct="1">
              <a:buNone/>
            </a:pPr>
            <a:r>
              <a:rPr lang="en-US" sz="4400" b="1" dirty="0" smtClean="0">
                <a:latin typeface="Agency FB" pitchFamily="34" charset="0"/>
              </a:rPr>
              <a:t>One gallon of milk = </a:t>
            </a:r>
            <a:r>
              <a:rPr lang="en-US" sz="4400" b="1" dirty="0" smtClean="0">
                <a:solidFill>
                  <a:srgbClr val="FF0000"/>
                </a:solidFill>
                <a:latin typeface="Agency FB" pitchFamily="34" charset="0"/>
              </a:rPr>
              <a:t>3.78 liters of milk</a:t>
            </a:r>
            <a:r>
              <a:rPr lang="en-US" sz="4400" b="1" dirty="0" smtClean="0">
                <a:latin typeface="Agency FB" pitchFamily="34" charset="0"/>
              </a:rPr>
              <a:t> </a:t>
            </a:r>
          </a:p>
        </p:txBody>
      </p:sp>
      <p:pic>
        <p:nvPicPr>
          <p:cNvPr id="3717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6106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42734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52400"/>
            <a:ext cx="8229600" cy="762000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 eaLnBrk="1" hangingPunct="1">
              <a:buNone/>
            </a:pPr>
            <a:r>
              <a:rPr lang="en-US" sz="4400" b="1" dirty="0" smtClean="0">
                <a:latin typeface="Agency FB" pitchFamily="34" charset="0"/>
              </a:rPr>
              <a:t>65 mph = </a:t>
            </a:r>
            <a:r>
              <a:rPr lang="en-US" sz="4400" b="1" dirty="0" smtClean="0">
                <a:solidFill>
                  <a:srgbClr val="FF0000"/>
                </a:solidFill>
                <a:latin typeface="Agency FB" pitchFamily="34" charset="0"/>
              </a:rPr>
              <a:t>104 km/h </a:t>
            </a:r>
          </a:p>
        </p:txBody>
      </p:sp>
      <p:pic>
        <p:nvPicPr>
          <p:cNvPr id="37376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5156200" cy="525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376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219200"/>
            <a:ext cx="3048000" cy="5276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3766" name="Rectangle 6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0" hangingPunct="0"/>
            <a:r>
              <a:rPr lang="en-US" sz="800" b="1" smtClean="0">
                <a:solidFill>
                  <a:srgbClr val="FFFFFF"/>
                </a:solidFill>
                <a:latin typeface="Verdana" pitchFamily="34" charset="0"/>
              </a:rPr>
              <a:t>Copyright © 2010 Ryan P. Murphy</a:t>
            </a:r>
            <a:endParaRPr lang="en-US" sz="880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373767" name="Rectangle 7"/>
          <p:cNvSpPr>
            <a:spLocks noChangeArrowheads="1"/>
          </p:cNvSpPr>
          <p:nvPr/>
        </p:nvSpPr>
        <p:spPr bwMode="auto">
          <a:xfrm>
            <a:off x="5867400" y="6650038"/>
            <a:ext cx="30480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0" hangingPunct="0"/>
            <a:r>
              <a:rPr lang="en-US" sz="800" b="1" smtClean="0">
                <a:solidFill>
                  <a:srgbClr val="FFFFFF"/>
                </a:solidFill>
                <a:latin typeface="Verdana" pitchFamily="34" charset="0"/>
              </a:rPr>
              <a:t>Copyright © 2010 Ryan P. Murphy</a:t>
            </a:r>
            <a:endParaRPr lang="en-US" sz="8800" smtClean="0">
              <a:solidFill>
                <a:srgbClr val="FFFF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739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1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52400"/>
            <a:ext cx="8763000" cy="819807"/>
          </a:xfrm>
          <a:solidFill>
            <a:srgbClr val="FFFF00"/>
          </a:solidFill>
        </p:spPr>
        <p:txBody>
          <a:bodyPr>
            <a:noAutofit/>
          </a:bodyPr>
          <a:lstStyle/>
          <a:p>
            <a:pPr marL="0" indent="0" algn="ctr" eaLnBrk="1" hangingPunct="1">
              <a:buNone/>
            </a:pPr>
            <a:r>
              <a:rPr lang="en-US" sz="4000" b="1" dirty="0" smtClean="0">
                <a:latin typeface="Agency FB" pitchFamily="34" charset="0"/>
              </a:rPr>
              <a:t>Double Quarter Pounder(0.5 pound)  = </a:t>
            </a:r>
            <a:r>
              <a:rPr lang="en-US" sz="4000" b="1" dirty="0" smtClean="0">
                <a:solidFill>
                  <a:srgbClr val="FF0000"/>
                </a:solidFill>
                <a:latin typeface="Agency FB" pitchFamily="34" charset="0"/>
              </a:rPr>
              <a:t>0.226 kg</a:t>
            </a:r>
          </a:p>
        </p:txBody>
      </p:sp>
      <p:pic>
        <p:nvPicPr>
          <p:cNvPr id="3758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534400" cy="5551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0561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"/>
            <a:ext cx="8229600" cy="762000"/>
          </a:xfrm>
          <a:solidFill>
            <a:srgbClr val="FFFF00"/>
          </a:solidFill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4400" b="1" dirty="0" smtClean="0">
                <a:latin typeface="Agency FB" pitchFamily="34" charset="0"/>
              </a:rPr>
              <a:t>48 inches tall = </a:t>
            </a:r>
            <a:r>
              <a:rPr lang="en-US" sz="4400" b="1" dirty="0" smtClean="0">
                <a:solidFill>
                  <a:srgbClr val="FF0000"/>
                </a:solidFill>
                <a:latin typeface="Agency FB" pitchFamily="34" charset="0"/>
              </a:rPr>
              <a:t>1.22 meters tall </a:t>
            </a:r>
          </a:p>
          <a:p>
            <a:pPr eaLnBrk="1" hangingPunct="1"/>
            <a:endParaRPr lang="en-US" dirty="0" smtClean="0">
              <a:solidFill>
                <a:srgbClr val="FFFF00"/>
              </a:solidFill>
            </a:endParaRPr>
          </a:p>
        </p:txBody>
      </p:sp>
      <p:pic>
        <p:nvPicPr>
          <p:cNvPr id="3788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84582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885" name="Rectangle 8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0" hangingPunct="0"/>
            <a:r>
              <a:rPr lang="en-US" sz="800" b="1" smtClean="0">
                <a:solidFill>
                  <a:srgbClr val="FFFFFF"/>
                </a:solidFill>
                <a:latin typeface="Verdana" pitchFamily="34" charset="0"/>
              </a:rPr>
              <a:t>Copyright © 2010 Ryan P. Murphy</a:t>
            </a:r>
            <a:endParaRPr lang="en-US" sz="880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378886" name="Rectangle 9"/>
          <p:cNvSpPr>
            <a:spLocks noChangeArrowheads="1"/>
          </p:cNvSpPr>
          <p:nvPr/>
        </p:nvSpPr>
        <p:spPr bwMode="auto">
          <a:xfrm>
            <a:off x="5867400" y="6650038"/>
            <a:ext cx="30480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0" hangingPunct="0"/>
            <a:r>
              <a:rPr lang="en-US" sz="800" b="1" smtClean="0">
                <a:solidFill>
                  <a:srgbClr val="FFFFFF"/>
                </a:solidFill>
                <a:latin typeface="Verdana" pitchFamily="34" charset="0"/>
              </a:rPr>
              <a:t>Copyright © 2010 Ryan P. Murphy</a:t>
            </a:r>
            <a:endParaRPr lang="en-US" sz="8800" smtClean="0">
              <a:solidFill>
                <a:srgbClr val="FFFF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581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93" y="1219200"/>
            <a:ext cx="9144000" cy="525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  <a:solidFill>
            <a:srgbClr val="FFFF00"/>
          </a:solidFill>
        </p:spPr>
        <p:txBody>
          <a:bodyPr/>
          <a:lstStyle/>
          <a:p>
            <a:r>
              <a:rPr lang="en-CA" sz="4800" dirty="0" smtClean="0">
                <a:solidFill>
                  <a:srgbClr val="7030A0"/>
                </a:solidFill>
                <a:latin typeface="Bernard MT Condensed" pitchFamily="18" charset="0"/>
              </a:rPr>
              <a:t>There are two types of measurements </a:t>
            </a:r>
            <a:r>
              <a:rPr lang="en-CA" sz="4800" dirty="0" smtClean="0">
                <a:solidFill>
                  <a:srgbClr val="7030A0"/>
                </a:solidFill>
                <a:latin typeface="Bernard MT Condensed" pitchFamily="18" charset="0"/>
              </a:rPr>
              <a:t>we use</a:t>
            </a:r>
            <a:endParaRPr lang="en-CA" sz="4800" dirty="0">
              <a:solidFill>
                <a:srgbClr val="7030A0"/>
              </a:solidFill>
              <a:latin typeface="Bernard MT Condensed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838200" y="6003459"/>
            <a:ext cx="79248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CA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Pages: 10 - 20</a:t>
            </a:r>
            <a:endParaRPr lang="en-CA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238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52400"/>
            <a:ext cx="8229600" cy="762000"/>
          </a:xfrm>
          <a:solidFill>
            <a:srgbClr val="FFFF00"/>
          </a:solidFill>
        </p:spPr>
        <p:txBody>
          <a:bodyPr>
            <a:noAutofit/>
          </a:bodyPr>
          <a:lstStyle/>
          <a:p>
            <a:pPr marL="0" indent="0" algn="ctr" eaLnBrk="1" hangingPunct="1">
              <a:buNone/>
            </a:pPr>
            <a:r>
              <a:rPr lang="en-US" sz="4400" b="1" dirty="0" smtClean="0">
                <a:latin typeface="Agency FB" pitchFamily="34" charset="0"/>
              </a:rPr>
              <a:t>1 Yards = </a:t>
            </a:r>
            <a:r>
              <a:rPr lang="en-US" sz="4400" b="1" dirty="0" smtClean="0">
                <a:solidFill>
                  <a:srgbClr val="FF0000"/>
                </a:solidFill>
                <a:latin typeface="Agency FB" pitchFamily="34" charset="0"/>
              </a:rPr>
              <a:t>0.914 meters</a:t>
            </a:r>
          </a:p>
        </p:txBody>
      </p:sp>
      <p:pic>
        <p:nvPicPr>
          <p:cNvPr id="38093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458200" cy="548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0933" name="Rectangle 5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0" hangingPunct="0"/>
            <a:r>
              <a:rPr lang="en-US" sz="800" b="1" smtClean="0">
                <a:solidFill>
                  <a:srgbClr val="FFFFFF"/>
                </a:solidFill>
                <a:latin typeface="Verdana" pitchFamily="34" charset="0"/>
              </a:rPr>
              <a:t>Copyright © 2010 Ryan P. Murphy</a:t>
            </a:r>
            <a:endParaRPr lang="en-US" sz="8800" smtClean="0">
              <a:solidFill>
                <a:srgbClr val="FFFF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465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228600"/>
            <a:ext cx="8610600" cy="685799"/>
          </a:xfrm>
          <a:solidFill>
            <a:srgbClr val="FFFF00"/>
          </a:solidFill>
        </p:spPr>
        <p:txBody>
          <a:bodyPr>
            <a:noAutofit/>
          </a:bodyPr>
          <a:lstStyle/>
          <a:p>
            <a:pPr marL="0" indent="0" algn="ctr" eaLnBrk="1" hangingPunct="1">
              <a:buNone/>
            </a:pPr>
            <a:r>
              <a:rPr lang="en-US" sz="4000" b="1" dirty="0" smtClean="0">
                <a:latin typeface="Agency FB" pitchFamily="34" charset="0"/>
              </a:rPr>
              <a:t>80 degrees Fahrenheit = </a:t>
            </a:r>
            <a:r>
              <a:rPr lang="en-US" sz="4000" b="1" dirty="0" smtClean="0">
                <a:solidFill>
                  <a:srgbClr val="FF0000"/>
                </a:solidFill>
                <a:latin typeface="Agency FB" pitchFamily="34" charset="0"/>
              </a:rPr>
              <a:t>26.7 degrees Celsius</a:t>
            </a:r>
          </a:p>
        </p:txBody>
      </p:sp>
      <p:sp>
        <p:nvSpPr>
          <p:cNvPr id="382981" name="Rectangle 5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0" hangingPunct="0"/>
            <a:r>
              <a:rPr lang="en-US" sz="800" b="1" smtClean="0">
                <a:solidFill>
                  <a:srgbClr val="FFFFFF"/>
                </a:solidFill>
                <a:latin typeface="Verdana" pitchFamily="34" charset="0"/>
              </a:rPr>
              <a:t>Copyright © 2010 Ryan P. Murphy</a:t>
            </a:r>
            <a:endParaRPr lang="en-US" sz="8800" smtClean="0">
              <a:solidFill>
                <a:srgbClr val="FFFFFF"/>
              </a:solidFill>
              <a:latin typeface="Tahoma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1680"/>
            <a:ext cx="9144000" cy="5622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1556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518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228600"/>
            <a:ext cx="8534401" cy="1219200"/>
          </a:xfrm>
          <a:solidFill>
            <a:srgbClr val="FFFF00"/>
          </a:solidFill>
        </p:spPr>
        <p:txBody>
          <a:bodyPr>
            <a:noAutofit/>
          </a:bodyPr>
          <a:lstStyle/>
          <a:p>
            <a:pPr marL="0" indent="0" algn="ctr" eaLnBrk="1" hangingPunct="1">
              <a:buNone/>
              <a:defRPr/>
            </a:pPr>
            <a:r>
              <a:rPr lang="en-US" b="1" dirty="0" smtClean="0">
                <a:latin typeface="Agency FB" pitchFamily="34" charset="0"/>
              </a:rPr>
              <a:t>The International System </a:t>
            </a:r>
            <a:r>
              <a:rPr lang="en-US" b="1" i="1" dirty="0" smtClean="0">
                <a:latin typeface="Agency FB" pitchFamily="34" charset="0"/>
              </a:rPr>
              <a:t>(</a:t>
            </a:r>
            <a:r>
              <a:rPr lang="en-US" b="1" i="1" dirty="0" smtClean="0">
                <a:solidFill>
                  <a:srgbClr val="0033CC"/>
                </a:solidFill>
                <a:latin typeface="Agency FB" pitchFamily="34" charset="0"/>
              </a:rPr>
              <a:t>System </a:t>
            </a:r>
            <a:r>
              <a:rPr lang="en-US" b="1" i="1" dirty="0" err="1" smtClean="0">
                <a:solidFill>
                  <a:srgbClr val="0033CC"/>
                </a:solidFill>
                <a:latin typeface="Agency FB" pitchFamily="34" charset="0"/>
              </a:rPr>
              <a:t>Internationale</a:t>
            </a:r>
            <a:r>
              <a:rPr lang="en-US" b="1" i="1" dirty="0" smtClean="0">
                <a:solidFill>
                  <a:srgbClr val="0033CC"/>
                </a:solidFill>
                <a:latin typeface="Agency FB" pitchFamily="34" charset="0"/>
              </a:rPr>
              <a:t> ‘unites</a:t>
            </a:r>
            <a:r>
              <a:rPr lang="en-US" b="1" dirty="0" smtClean="0">
                <a:latin typeface="Agency FB" pitchFamily="34" charset="0"/>
              </a:rPr>
              <a:t>) of Units (</a:t>
            </a:r>
            <a:r>
              <a:rPr lang="en-US" b="1" dirty="0" smtClean="0">
                <a:solidFill>
                  <a:srgbClr val="0033CC"/>
                </a:solidFill>
                <a:latin typeface="Agency FB" pitchFamily="34" charset="0"/>
              </a:rPr>
              <a:t>SI</a:t>
            </a:r>
            <a:r>
              <a:rPr lang="en-US" b="1" dirty="0" smtClean="0">
                <a:latin typeface="Agency FB" pitchFamily="34" charset="0"/>
              </a:rPr>
              <a:t>) also known as </a:t>
            </a:r>
            <a:r>
              <a:rPr lang="en-US" b="1" dirty="0" smtClean="0">
                <a:solidFill>
                  <a:srgbClr val="FF0000"/>
                </a:solidFill>
                <a:latin typeface="Britannic Bold" pitchFamily="34" charset="0"/>
              </a:rPr>
              <a:t>THE METRIC SYSTEM</a:t>
            </a:r>
            <a:r>
              <a:rPr lang="en-US" b="1" dirty="0" smtClean="0">
                <a:latin typeface="Agency FB" pitchFamily="34" charset="0"/>
              </a:rPr>
              <a:t>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4894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600200"/>
            <a:ext cx="8686800" cy="524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17984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5187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52400"/>
            <a:ext cx="8534400" cy="609600"/>
          </a:xfrm>
          <a:solidFill>
            <a:srgbClr val="FFFF00"/>
          </a:solidFill>
        </p:spPr>
        <p:txBody>
          <a:bodyPr>
            <a:noAutofit/>
          </a:bodyPr>
          <a:lstStyle/>
          <a:p>
            <a:pPr marL="0" indent="0" algn="ctr" eaLnBrk="1" hangingPunct="1">
              <a:buNone/>
              <a:defRPr/>
            </a:pPr>
            <a:r>
              <a:rPr lang="en-US" b="1" dirty="0" smtClean="0">
                <a:latin typeface="Berlin Sans FB" pitchFamily="34" charset="0"/>
              </a:rPr>
              <a:t>It is used by scientists all over the world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4894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66414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229600" cy="6858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CA" sz="3600" b="1" dirty="0" smtClean="0">
                <a:solidFill>
                  <a:srgbClr val="FF0000"/>
                </a:solidFill>
                <a:latin typeface="Agency FB" pitchFamily="34" charset="0"/>
                <a:cs typeface="Arial" pitchFamily="34" charset="0"/>
              </a:rPr>
              <a:t>One inch</a:t>
            </a:r>
            <a:r>
              <a:rPr lang="en-CA" sz="3600" b="1" dirty="0" smtClean="0">
                <a:latin typeface="Agency FB" pitchFamily="34" charset="0"/>
                <a:cs typeface="Arial" pitchFamily="34" charset="0"/>
              </a:rPr>
              <a:t> is usually divided into </a:t>
            </a:r>
            <a:r>
              <a:rPr lang="en-CA" sz="3600" b="1" dirty="0" smtClean="0">
                <a:solidFill>
                  <a:srgbClr val="FF0000"/>
                </a:solidFill>
                <a:latin typeface="Agency FB" pitchFamily="34" charset="0"/>
                <a:cs typeface="Arial" pitchFamily="34" charset="0"/>
              </a:rPr>
              <a:t>8</a:t>
            </a:r>
            <a:r>
              <a:rPr lang="en-CA" sz="3600" b="1" dirty="0" smtClean="0">
                <a:latin typeface="Agency FB" pitchFamily="34" charset="0"/>
                <a:cs typeface="Arial" pitchFamily="34" charset="0"/>
              </a:rPr>
              <a:t>, </a:t>
            </a:r>
            <a:r>
              <a:rPr lang="en-CA" sz="3600" b="1" dirty="0" smtClean="0">
                <a:solidFill>
                  <a:srgbClr val="FF0000"/>
                </a:solidFill>
                <a:latin typeface="Agency FB" pitchFamily="34" charset="0"/>
                <a:cs typeface="Arial" pitchFamily="34" charset="0"/>
              </a:rPr>
              <a:t>10</a:t>
            </a:r>
            <a:r>
              <a:rPr lang="en-CA" sz="3600" b="1" dirty="0" smtClean="0">
                <a:latin typeface="Agency FB" pitchFamily="34" charset="0"/>
                <a:cs typeface="Arial" pitchFamily="34" charset="0"/>
              </a:rPr>
              <a:t> or </a:t>
            </a:r>
            <a:r>
              <a:rPr lang="en-CA" sz="3600" b="1" dirty="0" smtClean="0">
                <a:solidFill>
                  <a:srgbClr val="FF0000"/>
                </a:solidFill>
                <a:latin typeface="Agency FB" pitchFamily="34" charset="0"/>
                <a:cs typeface="Arial" pitchFamily="34" charset="0"/>
              </a:rPr>
              <a:t>16</a:t>
            </a:r>
            <a:r>
              <a:rPr lang="en-CA" sz="3600" b="1" dirty="0" smtClean="0">
                <a:latin typeface="Agency FB" pitchFamily="34" charset="0"/>
                <a:cs typeface="Arial" pitchFamily="34" charset="0"/>
              </a:rPr>
              <a:t> parts:</a:t>
            </a:r>
          </a:p>
          <a:p>
            <a:pPr marL="0" indent="0">
              <a:buNone/>
            </a:pPr>
            <a:endParaRPr lang="en-CA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CA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78265" y="304800"/>
            <a:ext cx="8229600" cy="76944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CA" sz="4400" dirty="0" smtClean="0">
                <a:solidFill>
                  <a:srgbClr val="0033CC"/>
                </a:solidFill>
                <a:latin typeface="Bernard MT Condensed" pitchFamily="18" charset="0"/>
              </a:rPr>
              <a:t>DIFFICULTY OF THE IMPERIAL UNITS</a:t>
            </a:r>
            <a:endParaRPr lang="en-CA" sz="4400" dirty="0">
              <a:solidFill>
                <a:srgbClr val="0033CC"/>
              </a:solidFill>
              <a:latin typeface="Bernard MT Condensed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9134703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2782614" y="5105400"/>
            <a:ext cx="2094186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/>
          <p:cNvSpPr txBox="1">
            <a:spLocks/>
          </p:cNvSpPr>
          <p:nvPr/>
        </p:nvSpPr>
        <p:spPr>
          <a:xfrm>
            <a:off x="609600" y="5867400"/>
            <a:ext cx="8229600" cy="685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CA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gency FB" pitchFamily="34" charset="0"/>
                <a:ea typeface="+mn-ea"/>
                <a:cs typeface="Arial" pitchFamily="34" charset="0"/>
              </a:rPr>
              <a:t>This particular ruler has </a:t>
            </a:r>
            <a:r>
              <a:rPr kumimoji="0" lang="en-CA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gency FB" pitchFamily="34" charset="0"/>
                <a:ea typeface="+mn-ea"/>
                <a:cs typeface="Arial" pitchFamily="34" charset="0"/>
              </a:rPr>
              <a:t>16 divisions</a:t>
            </a:r>
            <a:endParaRPr kumimoji="0" lang="en-CA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gency FB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CA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CA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12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229600" cy="6858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CA" sz="3600" b="1" dirty="0" smtClean="0">
                <a:solidFill>
                  <a:srgbClr val="FF0000"/>
                </a:solidFill>
                <a:latin typeface="Agency FB" pitchFamily="34" charset="0"/>
                <a:cs typeface="Arial" pitchFamily="34" charset="0"/>
              </a:rPr>
              <a:t>One inch</a:t>
            </a:r>
            <a:r>
              <a:rPr lang="en-CA" sz="3600" b="1" dirty="0" smtClean="0">
                <a:latin typeface="Agency FB" pitchFamily="34" charset="0"/>
                <a:cs typeface="Arial" pitchFamily="34" charset="0"/>
              </a:rPr>
              <a:t> is usually divided into </a:t>
            </a:r>
            <a:r>
              <a:rPr lang="en-CA" sz="3600" b="1" dirty="0" smtClean="0">
                <a:solidFill>
                  <a:srgbClr val="FF0000"/>
                </a:solidFill>
                <a:latin typeface="Agency FB" pitchFamily="34" charset="0"/>
                <a:cs typeface="Arial" pitchFamily="34" charset="0"/>
              </a:rPr>
              <a:t>8</a:t>
            </a:r>
            <a:r>
              <a:rPr lang="en-CA" sz="3600" b="1" dirty="0" smtClean="0">
                <a:latin typeface="Agency FB" pitchFamily="34" charset="0"/>
                <a:cs typeface="Arial" pitchFamily="34" charset="0"/>
              </a:rPr>
              <a:t>, </a:t>
            </a:r>
            <a:r>
              <a:rPr lang="en-CA" sz="3600" b="1" dirty="0" smtClean="0">
                <a:solidFill>
                  <a:srgbClr val="FF0000"/>
                </a:solidFill>
                <a:latin typeface="Agency FB" pitchFamily="34" charset="0"/>
                <a:cs typeface="Arial" pitchFamily="34" charset="0"/>
              </a:rPr>
              <a:t>10</a:t>
            </a:r>
            <a:r>
              <a:rPr lang="en-CA" sz="3600" b="1" dirty="0" smtClean="0">
                <a:latin typeface="Agency FB" pitchFamily="34" charset="0"/>
                <a:cs typeface="Arial" pitchFamily="34" charset="0"/>
              </a:rPr>
              <a:t> or </a:t>
            </a:r>
            <a:r>
              <a:rPr lang="en-CA" sz="3600" b="1" dirty="0" smtClean="0">
                <a:solidFill>
                  <a:srgbClr val="FF0000"/>
                </a:solidFill>
                <a:latin typeface="Agency FB" pitchFamily="34" charset="0"/>
                <a:cs typeface="Arial" pitchFamily="34" charset="0"/>
              </a:rPr>
              <a:t>16</a:t>
            </a:r>
            <a:r>
              <a:rPr lang="en-CA" sz="3600" b="1" dirty="0" smtClean="0">
                <a:latin typeface="Agency FB" pitchFamily="34" charset="0"/>
                <a:cs typeface="Arial" pitchFamily="34" charset="0"/>
              </a:rPr>
              <a:t> parts:</a:t>
            </a:r>
          </a:p>
          <a:p>
            <a:pPr marL="0" indent="0">
              <a:buNone/>
            </a:pPr>
            <a:endParaRPr lang="en-CA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CA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78265" y="304800"/>
            <a:ext cx="8229600" cy="76944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CA" sz="4400" dirty="0" smtClean="0">
                <a:solidFill>
                  <a:srgbClr val="0033CC"/>
                </a:solidFill>
                <a:latin typeface="Bernard MT Condensed" pitchFamily="18" charset="0"/>
              </a:rPr>
              <a:t>DIFFICULTY OF THE IMPERIAL UNITS</a:t>
            </a:r>
            <a:endParaRPr lang="en-CA" sz="4400" dirty="0">
              <a:solidFill>
                <a:srgbClr val="0033CC"/>
              </a:solidFill>
              <a:latin typeface="Bernard MT Condensed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9134703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2782614" y="5105400"/>
            <a:ext cx="2094186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/>
          <p:cNvSpPr txBox="1">
            <a:spLocks/>
          </p:cNvSpPr>
          <p:nvPr/>
        </p:nvSpPr>
        <p:spPr>
          <a:xfrm>
            <a:off x="609600" y="5867400"/>
            <a:ext cx="8229600" cy="6858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CA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gency FB" pitchFamily="34" charset="0"/>
                <a:ea typeface="+mn-ea"/>
                <a:cs typeface="Arial" pitchFamily="34" charset="0"/>
              </a:rPr>
              <a:t>So, the smallest division = </a:t>
            </a:r>
            <a:r>
              <a:rPr kumimoji="0" lang="en-CA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gency FB" pitchFamily="34" charset="0"/>
                <a:ea typeface="+mn-ea"/>
                <a:cs typeface="Arial" pitchFamily="34" charset="0"/>
              </a:rPr>
              <a:t>1/16</a:t>
            </a:r>
            <a:r>
              <a:rPr kumimoji="0" lang="en-CA" sz="36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gency FB" pitchFamily="34" charset="0"/>
                <a:ea typeface="+mn-ea"/>
                <a:cs typeface="Arial" pitchFamily="34" charset="0"/>
              </a:rPr>
              <a:t>th</a:t>
            </a:r>
            <a:r>
              <a:rPr kumimoji="0" lang="en-CA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gency FB" pitchFamily="34" charset="0"/>
                <a:ea typeface="+mn-ea"/>
                <a:cs typeface="Arial" pitchFamily="34" charset="0"/>
              </a:rPr>
              <a:t> of an inch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CA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CA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12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229600" cy="6858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CA" sz="3600" b="1" dirty="0" smtClean="0">
                <a:solidFill>
                  <a:srgbClr val="FF0000"/>
                </a:solidFill>
                <a:latin typeface="Agency FB" pitchFamily="34" charset="0"/>
                <a:cs typeface="Arial" pitchFamily="34" charset="0"/>
              </a:rPr>
              <a:t>One inch</a:t>
            </a:r>
            <a:r>
              <a:rPr lang="en-CA" sz="3600" b="1" dirty="0" smtClean="0">
                <a:latin typeface="Agency FB" pitchFamily="34" charset="0"/>
                <a:cs typeface="Arial" pitchFamily="34" charset="0"/>
              </a:rPr>
              <a:t> is usually divided into </a:t>
            </a:r>
            <a:r>
              <a:rPr lang="en-CA" sz="3600" b="1" dirty="0" smtClean="0">
                <a:solidFill>
                  <a:srgbClr val="FF0000"/>
                </a:solidFill>
                <a:latin typeface="Agency FB" pitchFamily="34" charset="0"/>
                <a:cs typeface="Arial" pitchFamily="34" charset="0"/>
              </a:rPr>
              <a:t>8</a:t>
            </a:r>
            <a:r>
              <a:rPr lang="en-CA" sz="3600" b="1" dirty="0" smtClean="0">
                <a:latin typeface="Agency FB" pitchFamily="34" charset="0"/>
                <a:cs typeface="Arial" pitchFamily="34" charset="0"/>
              </a:rPr>
              <a:t>, </a:t>
            </a:r>
            <a:r>
              <a:rPr lang="en-CA" sz="3600" b="1" dirty="0" smtClean="0">
                <a:solidFill>
                  <a:srgbClr val="FF0000"/>
                </a:solidFill>
                <a:latin typeface="Agency FB" pitchFamily="34" charset="0"/>
                <a:cs typeface="Arial" pitchFamily="34" charset="0"/>
              </a:rPr>
              <a:t>10</a:t>
            </a:r>
            <a:r>
              <a:rPr lang="en-CA" sz="3600" b="1" dirty="0" smtClean="0">
                <a:latin typeface="Agency FB" pitchFamily="34" charset="0"/>
                <a:cs typeface="Arial" pitchFamily="34" charset="0"/>
              </a:rPr>
              <a:t> or </a:t>
            </a:r>
            <a:r>
              <a:rPr lang="en-CA" sz="3600" b="1" dirty="0" smtClean="0">
                <a:solidFill>
                  <a:srgbClr val="FF0000"/>
                </a:solidFill>
                <a:latin typeface="Agency FB" pitchFamily="34" charset="0"/>
                <a:cs typeface="Arial" pitchFamily="34" charset="0"/>
              </a:rPr>
              <a:t>16</a:t>
            </a:r>
            <a:r>
              <a:rPr lang="en-CA" sz="3600" b="1" dirty="0" smtClean="0">
                <a:latin typeface="Agency FB" pitchFamily="34" charset="0"/>
                <a:cs typeface="Arial" pitchFamily="34" charset="0"/>
              </a:rPr>
              <a:t> parts:</a:t>
            </a:r>
          </a:p>
          <a:p>
            <a:pPr marL="0" indent="0">
              <a:buNone/>
            </a:pPr>
            <a:endParaRPr lang="en-CA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CA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78265" y="304800"/>
            <a:ext cx="8229600" cy="76944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CA" sz="4400" dirty="0" smtClean="0">
                <a:solidFill>
                  <a:srgbClr val="0033CC"/>
                </a:solidFill>
                <a:latin typeface="Bernard MT Condensed" pitchFamily="18" charset="0"/>
              </a:rPr>
              <a:t>What is the length of the pencil?</a:t>
            </a:r>
            <a:endParaRPr lang="en-CA" sz="4400" dirty="0">
              <a:solidFill>
                <a:srgbClr val="0033CC"/>
              </a:solidFill>
              <a:latin typeface="Bernard MT Condensed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9134703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2782614" y="5105400"/>
            <a:ext cx="2094186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/>
          <p:cNvSpPr txBox="1">
            <a:spLocks/>
          </p:cNvSpPr>
          <p:nvPr/>
        </p:nvSpPr>
        <p:spPr>
          <a:xfrm>
            <a:off x="609600" y="5867400"/>
            <a:ext cx="8229600" cy="6858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CA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gency FB" pitchFamily="34" charset="0"/>
                <a:ea typeface="+mn-ea"/>
                <a:cs typeface="Arial" pitchFamily="34" charset="0"/>
              </a:rPr>
              <a:t>So, the smallest division = </a:t>
            </a:r>
            <a:r>
              <a:rPr kumimoji="0" lang="en-CA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gency FB" pitchFamily="34" charset="0"/>
                <a:ea typeface="+mn-ea"/>
                <a:cs typeface="Arial" pitchFamily="34" charset="0"/>
              </a:rPr>
              <a:t>1/16</a:t>
            </a:r>
            <a:r>
              <a:rPr kumimoji="0" lang="en-CA" sz="36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gency FB" pitchFamily="34" charset="0"/>
                <a:ea typeface="+mn-ea"/>
                <a:cs typeface="Arial" pitchFamily="34" charset="0"/>
              </a:rPr>
              <a:t>th</a:t>
            </a:r>
            <a:r>
              <a:rPr kumimoji="0" lang="en-CA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gency FB" pitchFamily="34" charset="0"/>
                <a:ea typeface="+mn-ea"/>
                <a:cs typeface="Arial" pitchFamily="34" charset="0"/>
              </a:rPr>
              <a:t> of an inch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CA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CA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12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229600" cy="6858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CA" sz="3600" b="1" dirty="0" smtClean="0">
                <a:solidFill>
                  <a:srgbClr val="FF0000"/>
                </a:solidFill>
                <a:latin typeface="Agency FB" pitchFamily="34" charset="0"/>
                <a:cs typeface="Arial" pitchFamily="34" charset="0"/>
              </a:rPr>
              <a:t>One inch</a:t>
            </a:r>
            <a:r>
              <a:rPr lang="en-CA" sz="3600" b="1" dirty="0" smtClean="0">
                <a:latin typeface="Agency FB" pitchFamily="34" charset="0"/>
                <a:cs typeface="Arial" pitchFamily="34" charset="0"/>
              </a:rPr>
              <a:t> is usually divided into </a:t>
            </a:r>
            <a:r>
              <a:rPr lang="en-CA" sz="3600" b="1" dirty="0" smtClean="0">
                <a:solidFill>
                  <a:srgbClr val="FF0000"/>
                </a:solidFill>
                <a:latin typeface="Agency FB" pitchFamily="34" charset="0"/>
                <a:cs typeface="Arial" pitchFamily="34" charset="0"/>
              </a:rPr>
              <a:t>8</a:t>
            </a:r>
            <a:r>
              <a:rPr lang="en-CA" sz="3600" b="1" dirty="0" smtClean="0">
                <a:latin typeface="Agency FB" pitchFamily="34" charset="0"/>
                <a:cs typeface="Arial" pitchFamily="34" charset="0"/>
              </a:rPr>
              <a:t>, </a:t>
            </a:r>
            <a:r>
              <a:rPr lang="en-CA" sz="3600" b="1" dirty="0" smtClean="0">
                <a:solidFill>
                  <a:srgbClr val="FF0000"/>
                </a:solidFill>
                <a:latin typeface="Agency FB" pitchFamily="34" charset="0"/>
                <a:cs typeface="Arial" pitchFamily="34" charset="0"/>
              </a:rPr>
              <a:t>10</a:t>
            </a:r>
            <a:r>
              <a:rPr lang="en-CA" sz="3600" b="1" dirty="0" smtClean="0">
                <a:latin typeface="Agency FB" pitchFamily="34" charset="0"/>
                <a:cs typeface="Arial" pitchFamily="34" charset="0"/>
              </a:rPr>
              <a:t> or </a:t>
            </a:r>
            <a:r>
              <a:rPr lang="en-CA" sz="3600" b="1" dirty="0" smtClean="0">
                <a:solidFill>
                  <a:srgbClr val="FF0000"/>
                </a:solidFill>
                <a:latin typeface="Agency FB" pitchFamily="34" charset="0"/>
                <a:cs typeface="Arial" pitchFamily="34" charset="0"/>
              </a:rPr>
              <a:t>16</a:t>
            </a:r>
            <a:r>
              <a:rPr lang="en-CA" sz="3600" b="1" dirty="0" smtClean="0">
                <a:latin typeface="Agency FB" pitchFamily="34" charset="0"/>
                <a:cs typeface="Arial" pitchFamily="34" charset="0"/>
              </a:rPr>
              <a:t> parts:</a:t>
            </a:r>
          </a:p>
          <a:p>
            <a:pPr marL="0" indent="0">
              <a:buNone/>
            </a:pPr>
            <a:endParaRPr lang="en-CA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CA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78265" y="304800"/>
            <a:ext cx="8229600" cy="76944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CA" sz="4400" dirty="0" smtClean="0">
                <a:solidFill>
                  <a:srgbClr val="0033CC"/>
                </a:solidFill>
                <a:latin typeface="Bernard MT Condensed" pitchFamily="18" charset="0"/>
              </a:rPr>
              <a:t>What is the length of the pencil?</a:t>
            </a:r>
            <a:endParaRPr lang="en-CA" sz="4400" dirty="0">
              <a:solidFill>
                <a:srgbClr val="0033CC"/>
              </a:solidFill>
              <a:latin typeface="Bernard MT Condensed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9134703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2782614" y="5105400"/>
            <a:ext cx="2094186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67200" y="5791200"/>
            <a:ext cx="745066" cy="914400"/>
          </a:xfrm>
          <a:prstGeom prst="rect">
            <a:avLst/>
          </a:prstGeom>
          <a:noFill/>
          <a:ln w="50800">
            <a:solidFill>
              <a:srgbClr val="FF0066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2012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8600"/>
            <a:ext cx="8305800" cy="762000"/>
          </a:xfrm>
          <a:solidFill>
            <a:srgbClr val="FFFF00"/>
          </a:solidFill>
        </p:spPr>
        <p:txBody>
          <a:bodyPr>
            <a:noAutofit/>
          </a:bodyPr>
          <a:lstStyle/>
          <a:p>
            <a:pPr marL="0" indent="0" algn="ctr" eaLnBrk="1" hangingPunct="1">
              <a:buNone/>
            </a:pPr>
            <a:r>
              <a:rPr lang="en-US" sz="3900" dirty="0" smtClean="0">
                <a:solidFill>
                  <a:srgbClr val="0000FF"/>
                </a:solidFill>
                <a:latin typeface="Impact" pitchFamily="34" charset="0"/>
              </a:rPr>
              <a:t>      </a:t>
            </a:r>
            <a:r>
              <a:rPr lang="en-US" sz="3900" dirty="0" smtClean="0">
                <a:solidFill>
                  <a:srgbClr val="0000FF"/>
                </a:solidFill>
                <a:latin typeface="Impact" pitchFamily="34" charset="0"/>
                <a:cs typeface="Arial" pitchFamily="34" charset="0"/>
              </a:rPr>
              <a:t>The simplicity of the Metric System? </a:t>
            </a:r>
          </a:p>
          <a:p>
            <a:pPr marL="0" indent="0" eaLnBrk="1" hangingPunct="1">
              <a:buNone/>
            </a:pPr>
            <a:r>
              <a:rPr lang="en-US" dirty="0">
                <a:latin typeface="Arial Black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 Black" pitchFamily="34" charset="0"/>
                <a:cs typeface="Arial" pitchFamily="34" charset="0"/>
              </a:rPr>
              <a:t>                              </a:t>
            </a:r>
          </a:p>
        </p:txBody>
      </p:sp>
      <p:sp>
        <p:nvSpPr>
          <p:cNvPr id="491525" name="Rectangle 8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0" hangingPunct="0"/>
            <a:r>
              <a:rPr lang="en-US" sz="800" b="1" smtClean="0">
                <a:solidFill>
                  <a:srgbClr val="FFFFFF"/>
                </a:solidFill>
                <a:latin typeface="Verdana" pitchFamily="34" charset="0"/>
              </a:rPr>
              <a:t>Copyright © 2010 Ryan P. Murphy</a:t>
            </a:r>
            <a:endParaRPr lang="en-US" sz="880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52400" y="1219200"/>
            <a:ext cx="8991600" cy="2133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b="1" dirty="0" smtClean="0">
                <a:latin typeface="Berlin Sans FB Demi" pitchFamily="34" charset="0"/>
                <a:cs typeface="Arial" pitchFamily="34" charset="0"/>
              </a:rPr>
              <a:t>For example:</a:t>
            </a:r>
          </a:p>
          <a:p>
            <a:pPr marL="0" indent="0">
              <a:buFont typeface="Arial" pitchFamily="34" charset="0"/>
              <a:buNone/>
            </a:pPr>
            <a:r>
              <a:rPr lang="en-US" dirty="0" smtClean="0">
                <a:solidFill>
                  <a:srgbClr val="C00000"/>
                </a:solidFill>
                <a:latin typeface="Berlin Sans FB Demi" pitchFamily="34" charset="0"/>
                <a:cs typeface="Arial" pitchFamily="34" charset="0"/>
              </a:rPr>
              <a:t>LENGTH: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600" dirty="0" smtClean="0">
                <a:solidFill>
                  <a:srgbClr val="0033CC"/>
                </a:solidFill>
                <a:latin typeface="Britannic Bold" pitchFamily="34" charset="0"/>
                <a:cs typeface="Arial" pitchFamily="34" charset="0"/>
              </a:rPr>
              <a:t>meter</a:t>
            </a:r>
            <a:endParaRPr lang="en-US" dirty="0" smtClean="0">
              <a:solidFill>
                <a:srgbClr val="0033CC"/>
              </a:solidFill>
              <a:latin typeface="Britannic Bold" pitchFamily="34" charset="0"/>
              <a:cs typeface="Arial" pitchFamily="34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dirty="0" smtClean="0">
                <a:solidFill>
                  <a:srgbClr val="C00000"/>
                </a:solidFill>
                <a:latin typeface="Berlin Sans FB Demi" pitchFamily="34" charset="0"/>
                <a:cs typeface="Arial" pitchFamily="34" charset="0"/>
              </a:rPr>
              <a:t>MASS: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	</a:t>
            </a:r>
            <a:r>
              <a:rPr lang="en-US" sz="2600" dirty="0" smtClean="0">
                <a:solidFill>
                  <a:srgbClr val="0033CC"/>
                </a:solidFill>
                <a:latin typeface="Britannic Bold" pitchFamily="34" charset="0"/>
                <a:cs typeface="Arial" pitchFamily="34" charset="0"/>
              </a:rPr>
              <a:t>gram</a:t>
            </a:r>
            <a:endParaRPr lang="en-US" dirty="0" smtClean="0">
              <a:solidFill>
                <a:srgbClr val="0033CC"/>
              </a:solidFill>
              <a:latin typeface="Britannic Bold" pitchFamily="34" charset="0"/>
              <a:cs typeface="Arial" pitchFamily="34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dirty="0" smtClean="0">
                <a:solidFill>
                  <a:srgbClr val="C00000"/>
                </a:solidFill>
                <a:latin typeface="Berlin Sans FB Demi" pitchFamily="34" charset="0"/>
                <a:cs typeface="Arial" pitchFamily="34" charset="0"/>
              </a:rPr>
              <a:t>VOLUME: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600" dirty="0" smtClean="0">
                <a:solidFill>
                  <a:srgbClr val="0033CC"/>
                </a:solidFill>
                <a:latin typeface="Britannic Bold" pitchFamily="34" charset="0"/>
                <a:cs typeface="Arial" pitchFamily="34" charset="0"/>
              </a:rPr>
              <a:t>liter</a:t>
            </a:r>
            <a:endParaRPr lang="en-US" dirty="0" smtClean="0">
              <a:solidFill>
                <a:srgbClr val="0033CC"/>
              </a:solidFill>
              <a:latin typeface="Britannic Bold" pitchFamily="34" charset="0"/>
              <a:cs typeface="Arial" pitchFamily="34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990600"/>
            <a:ext cx="3962400" cy="2456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28600" y="3505200"/>
            <a:ext cx="8534400" cy="762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gency FB" pitchFamily="34" charset="0"/>
              </a:rPr>
              <a:t>Only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gency FB" pitchFamily="34" charset="0"/>
              </a:rPr>
              <a:t>one unit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gency FB" pitchFamily="34" charset="0"/>
              </a:rPr>
              <a:t>of measurement for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gency FB" pitchFamily="34" charset="0"/>
              </a:rPr>
              <a:t>each quantity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gency FB" pitchFamily="34" charset="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pitchFamily="34" charset="0"/>
              </a:rPr>
              <a:t>                               </a:t>
            </a:r>
          </a:p>
        </p:txBody>
      </p:sp>
    </p:spTree>
    <p:extLst>
      <p:ext uri="{BB962C8B-B14F-4D97-AF65-F5344CB8AC3E}">
        <p14:creationId xmlns="" xmlns:p14="http://schemas.microsoft.com/office/powerpoint/2010/main" val="131070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52400"/>
            <a:ext cx="8610600" cy="1066800"/>
          </a:xfrm>
          <a:solidFill>
            <a:srgbClr val="FFCC66"/>
          </a:solidFill>
        </p:spPr>
        <p:txBody>
          <a:bodyPr>
            <a:noAutofit/>
          </a:bodyPr>
          <a:lstStyle/>
          <a:p>
            <a:pPr algn="ctr" eaLnBrk="1" hangingPunct="1">
              <a:buNone/>
            </a:pPr>
            <a:r>
              <a:rPr lang="en-US" dirty="0" smtClean="0">
                <a:solidFill>
                  <a:srgbClr val="7030A0"/>
                </a:solidFill>
                <a:latin typeface="Impact" pitchFamily="34" charset="0"/>
              </a:rPr>
              <a:t>You can measure the </a:t>
            </a:r>
            <a:r>
              <a:rPr lang="en-US" dirty="0" smtClean="0">
                <a:solidFill>
                  <a:srgbClr val="00CC00"/>
                </a:solidFill>
                <a:latin typeface="Impact" pitchFamily="34" charset="0"/>
              </a:rPr>
              <a:t>very small </a:t>
            </a:r>
            <a:r>
              <a:rPr lang="en-US" dirty="0" smtClean="0">
                <a:solidFill>
                  <a:srgbClr val="7030A0"/>
                </a:solidFill>
                <a:latin typeface="Impact" pitchFamily="34" charset="0"/>
              </a:rPr>
              <a:t>and the </a:t>
            </a:r>
            <a:r>
              <a:rPr lang="en-US" dirty="0" smtClean="0">
                <a:solidFill>
                  <a:srgbClr val="00CC00"/>
                </a:solidFill>
                <a:latin typeface="Impact" pitchFamily="34" charset="0"/>
              </a:rPr>
              <a:t>very large </a:t>
            </a:r>
            <a:r>
              <a:rPr lang="en-US" dirty="0" smtClean="0">
                <a:solidFill>
                  <a:srgbClr val="7030A0"/>
                </a:solidFill>
                <a:latin typeface="Impact" pitchFamily="34" charset="0"/>
              </a:rPr>
              <a:t>with the same unit</a:t>
            </a:r>
            <a:endParaRPr lang="en-US" dirty="0" smtClean="0"/>
          </a:p>
        </p:txBody>
      </p:sp>
      <p:pic>
        <p:nvPicPr>
          <p:cNvPr id="49459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1200"/>
            <a:ext cx="8458200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4597" name="Line 6"/>
          <p:cNvSpPr>
            <a:spLocks noChangeShapeType="1"/>
          </p:cNvSpPr>
          <p:nvPr/>
        </p:nvSpPr>
        <p:spPr bwMode="auto">
          <a:xfrm flipH="1">
            <a:off x="2133600" y="2057400"/>
            <a:ext cx="2590800" cy="22860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CA" sz="880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494599" name="Rectangle 10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0" hangingPunct="0"/>
            <a:r>
              <a:rPr lang="en-US" sz="800" b="1" smtClean="0">
                <a:solidFill>
                  <a:srgbClr val="FFFFFF"/>
                </a:solidFill>
                <a:latin typeface="Verdana" pitchFamily="34" charset="0"/>
              </a:rPr>
              <a:t>Copyright © 2010 Ryan P. Murphy</a:t>
            </a:r>
            <a:endParaRPr lang="en-US" sz="880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14800" y="1371600"/>
            <a:ext cx="1473480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cap="none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meter</a:t>
            </a:r>
            <a:endParaRPr lang="en-US" sz="3600" b="1" cap="none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4724400" y="2133600"/>
            <a:ext cx="3733800" cy="358140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CA" sz="8800" smtClean="0">
              <a:solidFill>
                <a:srgbClr val="FFFF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589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4597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57201"/>
            <a:ext cx="8229600" cy="1219200"/>
          </a:xfrm>
          <a:solidFill>
            <a:srgbClr val="FFC000"/>
          </a:solidFill>
        </p:spPr>
        <p:txBody>
          <a:bodyPr/>
          <a:lstStyle/>
          <a:p>
            <a:pPr algn="ctr" eaLnBrk="1" hangingPunct="1">
              <a:buNone/>
            </a:pPr>
            <a:r>
              <a:rPr lang="en-US" sz="3600" dirty="0" smtClean="0">
                <a:latin typeface="Britannic Bold" pitchFamily="34" charset="0"/>
              </a:rPr>
              <a:t>The units on the following pictures are the </a:t>
            </a:r>
            <a:r>
              <a:rPr lang="en-US" sz="3600" dirty="0" smtClean="0">
                <a:solidFill>
                  <a:srgbClr val="0033CC"/>
                </a:solidFill>
                <a:latin typeface="Britannic Bold" pitchFamily="34" charset="0"/>
              </a:rPr>
              <a:t>IMPERIAL </a:t>
            </a:r>
            <a:r>
              <a:rPr lang="en-US" sz="3600" dirty="0" smtClean="0">
                <a:solidFill>
                  <a:srgbClr val="0033CC"/>
                </a:solidFill>
                <a:latin typeface="Britannic Bold" pitchFamily="34" charset="0"/>
                <a:cs typeface="Arial" pitchFamily="34" charset="0"/>
              </a:rPr>
              <a:t>units</a:t>
            </a:r>
            <a:endParaRPr lang="en-US" sz="3600" dirty="0" smtClean="0">
              <a:solidFill>
                <a:srgbClr val="0033CC"/>
              </a:solidFill>
              <a:latin typeface="Britannic Bold" pitchFamily="34" charset="0"/>
            </a:endParaRPr>
          </a:p>
        </p:txBody>
      </p:sp>
      <p:pic>
        <p:nvPicPr>
          <p:cNvPr id="35430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33600"/>
            <a:ext cx="82296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4309" name="Rectangle 8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0" hangingPunct="0"/>
            <a:r>
              <a:rPr lang="en-US" sz="800" b="1" smtClean="0">
                <a:solidFill>
                  <a:srgbClr val="FFFFFF"/>
                </a:solidFill>
                <a:latin typeface="Verdana" pitchFamily="34" charset="0"/>
              </a:rPr>
              <a:t>Copyright © 2010 Ryan P. Murphy</a:t>
            </a:r>
            <a:endParaRPr lang="en-US" sz="8800" smtClean="0">
              <a:solidFill>
                <a:srgbClr val="FFFF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614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8599"/>
            <a:ext cx="8229600" cy="1354217"/>
          </a:xfrm>
          <a:solidFill>
            <a:srgbClr val="FFC000"/>
          </a:solidFill>
        </p:spPr>
        <p:txBody>
          <a:bodyPr lIns="0" tIns="0" rIns="0" bIns="0">
            <a:spAutoFit/>
          </a:bodyPr>
          <a:lstStyle/>
          <a:p>
            <a:pPr marL="0" indent="0" algn="ctr" eaLnBrk="1" hangingPunct="1">
              <a:buNone/>
            </a:pPr>
            <a:r>
              <a:rPr lang="en-US" sz="4400" dirty="0" smtClean="0">
                <a:solidFill>
                  <a:srgbClr val="0033CC"/>
                </a:solidFill>
                <a:latin typeface="Britannic Bold" pitchFamily="34" charset="0"/>
                <a:cs typeface="Aharoni" pitchFamily="2" charset="-79"/>
              </a:rPr>
              <a:t>The measurements below are all the same. </a:t>
            </a:r>
          </a:p>
        </p:txBody>
      </p:sp>
      <p:sp>
        <p:nvSpPr>
          <p:cNvPr id="491525" name="Rectangle 8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0" hangingPunct="0"/>
            <a:r>
              <a:rPr lang="en-US" sz="800" b="1" smtClean="0">
                <a:solidFill>
                  <a:srgbClr val="FFFFFF"/>
                </a:solidFill>
                <a:latin typeface="Verdana" pitchFamily="34" charset="0"/>
              </a:rPr>
              <a:t>Copyright © 2010 Ryan P. Murphy</a:t>
            </a:r>
            <a:endParaRPr lang="en-US" sz="880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81000" y="1905000"/>
            <a:ext cx="5638800" cy="19820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8600" indent="-2286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pperplate Gothic Bold" pitchFamily="34" charset="0"/>
                <a:cs typeface="Aharoni" pitchFamily="2" charset="-79"/>
              </a:rPr>
              <a:t>“I am    1828.80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pperplate Gothic Bold" pitchFamily="34" charset="0"/>
                <a:cs typeface="Aharoni" pitchFamily="2" charset="-79"/>
              </a:rPr>
              <a:t>mm</a:t>
            </a:r>
            <a:r>
              <a:rPr lang="en-US" sz="2800" b="1" dirty="0" smtClean="0">
                <a:solidFill>
                  <a:srgbClr val="FF0000"/>
                </a:solidFill>
                <a:latin typeface="Copperplate Gothic Bold" pitchFamily="34" charset="0"/>
                <a:cs typeface="Aharoni" pitchFamily="2" charset="-79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pperplate Gothic Bold" pitchFamily="34" charset="0"/>
                <a:cs typeface="Aharoni" pitchFamily="2" charset="-79"/>
              </a:rPr>
              <a:t>tall.”</a:t>
            </a:r>
          </a:p>
          <a:p>
            <a:pPr marL="228600" indent="-2286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pperplate Gothic Bold" pitchFamily="34" charset="0"/>
                <a:cs typeface="Aharoni" pitchFamily="2" charset="-79"/>
              </a:rPr>
              <a:t>“I am    182.80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pperplate Gothic Bold" pitchFamily="34" charset="0"/>
                <a:cs typeface="Aharoni" pitchFamily="2" charset="-79"/>
              </a:rPr>
              <a:t>cm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pperplate Gothic Bold" pitchFamily="34" charset="0"/>
                <a:cs typeface="Aharoni" pitchFamily="2" charset="-79"/>
              </a:rPr>
              <a:t> tall.”</a:t>
            </a:r>
          </a:p>
          <a:p>
            <a:pPr marL="228600" indent="-2286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pperplate Gothic Bold" pitchFamily="34" charset="0"/>
                <a:cs typeface="Aharoni" pitchFamily="2" charset="-79"/>
              </a:rPr>
              <a:t>“I am    1.8280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pperplate Gothic Bold" pitchFamily="34" charset="0"/>
                <a:cs typeface="Aharoni" pitchFamily="2" charset="-79"/>
              </a:rPr>
              <a:t>meters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pperplate Gothic Bold" pitchFamily="34" charset="0"/>
                <a:cs typeface="Aharoni" pitchFamily="2" charset="-79"/>
              </a:rPr>
              <a:t> tall.”</a:t>
            </a:r>
          </a:p>
          <a:p>
            <a:pPr marL="228600" indent="-2286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pperplate Gothic Bold" pitchFamily="34" charset="0"/>
                <a:cs typeface="Aharoni" pitchFamily="2" charset="-79"/>
              </a:rPr>
              <a:t>“I am     .001828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pperplate Gothic Bold" pitchFamily="34" charset="0"/>
                <a:cs typeface="Aharoni" pitchFamily="2" charset="-79"/>
              </a:rPr>
              <a:t>km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pperplate Gothic Bold" pitchFamily="34" charset="0"/>
                <a:cs typeface="Aharoni" pitchFamily="2" charset="-79"/>
              </a:rPr>
              <a:t> tall.”</a:t>
            </a:r>
          </a:p>
        </p:txBody>
      </p:sp>
      <p:pic>
        <p:nvPicPr>
          <p:cNvPr id="45058" name="Picture 2" descr="http://cache1.asset-cache.net/xc/77290964-physician-measuring-mans-height-photos-com.jpg?v=1&amp;c=IWSAsset&amp;k=2&amp;d=B704EE25935E1E8BDF33CE644AC0057248DD94C9E9D87C88C839B44A472C8AB1E30A760B0D8112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3600" y="1828800"/>
            <a:ext cx="2863147" cy="4648200"/>
          </a:xfrm>
          <a:prstGeom prst="rect">
            <a:avLst/>
          </a:prstGeom>
          <a:noFill/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28600" y="4114800"/>
            <a:ext cx="5486400" cy="14478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pperplate Gothic Bold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pperplate Gothic Bold" pitchFamily="34" charset="0"/>
                <a:cs typeface="Arial" pitchFamily="34" charset="0"/>
              </a:rPr>
              <a:t>Compare it with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pperplate Gothic Bold" pitchFamily="34" charset="0"/>
                <a:cs typeface="Arial" pitchFamily="34" charset="0"/>
              </a:rPr>
              <a:t>Imperial System</a:t>
            </a:r>
          </a:p>
        </p:txBody>
      </p:sp>
    </p:spTree>
    <p:extLst>
      <p:ext uri="{BB962C8B-B14F-4D97-AF65-F5344CB8AC3E}">
        <p14:creationId xmlns="" xmlns:p14="http://schemas.microsoft.com/office/powerpoint/2010/main" val="47187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8600"/>
            <a:ext cx="8305800" cy="762000"/>
          </a:xfrm>
          <a:solidFill>
            <a:srgbClr val="FFFF00"/>
          </a:solidFill>
        </p:spPr>
        <p:txBody>
          <a:bodyPr>
            <a:noAutofit/>
          </a:bodyPr>
          <a:lstStyle/>
          <a:p>
            <a:pPr marL="0" indent="0" algn="ctr" eaLnBrk="1" hangingPunct="1">
              <a:buNone/>
            </a:pPr>
            <a:r>
              <a:rPr lang="en-US" sz="3900" dirty="0" smtClean="0">
                <a:solidFill>
                  <a:srgbClr val="0000FF"/>
                </a:solidFill>
                <a:latin typeface="Impact" pitchFamily="34" charset="0"/>
              </a:rPr>
              <a:t>      </a:t>
            </a:r>
            <a:r>
              <a:rPr lang="en-US" sz="3900" dirty="0" smtClean="0">
                <a:solidFill>
                  <a:srgbClr val="0000FF"/>
                </a:solidFill>
                <a:latin typeface="Impact" pitchFamily="34" charset="0"/>
                <a:cs typeface="Arial" pitchFamily="34" charset="0"/>
              </a:rPr>
              <a:t>The simplicity of the Metric System? </a:t>
            </a:r>
          </a:p>
          <a:p>
            <a:pPr marL="0" indent="0" eaLnBrk="1" hangingPunct="1">
              <a:buNone/>
            </a:pPr>
            <a:r>
              <a:rPr lang="en-US" dirty="0">
                <a:latin typeface="Arial Black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 Black" pitchFamily="34" charset="0"/>
                <a:cs typeface="Arial" pitchFamily="34" charset="0"/>
              </a:rPr>
              <a:t>                              </a:t>
            </a:r>
          </a:p>
        </p:txBody>
      </p:sp>
      <p:sp>
        <p:nvSpPr>
          <p:cNvPr id="491525" name="Rectangle 8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0" hangingPunct="0"/>
            <a:r>
              <a:rPr lang="en-US" sz="800" b="1" smtClean="0">
                <a:solidFill>
                  <a:srgbClr val="FFFFFF"/>
                </a:solidFill>
                <a:latin typeface="Verdana" pitchFamily="34" charset="0"/>
              </a:rPr>
              <a:t>Copyright © 2010 Ryan P. Murphy</a:t>
            </a:r>
            <a:endParaRPr lang="en-US" sz="880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8200" y="838200"/>
            <a:ext cx="24384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CA" sz="16600" dirty="0" smtClean="0">
                <a:solidFill>
                  <a:srgbClr val="FF0000"/>
                </a:solidFill>
                <a:latin typeface="Stencil" pitchFamily="82" charset="0"/>
              </a:rPr>
              <a:t>SI</a:t>
            </a:r>
            <a:endParaRPr lang="en-CA" sz="8800" dirty="0">
              <a:solidFill>
                <a:srgbClr val="FF0000"/>
              </a:solidFill>
              <a:latin typeface="Stencil" pitchFamily="82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52400" y="1219200"/>
            <a:ext cx="8991600" cy="2133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b="1" dirty="0" smtClean="0">
                <a:latin typeface="Berlin Sans FB Demi" pitchFamily="34" charset="0"/>
                <a:cs typeface="Arial" pitchFamily="34" charset="0"/>
              </a:rPr>
              <a:t>For example:</a:t>
            </a:r>
          </a:p>
          <a:p>
            <a:pPr marL="0" indent="0">
              <a:buFont typeface="Arial" pitchFamily="34" charset="0"/>
              <a:buNone/>
            </a:pPr>
            <a:r>
              <a:rPr lang="en-US" dirty="0" smtClean="0">
                <a:solidFill>
                  <a:srgbClr val="C00000"/>
                </a:solidFill>
                <a:latin typeface="Berlin Sans FB Demi" pitchFamily="34" charset="0"/>
                <a:cs typeface="Arial" pitchFamily="34" charset="0"/>
              </a:rPr>
              <a:t>LENGTH: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600" dirty="0" smtClean="0">
                <a:solidFill>
                  <a:srgbClr val="0033CC"/>
                </a:solidFill>
                <a:latin typeface="Britannic Bold" pitchFamily="34" charset="0"/>
                <a:cs typeface="Arial" pitchFamily="34" charset="0"/>
              </a:rPr>
              <a:t>meter</a:t>
            </a:r>
            <a:endParaRPr lang="en-US" dirty="0" smtClean="0">
              <a:solidFill>
                <a:srgbClr val="0033CC"/>
              </a:solidFill>
              <a:latin typeface="Britannic Bold" pitchFamily="34" charset="0"/>
              <a:cs typeface="Arial" pitchFamily="34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dirty="0" smtClean="0">
                <a:solidFill>
                  <a:srgbClr val="C00000"/>
                </a:solidFill>
                <a:latin typeface="Berlin Sans FB Demi" pitchFamily="34" charset="0"/>
                <a:cs typeface="Arial" pitchFamily="34" charset="0"/>
              </a:rPr>
              <a:t>MASS: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	</a:t>
            </a:r>
            <a:r>
              <a:rPr lang="en-US" sz="2600" dirty="0" smtClean="0">
                <a:solidFill>
                  <a:srgbClr val="0033CC"/>
                </a:solidFill>
                <a:latin typeface="Britannic Bold" pitchFamily="34" charset="0"/>
                <a:cs typeface="Arial" pitchFamily="34" charset="0"/>
              </a:rPr>
              <a:t>gram</a:t>
            </a:r>
            <a:endParaRPr lang="en-US" dirty="0" smtClean="0">
              <a:solidFill>
                <a:srgbClr val="0033CC"/>
              </a:solidFill>
              <a:latin typeface="Britannic Bold" pitchFamily="34" charset="0"/>
              <a:cs typeface="Arial" pitchFamily="34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dirty="0" smtClean="0">
                <a:solidFill>
                  <a:srgbClr val="C00000"/>
                </a:solidFill>
                <a:latin typeface="Berlin Sans FB Demi" pitchFamily="34" charset="0"/>
                <a:cs typeface="Arial" pitchFamily="34" charset="0"/>
              </a:rPr>
              <a:t>VOLUME: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600" dirty="0" smtClean="0">
                <a:solidFill>
                  <a:srgbClr val="0033CC"/>
                </a:solidFill>
                <a:latin typeface="Britannic Bold" pitchFamily="34" charset="0"/>
                <a:cs typeface="Arial" pitchFamily="34" charset="0"/>
              </a:rPr>
              <a:t>liter</a:t>
            </a:r>
            <a:endParaRPr lang="en-US" dirty="0" smtClean="0">
              <a:solidFill>
                <a:srgbClr val="0033CC"/>
              </a:solidFill>
              <a:latin typeface="Britannic Bold" pitchFamily="34" charset="0"/>
              <a:cs typeface="Arial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28600" y="3200400"/>
            <a:ext cx="8534400" cy="762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gency FB" pitchFamily="34" charset="0"/>
              </a:rPr>
              <a:t>Only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gency FB" pitchFamily="34" charset="0"/>
              </a:rPr>
              <a:t>one unit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gency FB" pitchFamily="34" charset="0"/>
              </a:rPr>
              <a:t>of measurement for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gency FB" pitchFamily="34" charset="0"/>
              </a:rPr>
              <a:t>each quantity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gency FB" pitchFamily="34" charset="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pitchFamily="34" charset="0"/>
              </a:rPr>
              <a:t>                               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28600" y="4267200"/>
            <a:ext cx="8915400" cy="2246769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>
                <a:solidFill>
                  <a:prstClr val="black"/>
                </a:solidFill>
                <a:latin typeface="Berlin Sans FB Demi" pitchFamily="34" charset="0"/>
                <a:cs typeface="Arial" pitchFamily="34" charset="0"/>
              </a:rPr>
              <a:t>For example:</a:t>
            </a:r>
          </a:p>
          <a:p>
            <a:pPr marL="0" indent="0">
              <a:buFont typeface="Arial" pitchFamily="34" charset="0"/>
              <a:buNone/>
            </a:pPr>
            <a:r>
              <a:rPr lang="en-US" sz="3000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LENGTH</a:t>
            </a:r>
            <a:r>
              <a:rPr lang="en-US" sz="3000" dirty="0" smtClean="0">
                <a:solidFill>
                  <a:srgbClr val="C00000"/>
                </a:solidFill>
                <a:latin typeface="Berlin Sans FB Demi" pitchFamily="34" charset="0"/>
                <a:cs typeface="Arial" pitchFamily="34" charset="0"/>
              </a:rPr>
              <a:t>:</a:t>
            </a:r>
            <a:r>
              <a:rPr lang="en-US" sz="3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Britannic Bold" pitchFamily="34" charset="0"/>
                <a:cs typeface="Arial" pitchFamily="34" charset="0"/>
              </a:rPr>
              <a:t>mile,</a:t>
            </a:r>
            <a:r>
              <a:rPr lang="en-US" sz="2400" dirty="0" smtClean="0">
                <a:solidFill>
                  <a:prstClr val="black"/>
                </a:solidFill>
                <a:latin typeface="Britannic Bold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Britannic Bold" pitchFamily="34" charset="0"/>
                <a:cs typeface="Arial" pitchFamily="34" charset="0"/>
              </a:rPr>
              <a:t>yard</a:t>
            </a:r>
            <a:r>
              <a:rPr lang="en-US" sz="2400" dirty="0" smtClean="0">
                <a:solidFill>
                  <a:prstClr val="black"/>
                </a:solidFill>
                <a:latin typeface="Britannic Bold" pitchFamily="34" charset="0"/>
                <a:cs typeface="Arial" pitchFamily="34" charset="0"/>
              </a:rPr>
              <a:t>, </a:t>
            </a:r>
            <a:r>
              <a:rPr lang="en-US" sz="2400" dirty="0" smtClean="0">
                <a:solidFill>
                  <a:srgbClr val="0000FF"/>
                </a:solidFill>
                <a:latin typeface="Britannic Bold" pitchFamily="34" charset="0"/>
                <a:cs typeface="Arial" pitchFamily="34" charset="0"/>
              </a:rPr>
              <a:t>foot/feet</a:t>
            </a:r>
            <a:r>
              <a:rPr lang="en-US" sz="2400" dirty="0" smtClean="0">
                <a:solidFill>
                  <a:prstClr val="black"/>
                </a:solidFill>
                <a:latin typeface="Britannic Bold" pitchFamily="34" charset="0"/>
                <a:cs typeface="Arial" pitchFamily="34" charset="0"/>
              </a:rPr>
              <a:t>, </a:t>
            </a:r>
            <a:r>
              <a:rPr lang="en-US" sz="2400" dirty="0" smtClean="0">
                <a:solidFill>
                  <a:srgbClr val="0000FF"/>
                </a:solidFill>
                <a:latin typeface="Britannic Bold" pitchFamily="34" charset="0"/>
                <a:cs typeface="Arial" pitchFamily="34" charset="0"/>
              </a:rPr>
              <a:t>inch</a:t>
            </a:r>
            <a:r>
              <a:rPr lang="en-US" sz="2400" dirty="0" smtClean="0">
                <a:solidFill>
                  <a:prstClr val="black"/>
                </a:solidFill>
                <a:latin typeface="Britannic Bold" pitchFamily="34" charset="0"/>
                <a:cs typeface="Arial" pitchFamily="34" charset="0"/>
              </a:rPr>
              <a:t>…</a:t>
            </a:r>
            <a:endParaRPr lang="en-US" sz="2800" dirty="0" smtClean="0">
              <a:solidFill>
                <a:prstClr val="black"/>
              </a:solidFill>
              <a:latin typeface="Britannic Bold" pitchFamily="34" charset="0"/>
              <a:cs typeface="Arial" pitchFamily="34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3000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MASS</a:t>
            </a:r>
            <a:r>
              <a:rPr lang="en-US" sz="3000" dirty="0" smtClean="0">
                <a:solidFill>
                  <a:srgbClr val="C00000"/>
                </a:solidFill>
                <a:latin typeface="Berlin Sans FB Demi" pitchFamily="34" charset="0"/>
                <a:cs typeface="Arial" pitchFamily="34" charset="0"/>
              </a:rPr>
              <a:t>:</a:t>
            </a:r>
            <a:r>
              <a:rPr lang="en-US" sz="3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400" dirty="0" smtClean="0">
                <a:solidFill>
                  <a:srgbClr val="0000FF"/>
                </a:solidFill>
                <a:latin typeface="Britannic Bold" pitchFamily="34" charset="0"/>
                <a:cs typeface="Arial" pitchFamily="34" charset="0"/>
              </a:rPr>
              <a:t>grain </a:t>
            </a:r>
            <a:r>
              <a:rPr lang="en-US" sz="2400" dirty="0" smtClean="0">
                <a:solidFill>
                  <a:prstClr val="black"/>
                </a:solidFill>
                <a:latin typeface="Britannic Bold" pitchFamily="34" charset="0"/>
                <a:cs typeface="Arial" pitchFamily="34" charset="0"/>
              </a:rPr>
              <a:t>(</a:t>
            </a:r>
            <a:r>
              <a:rPr lang="en-US" sz="2400" dirty="0" smtClean="0">
                <a:solidFill>
                  <a:prstClr val="black"/>
                </a:solidFill>
                <a:latin typeface="Britannic Bold" pitchFamily="34" charset="0"/>
                <a:ea typeface="Cambria Math"/>
                <a:cs typeface="Arial" pitchFamily="34" charset="0"/>
              </a:rPr>
              <a:t>≈0.65g), </a:t>
            </a:r>
            <a:r>
              <a:rPr lang="en-US" sz="2400" dirty="0" smtClean="0">
                <a:solidFill>
                  <a:srgbClr val="0000FF"/>
                </a:solidFill>
                <a:latin typeface="Britannic Bold" pitchFamily="34" charset="0"/>
                <a:ea typeface="Cambria Math"/>
                <a:cs typeface="Arial" pitchFamily="34" charset="0"/>
              </a:rPr>
              <a:t>drachm </a:t>
            </a:r>
            <a:r>
              <a:rPr lang="en-US" sz="2400" dirty="0" smtClean="0">
                <a:solidFill>
                  <a:prstClr val="black"/>
                </a:solidFill>
                <a:latin typeface="Britannic Bold" pitchFamily="34" charset="0"/>
                <a:ea typeface="Cambria Math"/>
                <a:cs typeface="Arial" pitchFamily="34" charset="0"/>
              </a:rPr>
              <a:t>(1.77 g), </a:t>
            </a:r>
            <a:r>
              <a:rPr lang="en-US" sz="2400" dirty="0" smtClean="0">
                <a:solidFill>
                  <a:srgbClr val="0000FF"/>
                </a:solidFill>
                <a:latin typeface="Britannic Bold" pitchFamily="34" charset="0"/>
                <a:ea typeface="Cambria Math"/>
                <a:cs typeface="Arial" pitchFamily="34" charset="0"/>
              </a:rPr>
              <a:t>pound </a:t>
            </a:r>
            <a:r>
              <a:rPr lang="en-US" sz="2400" dirty="0" smtClean="0">
                <a:solidFill>
                  <a:prstClr val="black"/>
                </a:solidFill>
                <a:latin typeface="Britannic Bold" pitchFamily="34" charset="0"/>
                <a:ea typeface="Cambria Math"/>
                <a:cs typeface="Arial" pitchFamily="34" charset="0"/>
              </a:rPr>
              <a:t>(453 g)…</a:t>
            </a:r>
            <a:endParaRPr lang="en-US" sz="2800" dirty="0" smtClean="0">
              <a:solidFill>
                <a:prstClr val="black"/>
              </a:solidFill>
              <a:latin typeface="Britannic Bold" pitchFamily="34" charset="0"/>
              <a:cs typeface="Arial" pitchFamily="34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3000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VOLUME</a:t>
            </a:r>
            <a:r>
              <a:rPr lang="en-US" sz="3000" dirty="0" smtClean="0">
                <a:solidFill>
                  <a:srgbClr val="C00000"/>
                </a:solidFill>
                <a:latin typeface="Berlin Sans FB Demi" pitchFamily="34" charset="0"/>
                <a:cs typeface="Arial" pitchFamily="34" charset="0"/>
              </a:rPr>
              <a:t>:</a:t>
            </a:r>
            <a:r>
              <a:rPr lang="en-US" sz="3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Britannic Bold" pitchFamily="34" charset="0"/>
                <a:cs typeface="Arial" pitchFamily="34" charset="0"/>
              </a:rPr>
              <a:t>ounce</a:t>
            </a:r>
            <a:r>
              <a:rPr lang="en-US" sz="2400" dirty="0" smtClean="0">
                <a:solidFill>
                  <a:prstClr val="black"/>
                </a:solidFill>
                <a:latin typeface="Britannic Bold" pitchFamily="34" charset="0"/>
                <a:cs typeface="Arial" pitchFamily="34" charset="0"/>
              </a:rPr>
              <a:t> (0.028 L), </a:t>
            </a:r>
            <a:r>
              <a:rPr lang="en-US" sz="2400" dirty="0" smtClean="0">
                <a:solidFill>
                  <a:srgbClr val="0000FF"/>
                </a:solidFill>
                <a:latin typeface="Britannic Bold" pitchFamily="34" charset="0"/>
                <a:cs typeface="Arial" pitchFamily="34" charset="0"/>
              </a:rPr>
              <a:t>gill</a:t>
            </a:r>
            <a:r>
              <a:rPr lang="en-US" sz="2400" dirty="0" smtClean="0">
                <a:solidFill>
                  <a:prstClr val="black"/>
                </a:solidFill>
                <a:latin typeface="Britannic Bold" pitchFamily="34" charset="0"/>
                <a:cs typeface="Arial" pitchFamily="34" charset="0"/>
              </a:rPr>
              <a:t> (0.142 L), </a:t>
            </a:r>
            <a:r>
              <a:rPr lang="en-US" sz="2400" dirty="0" smtClean="0">
                <a:solidFill>
                  <a:srgbClr val="0000FF"/>
                </a:solidFill>
                <a:latin typeface="Britannic Bold" pitchFamily="34" charset="0"/>
                <a:cs typeface="Arial" pitchFamily="34" charset="0"/>
              </a:rPr>
              <a:t>gallon</a:t>
            </a:r>
            <a:r>
              <a:rPr lang="en-US" sz="2400" dirty="0" smtClean="0">
                <a:solidFill>
                  <a:prstClr val="black"/>
                </a:solidFill>
                <a:latin typeface="Britannic Bold" pitchFamily="34" charset="0"/>
                <a:cs typeface="Arial" pitchFamily="34" charset="0"/>
              </a:rPr>
              <a:t> (4.55 L)…</a:t>
            </a:r>
            <a:endParaRPr lang="en-US" sz="2800" dirty="0" smtClean="0">
              <a:solidFill>
                <a:prstClr val="black"/>
              </a:solidFill>
              <a:latin typeface="Britannic Bold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1800" y="3657600"/>
            <a:ext cx="617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CA" sz="9600" dirty="0" smtClean="0">
                <a:solidFill>
                  <a:srgbClr val="FF0000"/>
                </a:solidFill>
                <a:latin typeface="Stencil" pitchFamily="82" charset="0"/>
              </a:rPr>
              <a:t>Imperial</a:t>
            </a:r>
            <a:endParaRPr lang="en-CA" sz="8800" dirty="0">
              <a:solidFill>
                <a:srgbClr val="FF0000"/>
              </a:solidFill>
              <a:latin typeface="Stencil" pitchFamily="8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1070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5" name="Rectangle 8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0" hangingPunct="0"/>
            <a:r>
              <a:rPr lang="en-US" sz="800" b="1" smtClean="0">
                <a:solidFill>
                  <a:srgbClr val="FFFFFF"/>
                </a:solidFill>
                <a:latin typeface="Verdana" pitchFamily="34" charset="0"/>
              </a:rPr>
              <a:t>Copyright © 2010 Ryan P. Murphy</a:t>
            </a:r>
            <a:endParaRPr lang="en-US" sz="8800" smtClean="0">
              <a:solidFill>
                <a:srgbClr val="FFFFFF"/>
              </a:solidFill>
              <a:latin typeface="Tahoma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52400"/>
            <a:ext cx="8305800" cy="762000"/>
          </a:xfrm>
          <a:solidFill>
            <a:srgbClr val="FFFF00"/>
          </a:solidFill>
        </p:spPr>
        <p:txBody>
          <a:bodyPr>
            <a:noAutofit/>
          </a:bodyPr>
          <a:lstStyle/>
          <a:p>
            <a:pPr marL="0" indent="0" algn="ctr" eaLnBrk="1" hangingPunct="1">
              <a:buNone/>
            </a:pPr>
            <a:r>
              <a:rPr lang="en-US" sz="3900" dirty="0" smtClean="0">
                <a:solidFill>
                  <a:srgbClr val="0000FF"/>
                </a:solidFill>
                <a:latin typeface="Impact" pitchFamily="34" charset="0"/>
              </a:rPr>
              <a:t>Must know!</a:t>
            </a:r>
            <a:endParaRPr lang="en-US" sz="3900" dirty="0" smtClean="0">
              <a:solidFill>
                <a:srgbClr val="0000FF"/>
              </a:solidFill>
              <a:latin typeface="Impact" pitchFamily="34" charset="0"/>
              <a:cs typeface="Arial" pitchFamily="34" charset="0"/>
            </a:endParaRPr>
          </a:p>
          <a:p>
            <a:pPr marL="0" indent="0" eaLnBrk="1" hangingPunct="1">
              <a:buNone/>
            </a:pPr>
            <a:r>
              <a:rPr lang="en-US" dirty="0">
                <a:latin typeface="Arial Black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 Black" pitchFamily="34" charset="0"/>
                <a:cs typeface="Arial" pitchFamily="34" charset="0"/>
              </a:rPr>
              <a:t>                              </a:t>
            </a:r>
          </a:p>
        </p:txBody>
      </p:sp>
    </p:spTree>
    <p:extLst>
      <p:ext uri="{BB962C8B-B14F-4D97-AF65-F5344CB8AC3E}">
        <p14:creationId xmlns="" xmlns:p14="http://schemas.microsoft.com/office/powerpoint/2010/main" val="276671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9" name="Rectangle 3"/>
          <p:cNvSpPr>
            <a:spLocks noGrp="1" noChangeArrowheads="1"/>
          </p:cNvSpPr>
          <p:nvPr>
            <p:ph idx="1"/>
          </p:nvPr>
        </p:nvSpPr>
        <p:spPr>
          <a:xfrm>
            <a:off x="2286000" y="152400"/>
            <a:ext cx="4648200" cy="1371600"/>
          </a:xfrm>
          <a:solidFill>
            <a:srgbClr val="FFFF00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8000" dirty="0" smtClean="0">
                <a:solidFill>
                  <a:srgbClr val="0000FF"/>
                </a:solidFill>
                <a:latin typeface="Britannic Bold" pitchFamily="34" charset="0"/>
              </a:rPr>
              <a:t>MASS</a:t>
            </a:r>
            <a:endParaRPr lang="en-US" dirty="0" smtClean="0">
              <a:solidFill>
                <a:srgbClr val="0000FF"/>
              </a:solidFill>
              <a:latin typeface="Britannic Bold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09800"/>
            <a:ext cx="373222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 descr="scale_b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3928281" cy="4402384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336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4899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381000"/>
            <a:ext cx="8305800" cy="838200"/>
          </a:xfrm>
          <a:solidFill>
            <a:srgbClr val="0000FF"/>
          </a:solidFill>
        </p:spPr>
        <p:txBody>
          <a:bodyPr/>
          <a:lstStyle/>
          <a:p>
            <a:pPr algn="ctr" eaLnBrk="1" hangingPunct="1">
              <a:buNone/>
              <a:defRPr/>
            </a:pPr>
            <a:r>
              <a:rPr lang="en-US" sz="4000" dirty="0" smtClean="0">
                <a:solidFill>
                  <a:srgbClr val="FFFF00"/>
                </a:solidFill>
                <a:latin typeface="Impact" pitchFamily="34" charset="0"/>
              </a:rPr>
              <a:t>The amount of matter in an object. </a:t>
            </a:r>
          </a:p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67891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8534400" cy="516572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8918" name="Rectangle 10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0" hangingPunct="0"/>
            <a:r>
              <a:rPr lang="en-US" sz="800" b="1" smtClean="0">
                <a:solidFill>
                  <a:srgbClr val="FFFFFF"/>
                </a:solidFill>
                <a:latin typeface="Verdana" pitchFamily="34" charset="0"/>
              </a:rPr>
              <a:t>Copyright © 2010 Ryan P. Murphy</a:t>
            </a:r>
            <a:endParaRPr lang="en-US" sz="8800" smtClean="0">
              <a:solidFill>
                <a:srgbClr val="FFFF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330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09800"/>
            <a:ext cx="373222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 descr="scale_b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3928281" cy="4402384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228600"/>
            <a:ext cx="8229600" cy="175260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en-US" sz="4800" b="1" dirty="0" smtClean="0">
                <a:solidFill>
                  <a:srgbClr val="FF0000"/>
                </a:solidFill>
                <a:latin typeface="Berlin Sans FB" pitchFamily="34" charset="0"/>
              </a:rPr>
              <a:t>THE BASE UNIT </a:t>
            </a:r>
            <a:r>
              <a:rPr lang="en-US" sz="4800" dirty="0" smtClean="0"/>
              <a:t>= </a:t>
            </a:r>
            <a:r>
              <a:rPr lang="en-US" sz="4800" b="1" dirty="0" smtClean="0">
                <a:solidFill>
                  <a:srgbClr val="0000FF"/>
                </a:solidFill>
              </a:rPr>
              <a:t>kilogram</a:t>
            </a:r>
          </a:p>
          <a:p>
            <a:pPr marL="0" indent="0">
              <a:buNone/>
              <a:defRPr/>
            </a:pPr>
            <a:r>
              <a:rPr lang="en-US" sz="4800" b="1" dirty="0" smtClean="0">
                <a:solidFill>
                  <a:srgbClr val="FF0000"/>
                </a:solidFill>
                <a:latin typeface="Berlin Sans FB" pitchFamily="34" charset="0"/>
              </a:rPr>
              <a:t>SYMBOL </a:t>
            </a:r>
            <a:r>
              <a:rPr lang="en-US" sz="4800" dirty="0" smtClean="0"/>
              <a:t>= </a:t>
            </a:r>
            <a:r>
              <a:rPr lang="en-US" sz="4800" b="1" dirty="0" smtClean="0">
                <a:solidFill>
                  <a:srgbClr val="0000FF"/>
                </a:solidFill>
              </a:rPr>
              <a:t>kg</a:t>
            </a:r>
            <a:endParaRPr lang="en-US" sz="4800" b="1" dirty="0">
              <a:solidFill>
                <a:srgbClr val="0000FF"/>
              </a:solidFill>
            </a:endParaRPr>
          </a:p>
          <a:p>
            <a:pPr marL="0" indent="0" algn="ctr" eaLnBrk="1" hangingPunct="1">
              <a:buNone/>
              <a:defRPr/>
            </a:pPr>
            <a:endParaRPr lang="en-US" sz="44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36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057400"/>
            <a:ext cx="4365977" cy="38100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9" y="1870841"/>
            <a:ext cx="4057650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1371600" y="152400"/>
            <a:ext cx="6934200" cy="1371600"/>
          </a:xfrm>
          <a:solidFill>
            <a:srgbClr val="FFFF00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8000" dirty="0" smtClean="0">
                <a:solidFill>
                  <a:srgbClr val="0000FF"/>
                </a:solidFill>
                <a:latin typeface="Britannic Bold" pitchFamily="34" charset="0"/>
              </a:rPr>
              <a:t>TEMPERATURE</a:t>
            </a:r>
            <a:endParaRPr lang="en-US" dirty="0" smtClean="0">
              <a:solidFill>
                <a:srgbClr val="0000FF"/>
              </a:solidFill>
              <a:latin typeface="Britannic Bol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6963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64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304801"/>
            <a:ext cx="7924800" cy="1295399"/>
          </a:xfrm>
          <a:solidFill>
            <a:srgbClr val="0000FF"/>
          </a:solidFill>
        </p:spPr>
        <p:txBody>
          <a:bodyPr>
            <a:normAutofit lnSpcReduction="10000"/>
          </a:bodyPr>
          <a:lstStyle/>
          <a:p>
            <a:pPr algn="ctr" eaLnBrk="1" hangingPunct="1">
              <a:buNone/>
              <a:defRPr/>
            </a:pPr>
            <a:r>
              <a:rPr lang="en-US" sz="4000" dirty="0" smtClean="0">
                <a:solidFill>
                  <a:srgbClr val="FFFF00"/>
                </a:solidFill>
                <a:latin typeface="Impact" pitchFamily="34" charset="0"/>
              </a:rPr>
              <a:t>The degree of hotness or coldness of an object</a:t>
            </a:r>
          </a:p>
        </p:txBody>
      </p:sp>
      <p:pic>
        <p:nvPicPr>
          <p:cNvPr id="7997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81200"/>
            <a:ext cx="8534400" cy="46482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9749" name="Rectangle 8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0" hangingPunct="0"/>
            <a:r>
              <a:rPr lang="en-US" sz="800" b="1" smtClean="0">
                <a:solidFill>
                  <a:srgbClr val="FFFFFF"/>
                </a:solidFill>
                <a:latin typeface="Verdana" pitchFamily="34" charset="0"/>
              </a:rPr>
              <a:t>Copyright © 2010 Ryan P. Murphy</a:t>
            </a:r>
            <a:endParaRPr lang="en-US" sz="8800" smtClean="0">
              <a:solidFill>
                <a:srgbClr val="FFFF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422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6467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52400"/>
            <a:ext cx="8229600" cy="1731579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eaLnBrk="1" hangingPunct="1">
              <a:buNone/>
              <a:defRPr/>
            </a:pPr>
            <a:r>
              <a:rPr lang="en-US" sz="4800" b="1" dirty="0" smtClean="0">
                <a:solidFill>
                  <a:srgbClr val="FF0000"/>
                </a:solidFill>
                <a:latin typeface="Berlin Sans FB" pitchFamily="34" charset="0"/>
              </a:rPr>
              <a:t>THE BASE UNIT </a:t>
            </a:r>
            <a:r>
              <a:rPr lang="en-US" sz="4800" dirty="0" smtClean="0"/>
              <a:t>= </a:t>
            </a:r>
            <a:r>
              <a:rPr lang="en-US" sz="4800" b="1" dirty="0" smtClean="0">
                <a:solidFill>
                  <a:srgbClr val="0000FF"/>
                </a:solidFill>
              </a:rPr>
              <a:t>kelvin</a:t>
            </a:r>
          </a:p>
          <a:p>
            <a:pPr marL="0" indent="0">
              <a:buNone/>
              <a:defRPr/>
            </a:pPr>
            <a:r>
              <a:rPr lang="en-US" sz="4800" b="1" dirty="0" smtClean="0">
                <a:solidFill>
                  <a:srgbClr val="FF0000"/>
                </a:solidFill>
                <a:latin typeface="Berlin Sans FB" pitchFamily="34" charset="0"/>
              </a:rPr>
              <a:t>SYMBOL </a:t>
            </a:r>
            <a:r>
              <a:rPr lang="en-US" sz="4800" dirty="0" smtClean="0"/>
              <a:t>= </a:t>
            </a:r>
            <a:r>
              <a:rPr lang="en-US" sz="4800" b="1" dirty="0" smtClean="0">
                <a:solidFill>
                  <a:srgbClr val="0000FF"/>
                </a:solidFill>
              </a:rPr>
              <a:t>K</a:t>
            </a:r>
            <a:endParaRPr lang="en-US" sz="4800" b="1" dirty="0">
              <a:solidFill>
                <a:srgbClr val="0000FF"/>
              </a:solidFill>
            </a:endParaRPr>
          </a:p>
          <a:p>
            <a:pPr marL="0" indent="0" algn="ctr" eaLnBrk="1" hangingPunct="1">
              <a:buNone/>
              <a:defRPr/>
            </a:pPr>
            <a:endParaRPr lang="en-US" sz="4000" b="1" dirty="0" smtClean="0">
              <a:solidFill>
                <a:srgbClr val="0070C0"/>
              </a:solidFill>
            </a:endParaRPr>
          </a:p>
        </p:txBody>
      </p:sp>
      <p:sp>
        <p:nvSpPr>
          <p:cNvPr id="798726" name="Rectangle 9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0" hangingPunct="0"/>
            <a:r>
              <a:rPr lang="en-US" sz="800" b="1" smtClean="0">
                <a:solidFill>
                  <a:srgbClr val="FFFFFF"/>
                </a:solidFill>
                <a:latin typeface="Verdana" pitchFamily="34" charset="0"/>
              </a:rPr>
              <a:t>Copyright © 2010 Ryan P. Murphy</a:t>
            </a:r>
            <a:endParaRPr lang="en-US" sz="8800" smtClean="0">
              <a:solidFill>
                <a:srgbClr val="FFFFFF"/>
              </a:solidFill>
              <a:latin typeface="Tahoma" pitchFamily="34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9144000" cy="492557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0476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5348" name="Picture 8" descr="http://www.crbond.com/images/cdnew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8534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5349" name="Rectangle 8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0" hangingPunct="0"/>
            <a:r>
              <a:rPr lang="en-US" sz="800" b="1" smtClean="0">
                <a:solidFill>
                  <a:srgbClr val="FFFFFF"/>
                </a:solidFill>
                <a:latin typeface="Verdana" pitchFamily="34" charset="0"/>
              </a:rPr>
              <a:t>Copyright © 2010 Ryan P. Murphy</a:t>
            </a:r>
            <a:endParaRPr lang="en-US" sz="880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2286000" y="152400"/>
            <a:ext cx="4648200" cy="1371600"/>
          </a:xfrm>
          <a:solidFill>
            <a:srgbClr val="FFFF00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8000" dirty="0" smtClean="0">
                <a:solidFill>
                  <a:srgbClr val="0000FF"/>
                </a:solidFill>
                <a:latin typeface="Britannic Bold" pitchFamily="34" charset="0"/>
              </a:rPr>
              <a:t>TIME</a:t>
            </a:r>
            <a:endParaRPr lang="en-US" dirty="0" smtClean="0">
              <a:solidFill>
                <a:srgbClr val="0000FF"/>
              </a:solidFill>
              <a:latin typeface="Britannic Bol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038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28600"/>
            <a:ext cx="8686800" cy="685800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 eaLnBrk="1" hangingPunct="1">
              <a:buNone/>
            </a:pPr>
            <a:r>
              <a:rPr lang="en-US" sz="4400" b="1" dirty="0" smtClean="0">
                <a:latin typeface="Agency FB" pitchFamily="34" charset="0"/>
              </a:rPr>
              <a:t>What unit of measurement is this?</a:t>
            </a:r>
          </a:p>
        </p:txBody>
      </p:sp>
      <p:pic>
        <p:nvPicPr>
          <p:cNvPr id="3553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85344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5334" name="Rectangle 9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0" hangingPunct="0"/>
            <a:r>
              <a:rPr lang="en-US" sz="800" b="1" smtClean="0">
                <a:solidFill>
                  <a:srgbClr val="FFFFFF"/>
                </a:solidFill>
                <a:latin typeface="Verdana" pitchFamily="34" charset="0"/>
              </a:rPr>
              <a:t>Copyright © 2010 Ryan P. Murphy</a:t>
            </a:r>
            <a:endParaRPr lang="en-US" sz="8800" smtClean="0">
              <a:solidFill>
                <a:srgbClr val="FFFF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757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41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28600"/>
            <a:ext cx="8534400" cy="1981199"/>
          </a:xfrm>
          <a:solidFill>
            <a:srgbClr val="0000FF"/>
          </a:solidFill>
        </p:spPr>
        <p:txBody>
          <a:bodyPr>
            <a:noAutofit/>
          </a:bodyPr>
          <a:lstStyle/>
          <a:p>
            <a:pPr algn="ctr" eaLnBrk="1" hangingPunct="1">
              <a:buNone/>
            </a:pPr>
            <a:r>
              <a:rPr lang="en-US" sz="4000" dirty="0" smtClean="0">
                <a:solidFill>
                  <a:srgbClr val="FFFF00"/>
                </a:solidFill>
                <a:latin typeface="Impact" pitchFamily="34" charset="0"/>
              </a:rPr>
              <a:t>Time is </a:t>
            </a:r>
            <a:r>
              <a:rPr lang="en-US" sz="4000" u="sng" dirty="0" smtClean="0">
                <a:solidFill>
                  <a:srgbClr val="FFFF00"/>
                </a:solidFill>
                <a:latin typeface="Impact" pitchFamily="34" charset="0"/>
              </a:rPr>
              <a:t>not the same everywhere</a:t>
            </a:r>
            <a:r>
              <a:rPr lang="en-US" sz="4000" dirty="0" smtClean="0">
                <a:solidFill>
                  <a:srgbClr val="FFFF00"/>
                </a:solidFill>
                <a:latin typeface="Impact" pitchFamily="34" charset="0"/>
              </a:rPr>
              <a:t>.  Time </a:t>
            </a:r>
            <a:r>
              <a:rPr lang="en-US" sz="4000" u="sng" dirty="0" smtClean="0">
                <a:solidFill>
                  <a:srgbClr val="FFFF00"/>
                </a:solidFill>
                <a:latin typeface="Impact" pitchFamily="34" charset="0"/>
              </a:rPr>
              <a:t>speeds up and slows down</a:t>
            </a:r>
            <a:r>
              <a:rPr lang="en-US" sz="4000" dirty="0" smtClean="0">
                <a:solidFill>
                  <a:srgbClr val="FFFF00"/>
                </a:solidFill>
                <a:latin typeface="Impact" pitchFamily="34" charset="0"/>
              </a:rPr>
              <a:t>.  The faster you are going, the slower time travels.</a:t>
            </a:r>
          </a:p>
        </p:txBody>
      </p:sp>
      <p:pic>
        <p:nvPicPr>
          <p:cNvPr id="8284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99" y="2286000"/>
            <a:ext cx="9144000" cy="45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2481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65752" y="152400"/>
            <a:ext cx="8991600" cy="1752600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en-US" sz="4800" b="1" dirty="0" smtClean="0">
                <a:solidFill>
                  <a:srgbClr val="FF0000"/>
                </a:solidFill>
                <a:latin typeface="Berlin Sans FB" pitchFamily="34" charset="0"/>
              </a:rPr>
              <a:t>THE BASE UNIT </a:t>
            </a:r>
            <a:r>
              <a:rPr lang="en-US" sz="4800" dirty="0" smtClean="0"/>
              <a:t>= </a:t>
            </a:r>
            <a:r>
              <a:rPr lang="en-US" sz="4800" b="1" dirty="0" smtClean="0">
                <a:solidFill>
                  <a:srgbClr val="0000FF"/>
                </a:solidFill>
              </a:rPr>
              <a:t>second</a:t>
            </a:r>
          </a:p>
          <a:p>
            <a:pPr marL="0" indent="0">
              <a:buNone/>
              <a:defRPr/>
            </a:pPr>
            <a:r>
              <a:rPr lang="en-US" sz="4800" b="1" dirty="0" smtClean="0">
                <a:solidFill>
                  <a:srgbClr val="FF0000"/>
                </a:solidFill>
                <a:latin typeface="Berlin Sans FB" pitchFamily="34" charset="0"/>
              </a:rPr>
              <a:t>SYMBOL </a:t>
            </a:r>
            <a:r>
              <a:rPr lang="en-US" sz="4800" dirty="0" smtClean="0"/>
              <a:t>= </a:t>
            </a:r>
            <a:r>
              <a:rPr lang="en-US" sz="4800" b="1" dirty="0" smtClean="0">
                <a:solidFill>
                  <a:srgbClr val="0000FF"/>
                </a:solidFill>
              </a:rPr>
              <a:t>s</a:t>
            </a:r>
            <a:endParaRPr lang="en-US" sz="4800" b="1" dirty="0">
              <a:solidFill>
                <a:srgbClr val="0000FF"/>
              </a:solidFill>
            </a:endParaRPr>
          </a:p>
          <a:p>
            <a:pPr marL="0" indent="0" algn="ctr" eaLnBrk="1" hangingPunct="1">
              <a:buNone/>
              <a:defRPr/>
            </a:pPr>
            <a:endParaRPr lang="en-US" sz="4400" b="1" dirty="0" smtClean="0">
              <a:solidFill>
                <a:srgbClr val="0070C0"/>
              </a:solidFill>
            </a:endParaRP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91" y="2200809"/>
            <a:ext cx="4240799" cy="3896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10" y="2389297"/>
            <a:ext cx="4674601" cy="351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5914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349" name="Rectangle 8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0" hangingPunct="0"/>
            <a:r>
              <a:rPr lang="en-US" sz="800" b="1" smtClean="0">
                <a:solidFill>
                  <a:srgbClr val="FFFFFF"/>
                </a:solidFill>
                <a:latin typeface="Verdana" pitchFamily="34" charset="0"/>
              </a:rPr>
              <a:t>Copyright © 2010 Ryan P. Murphy</a:t>
            </a:r>
            <a:endParaRPr lang="en-US" sz="8800" smtClean="0">
              <a:solidFill>
                <a:srgbClr val="FFFFFF"/>
              </a:solidFill>
              <a:latin typeface="Tahom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92" y="1828800"/>
            <a:ext cx="2762250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718" y="4103426"/>
            <a:ext cx="6038281" cy="2713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800600"/>
            <a:ext cx="2819399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8600"/>
            <a:ext cx="7924800" cy="1066800"/>
          </a:xfrm>
          <a:solidFill>
            <a:srgbClr val="FFFF00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 dirty="0" smtClean="0">
                <a:solidFill>
                  <a:srgbClr val="0000FF"/>
                </a:solidFill>
                <a:latin typeface="Britannic Bold" pitchFamily="34" charset="0"/>
              </a:rPr>
              <a:t>Amount of Substance</a:t>
            </a:r>
            <a:endParaRPr lang="en-US" sz="2000" dirty="0" smtClean="0">
              <a:solidFill>
                <a:srgbClr val="0000FF"/>
              </a:solidFill>
              <a:latin typeface="Britannic Bol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8617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3811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52400"/>
            <a:ext cx="8229600" cy="1295400"/>
          </a:xfrm>
          <a:solidFill>
            <a:srgbClr val="0000FF"/>
          </a:solidFill>
        </p:spPr>
        <p:txBody>
          <a:bodyPr>
            <a:noAutofit/>
          </a:bodyPr>
          <a:lstStyle/>
          <a:p>
            <a:pPr algn="ctr" eaLnBrk="1" hangingPunct="1">
              <a:buNone/>
              <a:defRPr/>
            </a:pPr>
            <a:r>
              <a:rPr lang="en-US" sz="4000" dirty="0" smtClean="0">
                <a:solidFill>
                  <a:srgbClr val="FFFF00"/>
                </a:solidFill>
                <a:latin typeface="Impact" pitchFamily="34" charset="0"/>
              </a:rPr>
              <a:t>The mole: </a:t>
            </a:r>
            <a:r>
              <a:rPr lang="en-US" sz="4000" b="1" dirty="0" smtClean="0">
                <a:solidFill>
                  <a:srgbClr val="FFFF00"/>
                </a:solidFill>
                <a:latin typeface="Impact" pitchFamily="34" charset="0"/>
              </a:rPr>
              <a:t>The molecular weight of a substance expressed in grams  </a:t>
            </a:r>
          </a:p>
          <a:p>
            <a:pPr lvl="1" eaLnBrk="1" hangingPunct="1">
              <a:defRPr/>
            </a:pPr>
            <a:endParaRPr lang="en-US" dirty="0" smtClean="0"/>
          </a:p>
        </p:txBody>
      </p:sp>
      <p:pic>
        <p:nvPicPr>
          <p:cNvPr id="8560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8458200" cy="49530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6069" name="Rectangle 8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0" hangingPunct="0"/>
            <a:r>
              <a:rPr lang="en-US" sz="800" b="1" smtClean="0">
                <a:solidFill>
                  <a:srgbClr val="FFFFFF"/>
                </a:solidFill>
                <a:latin typeface="Verdana" pitchFamily="34" charset="0"/>
              </a:rPr>
              <a:t>Copyright © 2010 Ryan P. Murphy</a:t>
            </a:r>
            <a:endParaRPr lang="en-US" sz="8800" smtClean="0">
              <a:solidFill>
                <a:srgbClr val="FFFF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4158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0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799"/>
            <a:ext cx="9144000" cy="4633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65752" y="152400"/>
            <a:ext cx="8991600" cy="175260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en-US" sz="4800" b="1" dirty="0" smtClean="0">
                <a:solidFill>
                  <a:srgbClr val="FF0000"/>
                </a:solidFill>
                <a:latin typeface="Berlin Sans FB" pitchFamily="34" charset="0"/>
              </a:rPr>
              <a:t>THE BASE UNIT </a:t>
            </a:r>
            <a:r>
              <a:rPr lang="en-US" sz="4800" dirty="0" smtClean="0"/>
              <a:t>= </a:t>
            </a:r>
            <a:r>
              <a:rPr lang="en-US" sz="4800" b="1" dirty="0" smtClean="0">
                <a:solidFill>
                  <a:srgbClr val="0000FF"/>
                </a:solidFill>
              </a:rPr>
              <a:t>mole</a:t>
            </a:r>
          </a:p>
          <a:p>
            <a:pPr marL="0" indent="0">
              <a:buNone/>
              <a:defRPr/>
            </a:pPr>
            <a:r>
              <a:rPr lang="en-US" sz="4800" b="1" dirty="0" smtClean="0">
                <a:solidFill>
                  <a:srgbClr val="FF0000"/>
                </a:solidFill>
                <a:latin typeface="Berlin Sans FB" pitchFamily="34" charset="0"/>
              </a:rPr>
              <a:t>SYMBOL </a:t>
            </a:r>
            <a:r>
              <a:rPr lang="en-US" sz="4800" dirty="0" smtClean="0"/>
              <a:t>= </a:t>
            </a:r>
            <a:r>
              <a:rPr lang="en-US" sz="4800" b="1" dirty="0" smtClean="0">
                <a:solidFill>
                  <a:srgbClr val="0000FF"/>
                </a:solidFill>
              </a:rPr>
              <a:t>mol</a:t>
            </a:r>
            <a:endParaRPr lang="en-US" sz="4800" b="1" dirty="0">
              <a:solidFill>
                <a:srgbClr val="0000FF"/>
              </a:solidFill>
            </a:endParaRPr>
          </a:p>
          <a:p>
            <a:pPr marL="0" indent="0" algn="ctr" eaLnBrk="1" hangingPunct="1">
              <a:buNone/>
              <a:defRPr/>
            </a:pPr>
            <a:endParaRPr lang="en-US" sz="44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8340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349" name="Rectangle 8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0" hangingPunct="0"/>
            <a:r>
              <a:rPr lang="en-US" sz="800" b="1" smtClean="0">
                <a:solidFill>
                  <a:srgbClr val="FFFFFF"/>
                </a:solidFill>
                <a:latin typeface="Verdana" pitchFamily="34" charset="0"/>
              </a:rPr>
              <a:t>Copyright © 2010 Ryan P. Murphy</a:t>
            </a:r>
            <a:endParaRPr lang="en-US" sz="8800" smtClean="0">
              <a:solidFill>
                <a:srgbClr val="FFFFFF"/>
              </a:solidFill>
              <a:latin typeface="Tahom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072" y="1724025"/>
            <a:ext cx="35052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519" y="3857625"/>
            <a:ext cx="5323196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96" y="1828800"/>
            <a:ext cx="38481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"/>
            <a:ext cx="8382000" cy="1371600"/>
          </a:xfrm>
          <a:solidFill>
            <a:srgbClr val="FFFF00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8000" dirty="0" smtClean="0">
                <a:solidFill>
                  <a:srgbClr val="0000FF"/>
                </a:solidFill>
                <a:latin typeface="Britannic Bold" pitchFamily="34" charset="0"/>
              </a:rPr>
              <a:t>Electric Current</a:t>
            </a:r>
            <a:endParaRPr lang="en-US" dirty="0" smtClean="0">
              <a:solidFill>
                <a:srgbClr val="0000FF"/>
              </a:solidFill>
              <a:latin typeface="Britannic Bol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462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11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599"/>
            <a:ext cx="9144000" cy="4710113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1189" name="Rectangle 8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0" hangingPunct="0"/>
            <a:r>
              <a:rPr lang="en-US" sz="800" b="1" smtClean="0">
                <a:solidFill>
                  <a:srgbClr val="FFFFFF"/>
                </a:solidFill>
                <a:latin typeface="Verdana" pitchFamily="34" charset="0"/>
              </a:rPr>
              <a:t>Copyright © 2010 Ryan P. Murphy</a:t>
            </a:r>
            <a:endParaRPr lang="en-US" sz="880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65752" y="152400"/>
            <a:ext cx="8991600" cy="1752600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en-US" sz="4800" b="1" dirty="0" smtClean="0">
                <a:solidFill>
                  <a:srgbClr val="FF0000"/>
                </a:solidFill>
                <a:latin typeface="Berlin Sans FB" pitchFamily="34" charset="0"/>
              </a:rPr>
              <a:t>THE BASE UNIT </a:t>
            </a:r>
            <a:r>
              <a:rPr lang="en-US" sz="4800" dirty="0" smtClean="0"/>
              <a:t>= </a:t>
            </a:r>
            <a:r>
              <a:rPr lang="en-US" sz="4800" b="1" dirty="0" smtClean="0">
                <a:solidFill>
                  <a:srgbClr val="0000FF"/>
                </a:solidFill>
              </a:rPr>
              <a:t>ampere</a:t>
            </a:r>
          </a:p>
          <a:p>
            <a:pPr marL="0" indent="0">
              <a:buNone/>
              <a:defRPr/>
            </a:pPr>
            <a:r>
              <a:rPr lang="en-US" sz="4800" b="1" dirty="0" smtClean="0">
                <a:solidFill>
                  <a:srgbClr val="FF0000"/>
                </a:solidFill>
                <a:latin typeface="Berlin Sans FB" pitchFamily="34" charset="0"/>
              </a:rPr>
              <a:t>SYMBOL </a:t>
            </a:r>
            <a:r>
              <a:rPr lang="en-US" sz="4800" dirty="0" smtClean="0"/>
              <a:t>= </a:t>
            </a:r>
            <a:r>
              <a:rPr lang="en-US" sz="4800" b="1" dirty="0" smtClean="0">
                <a:solidFill>
                  <a:srgbClr val="0000FF"/>
                </a:solidFill>
              </a:rPr>
              <a:t>A</a:t>
            </a:r>
            <a:endParaRPr lang="en-US" sz="4800" b="1" dirty="0">
              <a:solidFill>
                <a:srgbClr val="0000FF"/>
              </a:solidFill>
            </a:endParaRPr>
          </a:p>
          <a:p>
            <a:pPr marL="0" indent="0" algn="ctr" eaLnBrk="1" hangingPunct="1">
              <a:buNone/>
              <a:defRPr/>
            </a:pPr>
            <a:endParaRPr lang="en-US" sz="44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648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349" name="Rectangle 8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0" hangingPunct="0"/>
            <a:r>
              <a:rPr lang="en-US" sz="800" b="1" smtClean="0">
                <a:solidFill>
                  <a:srgbClr val="FFFFFF"/>
                </a:solidFill>
                <a:latin typeface="Verdana" pitchFamily="34" charset="0"/>
              </a:rPr>
              <a:t>Copyright © 2010 Ryan P. Murphy</a:t>
            </a:r>
            <a:endParaRPr lang="en-US" sz="8800" smtClean="0">
              <a:solidFill>
                <a:srgbClr val="FFFFFF"/>
              </a:solidFill>
              <a:latin typeface="Tahom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27559"/>
            <a:ext cx="3543300" cy="2303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960" y="3897495"/>
            <a:ext cx="3148795" cy="3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596527"/>
            <a:ext cx="3393032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52400"/>
            <a:ext cx="8534400" cy="1371600"/>
          </a:xfrm>
          <a:solidFill>
            <a:srgbClr val="FFFF00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7200" dirty="0" smtClean="0">
                <a:solidFill>
                  <a:srgbClr val="0000FF"/>
                </a:solidFill>
                <a:latin typeface="Britannic Bold" pitchFamily="34" charset="0"/>
              </a:rPr>
              <a:t>Luminous Intensity</a:t>
            </a:r>
            <a:endParaRPr lang="en-US" sz="2800" dirty="0" smtClean="0">
              <a:solidFill>
                <a:srgbClr val="0000FF"/>
              </a:solidFill>
              <a:latin typeface="Britannic Bol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5056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4260" name="Picture 5" descr="http://k53.pbase.com/u34/costi/upload/22637440.Candleligh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38400"/>
            <a:ext cx="86868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4261" name="Rectangle 8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0" hangingPunct="0"/>
            <a:r>
              <a:rPr lang="en-US" sz="800" b="1" smtClean="0">
                <a:solidFill>
                  <a:srgbClr val="FFFFFF"/>
                </a:solidFill>
                <a:latin typeface="Verdana" pitchFamily="34" charset="0"/>
              </a:rPr>
              <a:t>Copyright © 2010 Ryan P. Murphy</a:t>
            </a:r>
            <a:endParaRPr lang="en-US" sz="880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65752" y="152400"/>
            <a:ext cx="8991600" cy="175260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en-US" sz="4800" b="1" dirty="0" smtClean="0">
                <a:solidFill>
                  <a:srgbClr val="FF0000"/>
                </a:solidFill>
                <a:latin typeface="Berlin Sans FB" pitchFamily="34" charset="0"/>
              </a:rPr>
              <a:t>THE BASE UNIT </a:t>
            </a:r>
            <a:r>
              <a:rPr lang="en-US" sz="4800" dirty="0" smtClean="0"/>
              <a:t>= </a:t>
            </a:r>
            <a:r>
              <a:rPr lang="en-US" sz="4800" b="1" dirty="0" smtClean="0">
                <a:solidFill>
                  <a:srgbClr val="0000FF"/>
                </a:solidFill>
              </a:rPr>
              <a:t>candela</a:t>
            </a:r>
          </a:p>
          <a:p>
            <a:pPr marL="0" indent="0">
              <a:buNone/>
              <a:defRPr/>
            </a:pPr>
            <a:r>
              <a:rPr lang="en-US" sz="4800" b="1" dirty="0" smtClean="0">
                <a:solidFill>
                  <a:srgbClr val="FF0000"/>
                </a:solidFill>
                <a:latin typeface="Berlin Sans FB" pitchFamily="34" charset="0"/>
              </a:rPr>
              <a:t>SYMBOL </a:t>
            </a:r>
            <a:r>
              <a:rPr lang="en-US" sz="4800" dirty="0" smtClean="0"/>
              <a:t>= </a:t>
            </a:r>
            <a:r>
              <a:rPr lang="en-US" sz="4800" b="1" dirty="0" smtClean="0">
                <a:solidFill>
                  <a:srgbClr val="0000FF"/>
                </a:solidFill>
              </a:rPr>
              <a:t>cd</a:t>
            </a:r>
            <a:endParaRPr lang="en-US" sz="4800" b="1" dirty="0">
              <a:solidFill>
                <a:srgbClr val="0000FF"/>
              </a:solidFill>
            </a:endParaRPr>
          </a:p>
          <a:p>
            <a:pPr marL="0" indent="0" algn="ctr" eaLnBrk="1" hangingPunct="1">
              <a:buNone/>
              <a:defRPr/>
            </a:pPr>
            <a:endParaRPr lang="en-US" sz="44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952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762000"/>
            <a:ext cx="7239000" cy="4579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4867" name="Rectangle 3"/>
          <p:cNvSpPr>
            <a:spLocks noGrp="1" noChangeArrowheads="1"/>
          </p:cNvSpPr>
          <p:nvPr>
            <p:ph idx="1"/>
          </p:nvPr>
        </p:nvSpPr>
        <p:spPr>
          <a:xfrm>
            <a:off x="1676400" y="152400"/>
            <a:ext cx="6258636" cy="605051"/>
          </a:xfrm>
          <a:solidFill>
            <a:srgbClr val="FFFF00"/>
          </a:solidFill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dirty="0" smtClean="0">
                <a:solidFill>
                  <a:srgbClr val="0000FF"/>
                </a:solidFill>
                <a:latin typeface="Britannic Bold" pitchFamily="34" charset="0"/>
              </a:rPr>
              <a:t>CONVERTING</a:t>
            </a:r>
            <a:r>
              <a:rPr lang="en-US" dirty="0" smtClean="0">
                <a:solidFill>
                  <a:srgbClr val="FF0000"/>
                </a:solidFill>
                <a:latin typeface="Britannic Bold" pitchFamily="34" charset="0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Britannic Bold" pitchFamily="34" charset="0"/>
              </a:rPr>
              <a:t>TEMPERATURE</a:t>
            </a:r>
          </a:p>
        </p:txBody>
      </p:sp>
      <p:sp>
        <p:nvSpPr>
          <p:cNvPr id="804869" name="Rectangle 8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800" b="1" smtClean="0">
                <a:solidFill>
                  <a:srgbClr val="FFFFFF"/>
                </a:solidFill>
                <a:latin typeface="Verdana" pitchFamily="34" charset="0"/>
              </a:rPr>
              <a:t>Copyright © 2010 Ryan P. Murphy</a:t>
            </a: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804870" name="Rectangle 9"/>
          <p:cNvSpPr>
            <a:spLocks noChangeArrowheads="1"/>
          </p:cNvSpPr>
          <p:nvPr/>
        </p:nvSpPr>
        <p:spPr bwMode="auto">
          <a:xfrm>
            <a:off x="5867400" y="6650038"/>
            <a:ext cx="30480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800" b="1" smtClean="0">
                <a:solidFill>
                  <a:srgbClr val="FFFFFF"/>
                </a:solidFill>
                <a:latin typeface="Verdana" pitchFamily="34" charset="0"/>
              </a:rPr>
              <a:t>Copyright © 2010 Ryan P. Murphy</a:t>
            </a: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04800" y="5289549"/>
            <a:ext cx="8534400" cy="118745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b="1" dirty="0" smtClean="0">
                <a:latin typeface="Agency FB" pitchFamily="34" charset="0"/>
              </a:rPr>
              <a:t>The </a:t>
            </a:r>
            <a:r>
              <a:rPr 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size of the temperature unit </a:t>
            </a:r>
            <a:r>
              <a:rPr lang="en-US" b="1" dirty="0" smtClean="0">
                <a:latin typeface="Agency FB" pitchFamily="34" charset="0"/>
              </a:rPr>
              <a:t>(the degree) is the same for </a:t>
            </a:r>
            <a:r>
              <a:rPr lang="en-US" b="1" dirty="0" smtClean="0">
                <a:solidFill>
                  <a:srgbClr val="FF0000"/>
                </a:solidFill>
                <a:latin typeface="Agency FB" pitchFamily="34" charset="0"/>
              </a:rPr>
              <a:t>KELVIN</a:t>
            </a:r>
            <a:r>
              <a:rPr lang="en-US" b="1" dirty="0" smtClean="0">
                <a:latin typeface="Agency FB" pitchFamily="34" charset="0"/>
              </a:rPr>
              <a:t> and </a:t>
            </a:r>
            <a:r>
              <a:rPr lang="en-US" b="1" dirty="0" smtClean="0">
                <a:solidFill>
                  <a:srgbClr val="000099"/>
                </a:solidFill>
                <a:latin typeface="Agency FB" pitchFamily="34" charset="0"/>
              </a:rPr>
              <a:t>CELSIUS</a:t>
            </a:r>
            <a:r>
              <a:rPr lang="en-US" b="1" dirty="0" smtClean="0">
                <a:latin typeface="Agency FB" pitchFamily="34" charset="0"/>
              </a:rPr>
              <a:t> scales but different for </a:t>
            </a:r>
            <a:r>
              <a:rPr lang="en-US" b="1" dirty="0" smtClean="0">
                <a:solidFill>
                  <a:srgbClr val="0070C0"/>
                </a:solidFill>
                <a:latin typeface="Agency FB" pitchFamily="34" charset="0"/>
              </a:rPr>
              <a:t>FEHRENHEIT </a:t>
            </a:r>
          </a:p>
        </p:txBody>
      </p:sp>
    </p:spTree>
    <p:extLst>
      <p:ext uri="{BB962C8B-B14F-4D97-AF65-F5344CB8AC3E}">
        <p14:creationId xmlns:p14="http://schemas.microsoft.com/office/powerpoint/2010/main" xmlns="" val="235061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5635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228600"/>
            <a:ext cx="8763000" cy="6400800"/>
          </a:xfrm>
          <a:noFill/>
        </p:spPr>
      </p:pic>
      <p:pic>
        <p:nvPicPr>
          <p:cNvPr id="3563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38200"/>
            <a:ext cx="2057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6357" name="Text Box 6"/>
          <p:cNvSpPr txBox="1">
            <a:spLocks noChangeArrowheads="1"/>
          </p:cNvSpPr>
          <p:nvPr/>
        </p:nvSpPr>
        <p:spPr bwMode="auto">
          <a:xfrm>
            <a:off x="838200" y="2438400"/>
            <a:ext cx="2133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sz="3200" b="1" dirty="0" smtClean="0">
                <a:solidFill>
                  <a:srgbClr val="000000"/>
                </a:solidFill>
              </a:rPr>
              <a:t>Gallon</a:t>
            </a:r>
          </a:p>
        </p:txBody>
      </p:sp>
    </p:spTree>
    <p:extLst>
      <p:ext uri="{BB962C8B-B14F-4D97-AF65-F5344CB8AC3E}">
        <p14:creationId xmlns="" xmlns:p14="http://schemas.microsoft.com/office/powerpoint/2010/main" val="128690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48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1" y="552450"/>
            <a:ext cx="8686800" cy="522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4869" name="Rectangle 8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800" b="1" smtClean="0">
                <a:solidFill>
                  <a:srgbClr val="FFFFFF"/>
                </a:solidFill>
                <a:latin typeface="Verdana" pitchFamily="34" charset="0"/>
              </a:rPr>
              <a:t>Copyright © 2010 Ryan P. Murphy</a:t>
            </a: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804870" name="Rectangle 9"/>
          <p:cNvSpPr>
            <a:spLocks noChangeArrowheads="1"/>
          </p:cNvSpPr>
          <p:nvPr/>
        </p:nvSpPr>
        <p:spPr bwMode="auto">
          <a:xfrm>
            <a:off x="5867400" y="6650038"/>
            <a:ext cx="30480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800" b="1" smtClean="0">
                <a:solidFill>
                  <a:srgbClr val="FFFFFF"/>
                </a:solidFill>
                <a:latin typeface="Verdana" pitchFamily="34" charset="0"/>
              </a:rPr>
              <a:t>Copyright © 2010 Ryan P. Murphy</a:t>
            </a: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838200" y="5759346"/>
            <a:ext cx="7924800" cy="1098654"/>
          </a:xfrm>
          <a:prstGeom prst="rect">
            <a:avLst/>
          </a:prstGeom>
          <a:solidFill>
            <a:srgbClr val="FFCC66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dirty="0" smtClean="0">
                <a:latin typeface="Agency FB" pitchFamily="34" charset="0"/>
              </a:rPr>
              <a:t>However, </a:t>
            </a:r>
            <a:r>
              <a:rPr lang="en-US" b="1" dirty="0" smtClean="0">
                <a:solidFill>
                  <a:srgbClr val="FF0000"/>
                </a:solidFill>
                <a:latin typeface="Agency FB" pitchFamily="34" charset="0"/>
              </a:rPr>
              <a:t>KELVIN</a:t>
            </a:r>
            <a:r>
              <a:rPr lang="en-US" dirty="0" smtClean="0">
                <a:solidFill>
                  <a:srgbClr val="FF0000"/>
                </a:solidFill>
                <a:latin typeface="Agency FB" pitchFamily="34" charset="0"/>
              </a:rPr>
              <a:t>, </a:t>
            </a:r>
            <a:r>
              <a:rPr lang="en-US" b="1" dirty="0" smtClean="0">
                <a:solidFill>
                  <a:srgbClr val="000099"/>
                </a:solidFill>
                <a:latin typeface="Agency FB" pitchFamily="34" charset="0"/>
              </a:rPr>
              <a:t>CELSIUS</a:t>
            </a:r>
            <a:r>
              <a:rPr lang="en-US" dirty="0" smtClean="0">
                <a:latin typeface="Agency FB" pitchFamily="34" charset="0"/>
              </a:rPr>
              <a:t> and </a:t>
            </a:r>
            <a:r>
              <a:rPr lang="en-US" b="1" dirty="0">
                <a:solidFill>
                  <a:srgbClr val="0070C0"/>
                </a:solidFill>
                <a:latin typeface="Agency FB" pitchFamily="34" charset="0"/>
              </a:rPr>
              <a:t>FEHRENHEIT </a:t>
            </a:r>
            <a:r>
              <a:rPr lang="en-US" dirty="0" smtClean="0">
                <a:latin typeface="Agency FB" pitchFamily="34" charset="0"/>
              </a:rPr>
              <a:t>scales have </a:t>
            </a:r>
            <a:r>
              <a:rPr lang="en-US" b="1" dirty="0" smtClean="0">
                <a:solidFill>
                  <a:srgbClr val="00B050"/>
                </a:solidFill>
                <a:latin typeface="Agency FB" pitchFamily="34" charset="0"/>
              </a:rPr>
              <a:t>different zero points</a:t>
            </a:r>
          </a:p>
          <a:p>
            <a:pPr marL="0" indent="0">
              <a:buNone/>
              <a:defRPr/>
            </a:pPr>
            <a:endParaRPr lang="en-US" dirty="0" smtClean="0"/>
          </a:p>
          <a:p>
            <a:pPr marL="0" indent="0">
              <a:buNone/>
              <a:defRPr/>
            </a:pPr>
            <a:endParaRPr lang="en-US" dirty="0"/>
          </a:p>
          <a:p>
            <a:pPr marL="0" indent="0">
              <a:buNone/>
              <a:defRPr/>
            </a:pPr>
            <a:r>
              <a:rPr lang="en-US" dirty="0" smtClean="0"/>
              <a:t> </a:t>
            </a:r>
          </a:p>
        </p:txBody>
      </p:sp>
      <p:sp>
        <p:nvSpPr>
          <p:cNvPr id="8" name="Oval 7"/>
          <p:cNvSpPr/>
          <p:nvPr/>
        </p:nvSpPr>
        <p:spPr>
          <a:xfrm>
            <a:off x="6934200" y="4343400"/>
            <a:ext cx="1352550" cy="838200"/>
          </a:xfrm>
          <a:prstGeom prst="ellipse">
            <a:avLst/>
          </a:pr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Oval 8"/>
          <p:cNvSpPr/>
          <p:nvPr/>
        </p:nvSpPr>
        <p:spPr>
          <a:xfrm>
            <a:off x="4572000" y="3009900"/>
            <a:ext cx="1352550" cy="838200"/>
          </a:xfrm>
          <a:prstGeom prst="ellipse">
            <a:avLst/>
          </a:pr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Oval 9"/>
          <p:cNvSpPr/>
          <p:nvPr/>
        </p:nvSpPr>
        <p:spPr>
          <a:xfrm>
            <a:off x="1828800" y="3371850"/>
            <a:ext cx="1352550" cy="838200"/>
          </a:xfrm>
          <a:prstGeom prst="ellipse">
            <a:avLst/>
          </a:pr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1676400" y="152400"/>
            <a:ext cx="6258636" cy="60505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ritannic Bold" pitchFamily="34" charset="0"/>
                <a:ea typeface="+mn-ea"/>
                <a:cs typeface="+mn-cs"/>
              </a:rPr>
              <a:t>CONVERTING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itannic Bold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ritannic Bold" pitchFamily="34" charset="0"/>
                <a:ea typeface="+mn-ea"/>
                <a:cs typeface="+mn-cs"/>
              </a:rPr>
              <a:t>TEMPERATURE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Britannic Bold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358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869" name="Rectangle 8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800" b="1" smtClean="0">
                <a:solidFill>
                  <a:srgbClr val="FFFFFF"/>
                </a:solidFill>
                <a:latin typeface="Verdana" pitchFamily="34" charset="0"/>
              </a:rPr>
              <a:t>Copyright © 2010 Ryan P. Murphy</a:t>
            </a: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804870" name="Rectangle 9"/>
          <p:cNvSpPr>
            <a:spLocks noChangeArrowheads="1"/>
          </p:cNvSpPr>
          <p:nvPr/>
        </p:nvSpPr>
        <p:spPr bwMode="auto">
          <a:xfrm>
            <a:off x="5867400" y="6650038"/>
            <a:ext cx="30480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800" b="1" smtClean="0">
                <a:solidFill>
                  <a:srgbClr val="FFFFFF"/>
                </a:solidFill>
                <a:latin typeface="Verdana" pitchFamily="34" charset="0"/>
              </a:rPr>
              <a:t>Copyright © 2010 Ryan P. Murphy</a:t>
            </a:r>
            <a:endParaRPr lang="en-US" smtClean="0">
              <a:solidFill>
                <a:srgbClr val="FFFFFF"/>
              </a:solidFill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2133600"/>
            <a:ext cx="7696200" cy="4429803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228600" y="152400"/>
            <a:ext cx="8686800" cy="685800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pperplate Gothic Bold" pitchFamily="34" charset="0"/>
                <a:ea typeface="+mn-ea"/>
                <a:cs typeface="+mn-cs"/>
              </a:rPr>
              <a:t>KELVIN vs. CELSIUS</a:t>
            </a:r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990600"/>
            <a:ext cx="6172200" cy="1072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56647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869" name="Rectangle 8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800" b="1" smtClean="0">
                <a:solidFill>
                  <a:srgbClr val="FFFFFF"/>
                </a:solidFill>
                <a:latin typeface="Verdana" pitchFamily="34" charset="0"/>
              </a:rPr>
              <a:t>Copyright © 2010 Ryan P. Murphy</a:t>
            </a: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804870" name="Rectangle 9"/>
          <p:cNvSpPr>
            <a:spLocks noChangeArrowheads="1"/>
          </p:cNvSpPr>
          <p:nvPr/>
        </p:nvSpPr>
        <p:spPr bwMode="auto">
          <a:xfrm>
            <a:off x="5867400" y="6650038"/>
            <a:ext cx="30480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800" b="1" smtClean="0">
                <a:solidFill>
                  <a:srgbClr val="FFFFFF"/>
                </a:solidFill>
                <a:latin typeface="Verdana" pitchFamily="34" charset="0"/>
              </a:rPr>
              <a:t>Copyright © 2010 Ryan P. Murphy</a:t>
            </a:r>
            <a:endParaRPr lang="en-US" smtClean="0">
              <a:solidFill>
                <a:srgbClr val="FFFFFF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57400"/>
            <a:ext cx="8229600" cy="46482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52400"/>
            <a:ext cx="8686800" cy="685800"/>
          </a:xfrm>
          <a:solidFill>
            <a:srgbClr val="FF0000"/>
          </a:solidFill>
        </p:spPr>
        <p:txBody>
          <a:bodyPr>
            <a:noAutofit/>
          </a:bodyPr>
          <a:lstStyle/>
          <a:p>
            <a:pPr marL="0" indent="0" algn="ctr" eaLnBrk="1" hangingPunct="1">
              <a:buNone/>
            </a:pPr>
            <a:r>
              <a:rPr lang="en-US" sz="3600" dirty="0" smtClean="0">
                <a:solidFill>
                  <a:schemeClr val="bg1"/>
                </a:solidFill>
                <a:latin typeface="Copperplate Gothic Bold" pitchFamily="34" charset="0"/>
              </a:rPr>
              <a:t>CELSIUS vs. Fahrenheit</a:t>
            </a:r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914400"/>
            <a:ext cx="6324600" cy="1043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22334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0563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28601"/>
            <a:ext cx="8610600" cy="990600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 eaLnBrk="1" hangingPunct="1">
              <a:buNone/>
              <a:defRPr/>
            </a:pPr>
            <a:r>
              <a:rPr lang="en-US" sz="2800" dirty="0" smtClean="0">
                <a:latin typeface="Britannic Bold" pitchFamily="34" charset="0"/>
              </a:rPr>
              <a:t>Zero Degrees Celsius is a </a:t>
            </a:r>
            <a:r>
              <a:rPr lang="en-US" sz="2800" u="sng" dirty="0" smtClean="0">
                <a:solidFill>
                  <a:srgbClr val="0000FF"/>
                </a:solidFill>
                <a:latin typeface="Britannic Bold" pitchFamily="34" charset="0"/>
              </a:rPr>
              <a:t>freezing point of water</a:t>
            </a:r>
            <a:r>
              <a:rPr lang="en-US" sz="2800" dirty="0" smtClean="0">
                <a:latin typeface="Britannic Bold" pitchFamily="34" charset="0"/>
              </a:rPr>
              <a:t>, 100 degrees Celsius is a </a:t>
            </a:r>
            <a:r>
              <a:rPr lang="en-US" sz="2800" u="sng" dirty="0" smtClean="0">
                <a:solidFill>
                  <a:srgbClr val="FF0000"/>
                </a:solidFill>
                <a:latin typeface="Britannic Bold" pitchFamily="34" charset="0"/>
              </a:rPr>
              <a:t>boiling point of water</a:t>
            </a:r>
            <a:endParaRPr lang="en-US" sz="2800" dirty="0" smtClean="0">
              <a:latin typeface="Britannic Bold" pitchFamily="34" charset="0"/>
            </a:endParaRPr>
          </a:p>
        </p:txBody>
      </p:sp>
      <p:pic>
        <p:nvPicPr>
          <p:cNvPr id="8079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39686"/>
            <a:ext cx="9111018" cy="5218314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07941" name="Rectangle 8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800" b="1" smtClean="0">
                <a:solidFill>
                  <a:srgbClr val="FFFFFF"/>
                </a:solidFill>
                <a:latin typeface="Verdana" pitchFamily="34" charset="0"/>
              </a:rPr>
              <a:t>Copyright © 2010 Ryan P. Murphy</a:t>
            </a:r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759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22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99343"/>
            <a:ext cx="8458200" cy="563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2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8600"/>
            <a:ext cx="8382000" cy="1066800"/>
          </a:xfrm>
          <a:solidFill>
            <a:srgbClr val="FFFF00"/>
          </a:solidFill>
        </p:spPr>
        <p:txBody>
          <a:bodyPr>
            <a:noAutofit/>
          </a:bodyPr>
          <a:lstStyle/>
          <a:p>
            <a:pPr marL="0" indent="0" algn="ctr" eaLnBrk="1" hangingPunct="1">
              <a:buNone/>
            </a:pPr>
            <a:r>
              <a:rPr lang="en-US" b="1" dirty="0" smtClean="0">
                <a:latin typeface="Berlin Sans FB Demi" pitchFamily="34" charset="0"/>
              </a:rPr>
              <a:t>Molecular motion stops at </a:t>
            </a:r>
            <a:r>
              <a:rPr lang="en-US" b="1" dirty="0" smtClean="0">
                <a:solidFill>
                  <a:srgbClr val="FF0000"/>
                </a:solidFill>
                <a:latin typeface="Berlin Sans FB Demi" pitchFamily="34" charset="0"/>
              </a:rPr>
              <a:t>zero degrees K       </a:t>
            </a:r>
            <a:r>
              <a:rPr lang="en-US" b="1" dirty="0" smtClean="0">
                <a:latin typeface="Berlin Sans FB Demi" pitchFamily="34" charset="0"/>
              </a:rPr>
              <a:t>( </a:t>
            </a:r>
            <a:r>
              <a:rPr lang="en-US" b="1" dirty="0" smtClean="0">
                <a:solidFill>
                  <a:srgbClr val="000099"/>
                </a:solidFill>
                <a:latin typeface="Berlin Sans FB Demi" pitchFamily="34" charset="0"/>
              </a:rPr>
              <a:t>-273.15˚C</a:t>
            </a:r>
            <a:r>
              <a:rPr lang="en-US" b="1" dirty="0" smtClean="0">
                <a:latin typeface="Berlin Sans FB Demi" pitchFamily="34" charset="0"/>
              </a:rPr>
              <a:t>)</a:t>
            </a:r>
          </a:p>
          <a:p>
            <a:pPr eaLnBrk="1" hangingPunct="1"/>
            <a:endParaRPr lang="en-US" dirty="0" smtClean="0"/>
          </a:p>
        </p:txBody>
      </p:sp>
      <p:sp>
        <p:nvSpPr>
          <p:cNvPr id="822277" name="Rectangle 8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800" b="1" smtClean="0">
                <a:solidFill>
                  <a:srgbClr val="FFFFFF"/>
                </a:solidFill>
                <a:latin typeface="Verdana" pitchFamily="34" charset="0"/>
              </a:rPr>
              <a:t>Copyright © 2010 Ryan P. Murphy</a:t>
            </a:r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873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5286375" cy="558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://www.nyu.edu/pages/mathmol/textbook/density_box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8774" y="3252787"/>
            <a:ext cx="3514725" cy="172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191000" y="381000"/>
            <a:ext cx="4572000" cy="12192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ritannic Bold" pitchFamily="34" charset="0"/>
                <a:ea typeface="+mn-ea"/>
                <a:cs typeface="+mn-cs"/>
              </a:rPr>
              <a:t>DENSITY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Britannic Bold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485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869" name="Rectangle 8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800" b="1" smtClean="0">
                <a:solidFill>
                  <a:srgbClr val="FFFFFF"/>
                </a:solidFill>
                <a:latin typeface="Verdana" pitchFamily="34" charset="0"/>
              </a:rPr>
              <a:t>Copyright © 2010 Ryan P. Murphy</a:t>
            </a: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804870" name="Rectangle 9"/>
          <p:cNvSpPr>
            <a:spLocks noChangeArrowheads="1"/>
          </p:cNvSpPr>
          <p:nvPr/>
        </p:nvSpPr>
        <p:spPr bwMode="auto">
          <a:xfrm>
            <a:off x="5867400" y="6650038"/>
            <a:ext cx="30480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800" b="1" smtClean="0">
                <a:solidFill>
                  <a:srgbClr val="FFFFFF"/>
                </a:solidFill>
                <a:latin typeface="Verdana" pitchFamily="34" charset="0"/>
              </a:rPr>
              <a:t>Copyright © 2010 Ryan P. Murphy</a:t>
            </a: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04800" y="5334000"/>
            <a:ext cx="8610600" cy="1236662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4000" dirty="0" smtClean="0">
                <a:solidFill>
                  <a:srgbClr val="FFFF00"/>
                </a:solidFill>
                <a:latin typeface="Impact" pitchFamily="34" charset="0"/>
              </a:rPr>
              <a:t>Amount of substance per unit volume of a substance</a:t>
            </a:r>
          </a:p>
        </p:txBody>
      </p:sp>
      <p:pic>
        <p:nvPicPr>
          <p:cNvPr id="1026" name="Picture 2" descr="http://www.stevespanglerscience.com/img/cache/bcb9b8db117ee64376aedaf7af3595ca/sevenlayer-2-519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http://4.bp.blogspot.com/-D9dtE6FKFkE/TVmCxDGAOrI/AAAAAAAAAc4/pG1FybI1o74/s1600/density_model.jpg"/>
          <p:cNvSpPr>
            <a:spLocks noChangeAspect="1" noChangeArrowheads="1"/>
          </p:cNvSpPr>
          <p:nvPr/>
        </p:nvSpPr>
        <p:spPr bwMode="auto">
          <a:xfrm>
            <a:off x="155575" y="-2598738"/>
            <a:ext cx="5133975" cy="541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0" name="Rectangle 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308600" y="1355726"/>
            <a:ext cx="3276600" cy="990600"/>
          </a:xfrm>
          <a:prstGeom prst="rect">
            <a:avLst/>
          </a:prstGeom>
          <a:blipFill rotWithShape="1">
            <a:blip r:embed="rId3"/>
            <a:stretch>
              <a:fillRect l="-1490"/>
            </a:stretch>
          </a:blipFill>
        </p:spPr>
        <p:txBody>
          <a:bodyPr/>
          <a:lstStyle/>
          <a:p>
            <a:r>
              <a:rPr lang="en-CA">
                <a:noFill/>
              </a:rPr>
              <a:t> 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5181600" y="2590800"/>
            <a:ext cx="3797300" cy="1955798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b="1" dirty="0" smtClean="0">
                <a:solidFill>
                  <a:srgbClr val="FF0000"/>
                </a:solidFill>
                <a:latin typeface="Bodoni MT Black" pitchFamily="18" charset="0"/>
              </a:rPr>
              <a:t>UNITS</a:t>
            </a:r>
          </a:p>
          <a:p>
            <a:pPr marL="0" indent="0" algn="ctr">
              <a:buNone/>
              <a:defRPr/>
            </a:pPr>
            <a:r>
              <a:rPr lang="en-US" b="1" dirty="0" smtClean="0">
                <a:solidFill>
                  <a:srgbClr val="0070C0"/>
                </a:solidFill>
                <a:latin typeface="Bodoni MT Black" pitchFamily="18" charset="0"/>
              </a:rPr>
              <a:t>gram/cm</a:t>
            </a:r>
            <a:r>
              <a:rPr lang="en-US" b="1" baseline="30000" dirty="0" smtClean="0">
                <a:solidFill>
                  <a:srgbClr val="0070C0"/>
                </a:solidFill>
                <a:latin typeface="Bodoni MT Black" pitchFamily="18" charset="0"/>
              </a:rPr>
              <a:t>3</a:t>
            </a:r>
          </a:p>
          <a:p>
            <a:pPr marL="0" indent="0" algn="ctr">
              <a:buNone/>
              <a:defRPr/>
            </a:pPr>
            <a:r>
              <a:rPr lang="en-US" b="1" dirty="0">
                <a:solidFill>
                  <a:srgbClr val="0070C0"/>
                </a:solidFill>
                <a:latin typeface="Bodoni MT Black" pitchFamily="18" charset="0"/>
              </a:rPr>
              <a:t>g</a:t>
            </a:r>
            <a:r>
              <a:rPr lang="en-US" b="1" dirty="0" smtClean="0">
                <a:solidFill>
                  <a:srgbClr val="0070C0"/>
                </a:solidFill>
                <a:latin typeface="Bodoni MT Black" pitchFamily="18" charset="0"/>
              </a:rPr>
              <a:t>ram/ml</a:t>
            </a:r>
          </a:p>
        </p:txBody>
      </p:sp>
    </p:spTree>
    <p:extLst>
      <p:ext uri="{BB962C8B-B14F-4D97-AF65-F5344CB8AC3E}">
        <p14:creationId xmlns:p14="http://schemas.microsoft.com/office/powerpoint/2010/main" xmlns="" val="235061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uiExpand="1" build="allAtOnce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869" name="Rectangle 8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800" b="1" smtClean="0">
                <a:solidFill>
                  <a:srgbClr val="FFFFFF"/>
                </a:solidFill>
                <a:latin typeface="Verdana" pitchFamily="34" charset="0"/>
              </a:rPr>
              <a:t>Copyright © 2010 Ryan P. Murphy</a:t>
            </a: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804870" name="Rectangle 9"/>
          <p:cNvSpPr>
            <a:spLocks noChangeArrowheads="1"/>
          </p:cNvSpPr>
          <p:nvPr/>
        </p:nvSpPr>
        <p:spPr bwMode="auto">
          <a:xfrm>
            <a:off x="5867400" y="6650038"/>
            <a:ext cx="30480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800" b="1" smtClean="0">
                <a:solidFill>
                  <a:srgbClr val="FFFFFF"/>
                </a:solidFill>
                <a:latin typeface="Verdana" pitchFamily="34" charset="0"/>
              </a:rPr>
              <a:t>Copyright © 2010 Ryan P. Murphy</a:t>
            </a: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533400" y="5486400"/>
            <a:ext cx="8229600" cy="70326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3600" b="1" dirty="0" smtClean="0">
                <a:latin typeface="Agency FB" pitchFamily="34" charset="0"/>
              </a:rPr>
              <a:t>The more dense, the more heavier something is…</a:t>
            </a:r>
            <a:endParaRPr lang="en-US" sz="3600" b="1" dirty="0" smtClean="0">
              <a:solidFill>
                <a:srgbClr val="0070C0"/>
              </a:solidFill>
              <a:latin typeface="Agency FB" pitchFamily="34" charset="0"/>
            </a:endParaRPr>
          </a:p>
        </p:txBody>
      </p:sp>
      <p:sp>
        <p:nvSpPr>
          <p:cNvPr id="2" name="AutoShape 4" descr="http://4.bp.blogspot.com/-D9dtE6FKFkE/TVmCxDGAOrI/AAAAAAAAAc4/pG1FybI1o74/s1600/density_model.jpg"/>
          <p:cNvSpPr>
            <a:spLocks noChangeAspect="1" noChangeArrowheads="1"/>
          </p:cNvSpPr>
          <p:nvPr/>
        </p:nvSpPr>
        <p:spPr bwMode="auto">
          <a:xfrm>
            <a:off x="155575" y="-2598738"/>
            <a:ext cx="5133975" cy="541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0" name="Rectangle 3"/>
              <p:cNvSpPr txBox="1">
                <a:spLocks noChangeArrowheads="1"/>
              </p:cNvSpPr>
              <p:nvPr/>
            </p:nvSpPr>
            <p:spPr>
              <a:xfrm>
                <a:off x="5308600" y="1355726"/>
                <a:ext cx="3276600" cy="99060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  <a:defRPr/>
                </a:pPr>
                <a:r>
                  <a:rPr lang="en-US" sz="2800" b="1" dirty="0" smtClean="0">
                    <a:latin typeface="Berlin Sans FB" pitchFamily="34" charset="0"/>
                  </a:rPr>
                  <a:t>Density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CA" sz="2800" b="1" i="1" dirty="0" smtClean="0">
                            <a:latin typeface="Berlin Sans FB" pitchFamily="34" charset="0"/>
                          </a:rPr>
                          <m:t>Mass</m:t>
                        </m:r>
                        <m:r>
                          <m:rPr>
                            <m:nor/>
                          </m:rPr>
                          <a:rPr lang="en-CA" sz="2800" b="1" i="1" dirty="0" smtClean="0">
                            <a:latin typeface="Berlin Sans FB" pitchFamily="34" charset="0"/>
                          </a:rPr>
                          <m:t> </m:t>
                        </m:r>
                      </m:num>
                      <m:den>
                        <m:r>
                          <m:rPr>
                            <m:nor/>
                          </m:rPr>
                          <a:rPr lang="en-CA" sz="2800" b="1" i="1" dirty="0" smtClean="0">
                            <a:latin typeface="Berlin Sans FB" pitchFamily="34" charset="0"/>
                          </a:rPr>
                          <m:t>Volume</m:t>
                        </m:r>
                      </m:den>
                    </m:f>
                  </m:oMath>
                </a14:m>
                <a:r>
                  <a:rPr lang="en-US" sz="2800" b="1" dirty="0" smtClean="0">
                    <a:latin typeface="Berlin Sans FB" pitchFamily="34" charset="0"/>
                  </a:rPr>
                  <a:t>  </a:t>
                </a:r>
                <a:r>
                  <a:rPr lang="en-US" dirty="0" smtClean="0"/>
                  <a:t> </a:t>
                </a:r>
                <a:endParaRPr lang="en-US" dirty="0" smtClean="0"/>
              </a:p>
            </p:txBody>
          </p:sp>
        </mc:Choice>
        <mc:Fallback>
          <p:sp>
            <p:nvSpPr>
              <p:cNvPr id="10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8600" y="1355726"/>
                <a:ext cx="3276600" cy="990600"/>
              </a:xfrm>
              <a:prstGeom prst="rect">
                <a:avLst/>
              </a:prstGeom>
              <a:blipFill rotWithShape="1">
                <a:blip r:embed="rId2"/>
                <a:stretch>
                  <a:fillRect l="-149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4953000" y="2820988"/>
            <a:ext cx="4108450" cy="19557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b="1" dirty="0" smtClean="0">
                <a:latin typeface="Copperplate Gothic Light" pitchFamily="34" charset="0"/>
              </a:rPr>
              <a:t>Which colored substance will have the lowest density?</a:t>
            </a:r>
            <a:endParaRPr lang="en-US" b="1" dirty="0" smtClean="0">
              <a:solidFill>
                <a:srgbClr val="0070C0"/>
              </a:solidFill>
              <a:latin typeface="Copperplate Gothic Light" pitchFamily="34" charset="0"/>
            </a:endParaRPr>
          </a:p>
        </p:txBody>
      </p:sp>
      <p:pic>
        <p:nvPicPr>
          <p:cNvPr id="13" name="Picture 2" descr="http://www.stevespanglerscience.com/img/cache/bcb9b8db117ee64376aedaf7af3595ca/sevenlayer-2-519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0644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869" name="Rectangle 8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800" b="1" smtClean="0">
                <a:solidFill>
                  <a:srgbClr val="FFFFFF"/>
                </a:solidFill>
                <a:latin typeface="Verdana" pitchFamily="34" charset="0"/>
              </a:rPr>
              <a:t>Copyright © 2010 Ryan P. Murphy</a:t>
            </a: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804870" name="Rectangle 9"/>
          <p:cNvSpPr>
            <a:spLocks noChangeArrowheads="1"/>
          </p:cNvSpPr>
          <p:nvPr/>
        </p:nvSpPr>
        <p:spPr bwMode="auto">
          <a:xfrm>
            <a:off x="5867400" y="6650038"/>
            <a:ext cx="30480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800" b="1" smtClean="0">
                <a:solidFill>
                  <a:srgbClr val="FFFFFF"/>
                </a:solidFill>
                <a:latin typeface="Verdana" pitchFamily="34" charset="0"/>
              </a:rPr>
              <a:t>Copyright © 2010 Ryan P. Murphy</a:t>
            </a: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533400" y="5486400"/>
            <a:ext cx="8229600" cy="70326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3600" b="1" dirty="0" smtClean="0">
                <a:latin typeface="Agency FB" pitchFamily="34" charset="0"/>
              </a:rPr>
              <a:t>The more dense, the more heavier something is…</a:t>
            </a:r>
            <a:endParaRPr lang="en-US" sz="3600" b="1" dirty="0" smtClean="0">
              <a:solidFill>
                <a:srgbClr val="0070C0"/>
              </a:solidFill>
              <a:latin typeface="Agency FB" pitchFamily="34" charset="0"/>
            </a:endParaRPr>
          </a:p>
        </p:txBody>
      </p:sp>
      <p:sp>
        <p:nvSpPr>
          <p:cNvPr id="2" name="AutoShape 4" descr="http://4.bp.blogspot.com/-D9dtE6FKFkE/TVmCxDGAOrI/AAAAAAAAAc4/pG1FybI1o74/s1600/density_model.jpg"/>
          <p:cNvSpPr>
            <a:spLocks noChangeAspect="1" noChangeArrowheads="1"/>
          </p:cNvSpPr>
          <p:nvPr/>
        </p:nvSpPr>
        <p:spPr bwMode="auto">
          <a:xfrm>
            <a:off x="155575" y="-2598738"/>
            <a:ext cx="5133975" cy="541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0" name="Rectangle 3"/>
              <p:cNvSpPr txBox="1">
                <a:spLocks noChangeArrowheads="1"/>
              </p:cNvSpPr>
              <p:nvPr/>
            </p:nvSpPr>
            <p:spPr>
              <a:xfrm>
                <a:off x="5308600" y="1355726"/>
                <a:ext cx="3276600" cy="99060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  <a:defRPr/>
                </a:pPr>
                <a:r>
                  <a:rPr lang="en-US" sz="2800" b="1" dirty="0" smtClean="0">
                    <a:latin typeface="Berlin Sans FB" pitchFamily="34" charset="0"/>
                  </a:rPr>
                  <a:t>Density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CA" sz="2800" b="1" i="1" dirty="0" smtClean="0">
                            <a:latin typeface="Berlin Sans FB" pitchFamily="34" charset="0"/>
                          </a:rPr>
                          <m:t>Mass</m:t>
                        </m:r>
                        <m:r>
                          <m:rPr>
                            <m:nor/>
                          </m:rPr>
                          <a:rPr lang="en-CA" sz="2800" b="1" i="1" dirty="0" smtClean="0">
                            <a:latin typeface="Berlin Sans FB" pitchFamily="34" charset="0"/>
                          </a:rPr>
                          <m:t> </m:t>
                        </m:r>
                      </m:num>
                      <m:den>
                        <m:r>
                          <m:rPr>
                            <m:nor/>
                          </m:rPr>
                          <a:rPr lang="en-CA" sz="2800" b="1" i="1" dirty="0" smtClean="0">
                            <a:latin typeface="Berlin Sans FB" pitchFamily="34" charset="0"/>
                          </a:rPr>
                          <m:t>Volume</m:t>
                        </m:r>
                      </m:den>
                    </m:f>
                  </m:oMath>
                </a14:m>
                <a:r>
                  <a:rPr lang="en-US" sz="2800" b="1" dirty="0" smtClean="0">
                    <a:latin typeface="Berlin Sans FB" pitchFamily="34" charset="0"/>
                  </a:rPr>
                  <a:t>  </a:t>
                </a:r>
                <a:r>
                  <a:rPr lang="en-US" dirty="0" smtClean="0"/>
                  <a:t> </a:t>
                </a:r>
                <a:endParaRPr lang="en-US" dirty="0" smtClean="0"/>
              </a:p>
            </p:txBody>
          </p:sp>
        </mc:Choice>
        <mc:Fallback>
          <p:sp>
            <p:nvSpPr>
              <p:cNvPr id="10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8600" y="1355726"/>
                <a:ext cx="3276600" cy="990600"/>
              </a:xfrm>
              <a:prstGeom prst="rect">
                <a:avLst/>
              </a:prstGeom>
              <a:blipFill rotWithShape="1">
                <a:blip r:embed="rId2"/>
                <a:stretch>
                  <a:fillRect l="-149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" descr="http://www.stevespanglerscience.com/img/cache/bcb9b8db117ee64376aedaf7af3595ca/sevenlayer-2-519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4997450" y="3181350"/>
            <a:ext cx="4108450" cy="1466850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4000" b="1" dirty="0" smtClean="0">
                <a:latin typeface="Cooper Black" pitchFamily="18" charset="0"/>
              </a:rPr>
              <a:t>GREEN SUBSTANCE!</a:t>
            </a:r>
            <a:endParaRPr lang="en-US" sz="4000" b="1" dirty="0" smtClean="0">
              <a:solidFill>
                <a:srgbClr val="0070C0"/>
              </a:solidFill>
              <a:latin typeface="Cooper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644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7747" name="Rectangle 3"/>
          <p:cNvSpPr>
            <a:spLocks noGrp="1" noChangeArrowheads="1"/>
          </p:cNvSpPr>
          <p:nvPr>
            <p:ph idx="1"/>
          </p:nvPr>
        </p:nvSpPr>
        <p:spPr>
          <a:xfrm>
            <a:off x="0" y="31531"/>
            <a:ext cx="9144000" cy="5673725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Berlin Sans FB" pitchFamily="34" charset="0"/>
              </a:rPr>
              <a:t>The Metric System</a:t>
            </a:r>
            <a:r>
              <a:rPr lang="en-US" sz="4000" dirty="0" smtClean="0">
                <a:solidFill>
                  <a:srgbClr val="FF0000"/>
                </a:solidFill>
                <a:latin typeface="Berlin Sans FB" pitchFamily="34" charset="0"/>
              </a:rPr>
              <a:t>: </a:t>
            </a:r>
            <a:r>
              <a:rPr lang="en-US" sz="4000" dirty="0" smtClean="0"/>
              <a:t>A measurement system based on the powers of ten.</a:t>
            </a:r>
          </a:p>
        </p:txBody>
      </p:sp>
      <p:pic>
        <p:nvPicPr>
          <p:cNvPr id="4905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371599"/>
            <a:ext cx="8610600" cy="54721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490501" name="Rectangle 8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800" b="1">
                <a:solidFill>
                  <a:prstClr val="black"/>
                </a:solidFill>
                <a:latin typeface="Verdana" pitchFamily="34" charset="0"/>
              </a:rPr>
              <a:t>Copyright © 2010 Ryan P. Murphy</a:t>
            </a:r>
            <a:endParaRPr lang="en-US" sz="8800">
              <a:solidFill>
                <a:prstClr val="black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999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37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8382000" cy="548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7380" name="Rectangle 7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0" hangingPunct="0"/>
            <a:r>
              <a:rPr lang="en-US" sz="800" b="1" smtClean="0">
                <a:solidFill>
                  <a:srgbClr val="FFFFFF"/>
                </a:solidFill>
                <a:latin typeface="Verdana" pitchFamily="34" charset="0"/>
              </a:rPr>
              <a:t>Copyright © 2010 Ryan P. Murphy</a:t>
            </a:r>
            <a:endParaRPr lang="en-US" sz="880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28600"/>
            <a:ext cx="8686800" cy="685800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 eaLnBrk="1" hangingPunct="1">
              <a:buNone/>
            </a:pPr>
            <a:r>
              <a:rPr lang="en-US" sz="4400" b="1" dirty="0" smtClean="0">
                <a:latin typeface="Agency FB" pitchFamily="34" charset="0"/>
              </a:rPr>
              <a:t>What unit of measurement is this?</a:t>
            </a:r>
          </a:p>
        </p:txBody>
      </p:sp>
    </p:spTree>
    <p:extLst>
      <p:ext uri="{BB962C8B-B14F-4D97-AF65-F5344CB8AC3E}">
        <p14:creationId xmlns="" xmlns:p14="http://schemas.microsoft.com/office/powerpoint/2010/main" val="65730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7747" name="Rectangle 3"/>
          <p:cNvSpPr>
            <a:spLocks noGrp="1" noChangeArrowheads="1"/>
          </p:cNvSpPr>
          <p:nvPr>
            <p:ph idx="1"/>
          </p:nvPr>
        </p:nvSpPr>
        <p:spPr>
          <a:xfrm>
            <a:off x="0" y="31531"/>
            <a:ext cx="9296400" cy="882869"/>
          </a:xfrm>
        </p:spPr>
        <p:txBody>
          <a:bodyPr>
            <a:normAutofit fontScale="92500"/>
          </a:bodyPr>
          <a:lstStyle/>
          <a:p>
            <a:pPr marL="0" indent="0" algn="ctr" eaLnBrk="1" hangingPunct="1">
              <a:buNone/>
              <a:defRPr/>
            </a:pPr>
            <a:r>
              <a:rPr lang="en-US" sz="5400" b="1" dirty="0" smtClean="0">
                <a:solidFill>
                  <a:srgbClr val="FF0000"/>
                </a:solidFill>
              </a:rPr>
              <a:t>POWERS OF TEN </a:t>
            </a:r>
            <a:r>
              <a:rPr lang="en-US" sz="5400" b="1" dirty="0" smtClean="0"/>
              <a:t>HAVE </a:t>
            </a:r>
            <a:r>
              <a:rPr lang="en-US" sz="5400" b="1" dirty="0" smtClean="0">
                <a:solidFill>
                  <a:srgbClr val="00B0F0"/>
                </a:solidFill>
                <a:latin typeface="Britannic Bold" pitchFamily="34" charset="0"/>
                <a:cs typeface="Aharoni" pitchFamily="2" charset="-79"/>
              </a:rPr>
              <a:t>PREFIXES</a:t>
            </a:r>
            <a:endParaRPr lang="en-US" sz="5400" dirty="0" smtClean="0">
              <a:solidFill>
                <a:srgbClr val="00B0F0"/>
              </a:solidFill>
              <a:latin typeface="Britannic Bold" pitchFamily="34" charset="0"/>
              <a:cs typeface="Aharoni" pitchFamily="2" charset="-79"/>
            </a:endParaRPr>
          </a:p>
        </p:txBody>
      </p:sp>
      <p:pic>
        <p:nvPicPr>
          <p:cNvPr id="4905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59293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490501" name="Rectangle 8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800" b="1">
                <a:solidFill>
                  <a:prstClr val="black"/>
                </a:solidFill>
                <a:latin typeface="Verdana" pitchFamily="34" charset="0"/>
              </a:rPr>
              <a:t>Copyright © 2010 Ryan P. Murphy</a:t>
            </a:r>
            <a:endParaRPr lang="en-US" sz="8800">
              <a:solidFill>
                <a:prstClr val="black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80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23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0"/>
            <a:ext cx="9067800" cy="6126163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en-US" sz="5400" b="1" dirty="0" smtClean="0">
                <a:solidFill>
                  <a:srgbClr val="FF0000"/>
                </a:solidFill>
                <a:latin typeface="Berlin Sans FB Demi" pitchFamily="34" charset="0"/>
              </a:rPr>
              <a:t>YOU</a:t>
            </a:r>
            <a:r>
              <a:rPr lang="en-US" sz="5400" b="1" dirty="0" smtClean="0">
                <a:latin typeface="Berlin Sans FB Demi" pitchFamily="34" charset="0"/>
              </a:rPr>
              <a:t> </a:t>
            </a:r>
            <a:r>
              <a:rPr lang="en-US" sz="5400" b="1" dirty="0" smtClean="0">
                <a:solidFill>
                  <a:srgbClr val="00B0F0"/>
                </a:solidFill>
                <a:latin typeface="Berlin Sans FB Demi" pitchFamily="34" charset="0"/>
              </a:rPr>
              <a:t>MUST</a:t>
            </a:r>
            <a:r>
              <a:rPr lang="en-US" sz="5400" b="1" dirty="0" smtClean="0">
                <a:latin typeface="Berlin Sans FB Demi" pitchFamily="34" charset="0"/>
              </a:rPr>
              <a:t> </a:t>
            </a:r>
            <a:r>
              <a:rPr lang="en-US" sz="5400" b="1" dirty="0" smtClean="0">
                <a:solidFill>
                  <a:srgbClr val="FF0000"/>
                </a:solidFill>
                <a:latin typeface="Berlin Sans FB Demi" pitchFamily="34" charset="0"/>
              </a:rPr>
              <a:t>KNOW THEM!!!</a:t>
            </a:r>
          </a:p>
        </p:txBody>
      </p:sp>
      <p:pic>
        <p:nvPicPr>
          <p:cNvPr id="59392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14400"/>
            <a:ext cx="86868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25" name="Rectangle 8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800" b="1">
                <a:solidFill>
                  <a:prstClr val="black"/>
                </a:solidFill>
                <a:latin typeface="Verdana" pitchFamily="34" charset="0"/>
              </a:rPr>
              <a:t>Copyright © 2010 Ryan P. Murphy</a:t>
            </a:r>
            <a:endParaRPr lang="en-US" sz="8800">
              <a:solidFill>
                <a:prstClr val="black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262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5840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228600"/>
            <a:ext cx="8763000" cy="6400800"/>
          </a:xfrm>
          <a:noFill/>
        </p:spPr>
      </p:pic>
      <p:pic>
        <p:nvPicPr>
          <p:cNvPr id="3584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38200"/>
            <a:ext cx="2057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05" name="Text Box 5"/>
          <p:cNvSpPr txBox="1">
            <a:spLocks noChangeArrowheads="1"/>
          </p:cNvSpPr>
          <p:nvPr/>
        </p:nvSpPr>
        <p:spPr bwMode="auto">
          <a:xfrm>
            <a:off x="838200" y="2438400"/>
            <a:ext cx="2133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sz="3200" b="1" dirty="0" smtClean="0">
                <a:solidFill>
                  <a:srgbClr val="000000"/>
                </a:solidFill>
              </a:rPr>
              <a:t>Gallon</a:t>
            </a:r>
          </a:p>
        </p:txBody>
      </p:sp>
      <p:pic>
        <p:nvPicPr>
          <p:cNvPr id="35840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524000"/>
            <a:ext cx="2133600" cy="139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07" name="Text Box 7"/>
          <p:cNvSpPr txBox="1">
            <a:spLocks noChangeArrowheads="1"/>
          </p:cNvSpPr>
          <p:nvPr/>
        </p:nvSpPr>
        <p:spPr bwMode="auto">
          <a:xfrm>
            <a:off x="2895600" y="838200"/>
            <a:ext cx="5181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8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3200" b="1" dirty="0" smtClean="0">
                <a:solidFill>
                  <a:srgbClr val="000000"/>
                </a:solidFill>
              </a:rPr>
              <a:t>Mph (Miles per hour)</a:t>
            </a:r>
          </a:p>
        </p:txBody>
      </p:sp>
    </p:spTree>
    <p:extLst>
      <p:ext uri="{BB962C8B-B14F-4D97-AF65-F5344CB8AC3E}">
        <p14:creationId xmlns="" xmlns:p14="http://schemas.microsoft.com/office/powerpoint/2010/main" val="423712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4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8686800" cy="510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9429" name="Rectangle 8"/>
          <p:cNvSpPr>
            <a:spLocks noChangeArrowheads="1"/>
          </p:cNvSpPr>
          <p:nvPr/>
        </p:nvSpPr>
        <p:spPr bwMode="auto">
          <a:xfrm>
            <a:off x="5715000" y="6629400"/>
            <a:ext cx="30480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0" hangingPunct="0"/>
            <a:r>
              <a:rPr lang="en-US" sz="800" b="1" smtClean="0">
                <a:solidFill>
                  <a:srgbClr val="FFFFFF"/>
                </a:solidFill>
                <a:latin typeface="Verdana" pitchFamily="34" charset="0"/>
              </a:rPr>
              <a:t>Copyright © 2010 Ryan P. Murphy</a:t>
            </a:r>
            <a:endParaRPr lang="en-US" sz="880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359430" name="Rectangle 9"/>
          <p:cNvSpPr>
            <a:spLocks noChangeArrowheads="1"/>
          </p:cNvSpPr>
          <p:nvPr/>
        </p:nvSpPr>
        <p:spPr bwMode="auto">
          <a:xfrm>
            <a:off x="5867400" y="6650038"/>
            <a:ext cx="30480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0" hangingPunct="0"/>
            <a:r>
              <a:rPr lang="en-US" sz="800" b="1" smtClean="0">
                <a:solidFill>
                  <a:srgbClr val="FFFFFF"/>
                </a:solidFill>
                <a:latin typeface="Verdana" pitchFamily="34" charset="0"/>
              </a:rPr>
              <a:t>Copyright © 2010 Ryan P. Murphy</a:t>
            </a:r>
            <a:endParaRPr lang="en-US" sz="880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28600"/>
            <a:ext cx="8686800" cy="685800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 eaLnBrk="1" hangingPunct="1">
              <a:buNone/>
            </a:pPr>
            <a:r>
              <a:rPr lang="en-US" sz="4400" b="1" dirty="0" smtClean="0">
                <a:latin typeface="Agency FB" pitchFamily="34" charset="0"/>
              </a:rPr>
              <a:t>What unit of measurement is this?</a:t>
            </a:r>
          </a:p>
        </p:txBody>
      </p:sp>
    </p:spTree>
    <p:extLst>
      <p:ext uri="{BB962C8B-B14F-4D97-AF65-F5344CB8AC3E}">
        <p14:creationId xmlns="" xmlns:p14="http://schemas.microsoft.com/office/powerpoint/2010/main" val="156951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3572</TotalTime>
  <Words>1223</Words>
  <Application>Microsoft Office PowerPoint</Application>
  <PresentationFormat>On-screen Show (4:3)</PresentationFormat>
  <Paragraphs>220</Paragraphs>
  <Slides>71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71</vt:i4>
      </vt:variant>
    </vt:vector>
  </HeadingPairs>
  <TitlesOfParts>
    <vt:vector size="73" baseType="lpstr">
      <vt:lpstr>Office Theme</vt:lpstr>
      <vt:lpstr>2_Default Design</vt:lpstr>
      <vt:lpstr>Chemistry11</vt:lpstr>
      <vt:lpstr>1.4 Analysis of Units and Conversions in Chemistry</vt:lpstr>
      <vt:lpstr>There are two types of measurements we use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Marnie</dc:creator>
  <cp:lastModifiedBy>a.vlacil</cp:lastModifiedBy>
  <cp:revision>333</cp:revision>
  <dcterms:created xsi:type="dcterms:W3CDTF">2007-02-05T00:24:02Z</dcterms:created>
  <dcterms:modified xsi:type="dcterms:W3CDTF">2014-02-21T16:46:11Z</dcterms:modified>
</cp:coreProperties>
</file>