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  <p:sldMasterId id="2147483748" r:id="rId2"/>
    <p:sldMasterId id="2147483761" r:id="rId3"/>
    <p:sldMasterId id="2147484520" r:id="rId4"/>
    <p:sldMasterId id="2147484532" r:id="rId5"/>
    <p:sldMasterId id="2147484547" r:id="rId6"/>
    <p:sldMasterId id="2147484559" r:id="rId7"/>
    <p:sldMasterId id="2147484574" r:id="rId8"/>
    <p:sldMasterId id="2147484598" r:id="rId9"/>
    <p:sldMasterId id="2147484612" r:id="rId10"/>
    <p:sldMasterId id="2147484625" r:id="rId11"/>
  </p:sldMasterIdLst>
  <p:notesMasterIdLst>
    <p:notesMasterId r:id="rId82"/>
  </p:notesMasterIdLst>
  <p:sldIdLst>
    <p:sldId id="352" r:id="rId12"/>
    <p:sldId id="353" r:id="rId13"/>
    <p:sldId id="354" r:id="rId14"/>
    <p:sldId id="355" r:id="rId15"/>
    <p:sldId id="356" r:id="rId16"/>
    <p:sldId id="277" r:id="rId17"/>
    <p:sldId id="281" r:id="rId18"/>
    <p:sldId id="278" r:id="rId19"/>
    <p:sldId id="295" r:id="rId20"/>
    <p:sldId id="293" r:id="rId21"/>
    <p:sldId id="290" r:id="rId22"/>
    <p:sldId id="296" r:id="rId23"/>
    <p:sldId id="292" r:id="rId24"/>
    <p:sldId id="291" r:id="rId25"/>
    <p:sldId id="282" r:id="rId26"/>
    <p:sldId id="284" r:id="rId27"/>
    <p:sldId id="289" r:id="rId28"/>
    <p:sldId id="297" r:id="rId29"/>
    <p:sldId id="287" r:id="rId30"/>
    <p:sldId id="299" r:id="rId31"/>
    <p:sldId id="300" r:id="rId32"/>
    <p:sldId id="349" r:id="rId33"/>
    <p:sldId id="350" r:id="rId34"/>
    <p:sldId id="351" r:id="rId35"/>
    <p:sldId id="357" r:id="rId36"/>
    <p:sldId id="279" r:id="rId37"/>
    <p:sldId id="341" r:id="rId38"/>
    <p:sldId id="304" r:id="rId39"/>
    <p:sldId id="305" r:id="rId40"/>
    <p:sldId id="303" r:id="rId41"/>
    <p:sldId id="306" r:id="rId42"/>
    <p:sldId id="302" r:id="rId43"/>
    <p:sldId id="307" r:id="rId44"/>
    <p:sldId id="280" r:id="rId45"/>
    <p:sldId id="342" r:id="rId46"/>
    <p:sldId id="340" r:id="rId47"/>
    <p:sldId id="358" r:id="rId48"/>
    <p:sldId id="359" r:id="rId49"/>
    <p:sldId id="368" r:id="rId50"/>
    <p:sldId id="369" r:id="rId51"/>
    <p:sldId id="370" r:id="rId52"/>
    <p:sldId id="371" r:id="rId53"/>
    <p:sldId id="372" r:id="rId54"/>
    <p:sldId id="373" r:id="rId55"/>
    <p:sldId id="377" r:id="rId56"/>
    <p:sldId id="378" r:id="rId57"/>
    <p:sldId id="379" r:id="rId58"/>
    <p:sldId id="398" r:id="rId59"/>
    <p:sldId id="380" r:id="rId60"/>
    <p:sldId id="381" r:id="rId61"/>
    <p:sldId id="382" r:id="rId62"/>
    <p:sldId id="401" r:id="rId63"/>
    <p:sldId id="383" r:id="rId64"/>
    <p:sldId id="384" r:id="rId65"/>
    <p:sldId id="385" r:id="rId66"/>
    <p:sldId id="386" r:id="rId67"/>
    <p:sldId id="387" r:id="rId68"/>
    <p:sldId id="388" r:id="rId69"/>
    <p:sldId id="389" r:id="rId70"/>
    <p:sldId id="390" r:id="rId71"/>
    <p:sldId id="391" r:id="rId72"/>
    <p:sldId id="392" r:id="rId73"/>
    <p:sldId id="393" r:id="rId74"/>
    <p:sldId id="394" r:id="rId75"/>
    <p:sldId id="395" r:id="rId76"/>
    <p:sldId id="396" r:id="rId77"/>
    <p:sldId id="397" r:id="rId78"/>
    <p:sldId id="402" r:id="rId79"/>
    <p:sldId id="403" r:id="rId80"/>
    <p:sldId id="404" r:id="rId8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00"/>
    <a:srgbClr val="0000CC"/>
    <a:srgbClr val="CCFF66"/>
    <a:srgbClr val="DDDDDD"/>
    <a:srgbClr val="808080"/>
    <a:srgbClr val="000099"/>
    <a:srgbClr val="99FF66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29" autoAdjust="0"/>
    <p:restoredTop sz="94676" autoAdjust="0"/>
  </p:normalViewPr>
  <p:slideViewPr>
    <p:cSldViewPr snapToGrid="0" snapToObjects="1">
      <p:cViewPr>
        <p:scale>
          <a:sx n="60" d="100"/>
          <a:sy n="60" d="100"/>
        </p:scale>
        <p:origin x="-900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0B4751A-48E0-4C27-A5CC-4FD9D0938DBB}" type="datetime1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6A45DE70-F0D7-4B48-8704-D3B174956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2325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D6C3AA-A9ED-4A41-A5A9-63FC991AE343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/>
              <a:t>38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65FA9-B52A-49F1-AEF8-725A176F4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58155-402E-471B-BDD0-C8C58CF14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78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C32A-A143-4098-BE06-38415EEE937E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2938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DC5E-B517-42F1-B68F-40A7CB71C381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22524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932-2EF0-4B43-A6D3-AA80A6DC8094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656052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3A933-E501-4EC8-B1DC-630DF42B3295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8403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7072-A7CF-4D86-A200-456111F8B88F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77376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66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567B-B3D2-463A-AA9F-3118C3EFAC56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9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896300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F35F-6546-426B-A5A6-B88AC7CE18DC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43386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3E7DC-E416-4688-8662-3D7A99BC75A7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36506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31-275D-4CAE-BD44-F1A998570FBF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95373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62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B7C4468-E575-4FFC-BCF0-F9AD6F10A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654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FB56E-F012-44E9-B300-9CDD712C0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86DA7-05BC-4398-A8C0-1047F1D8C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97047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7286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308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6616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1786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0840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1783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1100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1581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711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6A6C2-C127-4D09-BAF9-44EEBC55D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1341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2535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62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B7C4468-E575-4FFC-BCF0-F9AD6F10A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63413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88FCA-F776-480C-ACC7-3AD10DCCD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9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10"/>
          <p:cNvSpPr/>
          <p:nvPr/>
        </p:nvSpPr>
        <p:spPr>
          <a:xfrm>
            <a:off x="4297370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14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77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B8F-B40F-4012-AF43-0EC540356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97429-4E77-41C4-AFB3-6195C46BF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7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6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FC44E-3146-4AF9-9593-C7552DB90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719AD-125F-4B54-A601-219D8441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5879-760D-4716-8A9A-19C181B55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4" y="273064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14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4930D-ADED-4155-9FFA-DB860E31A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84205-FCA5-4EE5-B163-94D886FA1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26105-9B67-4417-A9BD-E73E1AF2F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2C269-5994-4D12-9D93-6E61D5965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E2D7F-1425-4CB7-ACD4-FAD381628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86DA7-05BC-4398-A8C0-1047F1D8C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62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7BF1EB4E-78FA-44D0-BFA1-949CB60E0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/>
        </p:nvCxnSpPr>
        <p:spPr>
          <a:xfrm>
            <a:off x="685800" y="3398852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14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2399790-DE5B-4AA1-AAD6-61FB7F700CF5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5238B4C-311A-45B8-B446-60AE900CC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4EE0D42-F8F3-42DA-A546-E1B533A02ADC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A0D36E4-C517-4474-BFAD-74DE0CEC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/>
        </p:nvCxnSpPr>
        <p:spPr>
          <a:xfrm>
            <a:off x="731838" y="4599002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78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FF92CD7-B793-4ED8-AE3F-222A73575022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94F61E9-F74B-4C87-8DF2-5C573850A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BA96293-3F24-46AB-A424-2B3234E0FAAD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F962237-58C5-4F63-9E41-34D8D7A78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8"/>
          <p:cNvCxnSpPr/>
          <p:nvPr/>
        </p:nvCxnSpPr>
        <p:spPr>
          <a:xfrm rot="5400000">
            <a:off x="2218538" y="4045751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B594678-E80A-4414-B08D-66444A64DB05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727A86D-D243-4A38-A549-BA5C4F492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9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10"/>
          <p:cNvSpPr/>
          <p:nvPr/>
        </p:nvSpPr>
        <p:spPr>
          <a:xfrm>
            <a:off x="4297370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14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77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DDA43-185F-4BA3-9B43-72EF2A5ED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28D2A23-9552-4141-BBC6-47D46C44998B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532C293-FB04-4ABC-A1EC-7BA18BBB8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281A43A-16F1-4D8F-AED9-9BA1FE289191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3F6F906-7450-4347-AAC4-03DCA833B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12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66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047BDCB-E19D-4865-BCDC-A8B615E40BB5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FC1AFF5-F89D-4F13-8C36-F0349587C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2BD7591-D753-4F67-8465-483E12847FA5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99DD6B8-4031-43EF-9DB5-5232D17CA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198F260-9515-445F-B97B-49865B091AE4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15C6E6F-C829-4430-99D1-BCB71032E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ABA9784-7620-4068-A507-EF2E532FA67F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5E1E4D6-97B7-4E80-AC14-8F79186B6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62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B7C4468-E575-4FFC-BCF0-F9AD6F10A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6A6C2-C127-4D09-BAF9-44EEBC55D1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8700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88FCA-F776-480C-ACC7-3AD10DCCDE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583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EEB8F-B40F-4012-AF43-0EC5403569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68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511F4-159D-478B-84E4-268D0189F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97429-4E77-41C4-AFB3-6195C46BF1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825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FC44E-3146-4AF9-9593-C7552DB90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5183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5719AD-125F-4B54-A601-219D8441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975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05879-760D-4716-8A9A-19C181B552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58233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E4930D-ADED-4155-9FFA-DB860E31A9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8359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626105-9B67-4417-A9BD-E73E1AF2FE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4321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72C269-5994-4D12-9D93-6E61D5965F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7685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E2D7F-1425-4CB7-ACD4-FAD3816284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55412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D7D43C69-153D-4012-B185-0488905AC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32242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82272562-A6FB-4059-B09B-0B18E52C8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849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7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6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B445-E4CE-475E-AF4C-7C3A092B2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4F5012B9-CC01-42D2-B542-AD928A3DD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8579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74451D36-8648-41D3-922B-BF490D4FF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0981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071D6122-8E50-439A-BE8F-E51F9F1C3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105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04F9A61C-1A07-4726-AC07-F2E2539F0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0919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E69C59A0-60E9-4019-A16B-D0A6CCA4A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9128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0418337E-34A7-449F-87E1-A8E634313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47435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99A7862B-CF99-4AD5-AB26-4B6E5F0FC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8338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4B3988F2-9E30-4FE4-9FEF-5FB123DA0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2602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ED43200A-4109-4BD0-9B0B-DF7BBFC4B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6563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fld id="{74EEFFDF-1FF8-4EC7-B9A8-3BA8BA3FB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073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F036A-B765-4559-AFAD-AD92F9877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C7C7EEE-B81B-4388-B47E-E4EBA4C81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26289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62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B7C4468-E575-4FFC-BCF0-F9AD6F10A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96F52-320B-4376-8FAE-000FDA7F519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760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A46B2-EE1C-4010-AF9D-FB0E6A45D96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214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23DA6-9E24-4DCB-A431-0A0254E7F90E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720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9C70B-DDE3-47A0-8A03-2493939E165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520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1859771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24825-DC73-446F-B529-990DDBFCF92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392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20474-B1DA-4524-80E3-C893FFD3FFA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139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209C-F172-4098-9D00-CCDB0663F36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3108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0701-6E16-4B1F-9CDA-F43AF568618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21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94898-07FB-47D9-A49F-5FEBBB6E0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64"/>
            <a:ext cx="609600" cy="365125"/>
          </a:xfrm>
        </p:spPr>
        <p:txBody>
          <a:bodyPr/>
          <a:lstStyle/>
          <a:p>
            <a:pPr>
              <a:defRPr/>
            </a:pPr>
            <a:fld id="{2D796307-2E01-490A-B87A-C70910A3DD9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880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9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8800">
              <a:solidFill>
                <a:prstClr val="black"/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5690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1DA45F-77CE-4A9B-A490-B8438A7A068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829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A7C5E-B572-4A38-A6BB-7F64B394FAF2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409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2968671-E6C4-41E5-B222-CF4A2E92B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18963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D009012-56E8-43F6-AD5F-DE7E945AB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37257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ADC3C66-A054-4B60-AA8D-DBE2CBB93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7639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E434609-CC36-45E0-8816-154E74D30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53756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FBF5036-2397-4C4C-ACDE-D8CC746C6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29598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124DEF5-20BE-4C71-A20C-DEAEFEACC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91399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DF2EF25-10F2-4B52-AE9B-59E1CBDDE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79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4" y="273064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14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4C20-8D13-4627-AC77-1DAF29D7F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51BB692-3FFD-45F1-9EFA-BBA62C900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2647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51A10A7-F181-41ED-93B5-A1C48D728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68447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5B7FC78-BB7C-4E11-9348-E48AAF4C7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23090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429F28F-0A8A-4234-AF2D-5F8C4A92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53426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FD9B807-B9F7-4652-BE57-48F96E887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39953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3A2BCAA-E886-4362-8C88-D7B0526AA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70328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62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A928B8ED-6CB2-45B6-AC71-20A8A10D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54012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65FA9-B52A-49F1-AEF8-725A176F4F35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1783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84205-FCA5-4EE5-B163-94D886FA17DC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9335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9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10"/>
          <p:cNvSpPr/>
          <p:nvPr/>
        </p:nvSpPr>
        <p:spPr>
          <a:xfrm>
            <a:off x="4297370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14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77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DDA43-185F-4BA3-9B43-72EF2A5ED261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76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9FFA4-E0B7-4270-96BA-50CE5EB92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511F4-159D-478B-84E4-268D0189F784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233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7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6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B445-E4CE-475E-AF4C-7C3A092B2547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7960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F036A-B765-4559-AFAD-AD92F98777D1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9745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94898-07FB-47D9-A49F-5FEBBB6E0346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2303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4" y="273064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14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4C20-8D13-4627-AC77-1DAF29D7FB79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226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9FFA4-E0B7-4270-96BA-50CE5EB92C0F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0857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58155-402E-471B-BDD0-C8C58CF14C00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8973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FB56E-F012-44E9-B300-9CDD712C005A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0805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14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23A88-D26F-4924-9AB3-BC267B4DA09B}" type="datetime1">
              <a:rPr lang="en-US" smtClean="0"/>
              <a:pPr/>
              <a:t>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524598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12A6-5C4F-4287-B85F-9EC5A827C528}" type="datetime1">
              <a:rPr lang="en-US" smtClean="0"/>
              <a:pPr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61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2" y="6356364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7D0FD50-6735-4E2B-93B0-12DD76A5ABB7}" type="datetime1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64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7" y="6356364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73ED70CB-5A1E-4BE8-B241-95264621A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20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05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7D0FD50-6735-4E2B-93B0-12DD76A5ABB7}" type="datetime1">
              <a:rPr lang="en-US" smtClean="0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3ED70CB-5A1E-4BE8-B241-95264621AF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2" y="6356364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7D0FD50-6735-4E2B-93B0-12DD76A5ABB7}" type="datetime1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64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7" y="6356364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16CBB546-DD5A-440B-9BB3-00763574B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20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  <p:sldLayoutId id="2147484506" r:id="rId12"/>
    <p:sldLayoutId id="2147484507" r:id="rId13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4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64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>
              <a:defRPr sz="1200">
                <a:solidFill>
                  <a:srgbClr val="FFFFFF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1F89AA5-525D-40B2-930C-AA4CAD6F66D4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64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>
              <a:defRPr sz="1200">
                <a:solidFill>
                  <a:srgbClr val="FFFFFF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64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>
              <a:defRPr sz="1400" b="1">
                <a:solidFill>
                  <a:srgbClr val="FFFFFF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390CD95-9334-423F-8097-F8E25CD8E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D0FD50-6735-4E2B-93B0-12DD76A5ABB7}" type="datetime1">
              <a:rPr lang="en-US" smtClean="0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ED70CB-5A1E-4BE8-B241-95264621AF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876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>
              <a:defRPr sz="1200"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fld id="{E5A2F8C2-B077-4926-AE67-0CD0151D4F02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>
              <a:defRPr sz="1200"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>
              <a:defRPr sz="1200"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fld id="{A1867EDA-0D08-41AF-A046-455AEF539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434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  <p:sldLayoutId id="2147484544" r:id="rId12"/>
    <p:sldLayoutId id="2147484545" r:id="rId13"/>
    <p:sldLayoutId id="21474845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880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880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ahoma" pitchFamily="34" charset="0"/>
              <a:ea typeface="+mn-e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64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ahoma" pitchFamily="34" charset="0"/>
              <a:ea typeface="+mn-e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>
              <a:defRPr/>
            </a:pPr>
            <a:fld id="{7F72B672-4F4E-4E55-85D4-5F310D05683F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Tahoma" pitchFamily="34" charset="0"/>
                <a:ea typeface="+mn-ea"/>
              </a:rPr>
              <a:pPr defTabSz="914400"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Tahoma" pitchFamily="34" charset="0"/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 eaLnBrk="0" hangingPunct="0"/>
              <a:endParaRPr lang="en-US" sz="8800">
                <a:solidFill>
                  <a:prstClr val="black"/>
                </a:solidFill>
                <a:latin typeface="Tahoma" pitchFamily="34" charset="0"/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 eaLnBrk="0" hangingPunct="0"/>
              <a:endParaRPr lang="en-US" sz="8800">
                <a:solidFill>
                  <a:prstClr val="black"/>
                </a:solidFill>
                <a:latin typeface="Tahoma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3195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>
              <a:defRPr sz="120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A54D3F0-1FA1-4447-9FDE-E64BC47D7ABD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>
              <a:defRPr sz="120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>
              <a:defRPr sz="120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E6646B3-44C0-40BD-B485-44325F022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60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  <p:sldLayoutId id="2147484571" r:id="rId12"/>
    <p:sldLayoutId id="2147484572" r:id="rId13"/>
    <p:sldLayoutId id="214748457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2" y="6356364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7D0FD50-6735-4E2B-93B0-12DD76A5ABB7}" type="datetime1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2/24/2014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64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7" y="6356364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73ED70CB-5A1E-4BE8-B241-95264621AF33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20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04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C5633AC3-8248-4F31-B423-88208FAA71CC}" type="datetime1">
              <a:rPr lang="en-US" smtClean="0">
                <a:latin typeface="Arial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2/24/2014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latin typeface="Arial"/>
              </a:rPr>
              <a:t>Footer Text</a:t>
            </a:r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A9B540C-44DA-4F69-89C9-7C84606640D3}" type="slidenum">
              <a:rPr lang="en-US" smtClean="0">
                <a:latin typeface="Arial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48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  <p:sldLayoutId id="2147484610" r:id="rId12"/>
    <p:sldLayoutId id="2147484611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5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0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en-US" sz="5400" b="1" spc="50" dirty="0" smtClean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ea typeface="+mn-ea"/>
                <a:cs typeface="Aharoni" pitchFamily="2" charset="-79"/>
              </a:rPr>
              <a:t>CHARACTERISTICS OF MATTER</a:t>
            </a:r>
            <a:endParaRPr lang="en-US" sz="5400" b="1" spc="50" dirty="0">
              <a:ln w="11430"/>
              <a:solidFill>
                <a:prstClr val="whit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itchFamily="2" charset="-79"/>
              <a:ea typeface="+mn-ea"/>
              <a:cs typeface="Aharoni" pitchFamily="2" charset="-79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4326"/>
            <a:ext cx="4191000" cy="510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379907"/>
            <a:ext cx="4953000" cy="347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6" y="1783229"/>
            <a:ext cx="4953001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79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6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MELTING POINT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77827" name="Picture 3" descr="C:\Users\andrej\Desktop\220px-Melting_icecube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6" y="1816114"/>
            <a:ext cx="3408363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768732" y="1816100"/>
            <a:ext cx="5375275" cy="2459038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Each substance have different temperature at which it melts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(at different P)</a:t>
            </a:r>
            <a:endParaRPr lang="en-US" b="1" dirty="0">
              <a:solidFill>
                <a:srgbClr val="00206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013414" y="4275152"/>
            <a:ext cx="4885899" cy="129653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What temperature does water melt?</a:t>
            </a:r>
            <a:endParaRPr lang="en-US" b="1" dirty="0">
              <a:solidFill>
                <a:srgbClr val="00206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6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MELTING POINT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78851" name="Picture 3" descr="C:\Users\andrej\Desktop\220px-Melting_icecube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6" y="1816114"/>
            <a:ext cx="3408363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768732" y="1816100"/>
            <a:ext cx="5375275" cy="24590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600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&gt;  0  </a:t>
            </a:r>
            <a:r>
              <a:rPr lang="en-US" sz="6600" b="1" spc="-300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°C</a:t>
            </a:r>
            <a:endParaRPr lang="en-US" sz="6600" b="1" spc="-300" dirty="0">
              <a:solidFill>
                <a:srgbClr val="00206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013414" y="4275152"/>
            <a:ext cx="4885899" cy="129653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What temperature does water melt?</a:t>
            </a:r>
            <a:endParaRPr lang="en-US" b="1" dirty="0">
              <a:solidFill>
                <a:srgbClr val="00206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95400"/>
            <a:ext cx="7467600" cy="5105400"/>
          </a:xfrm>
        </p:spPr>
        <p:txBody>
          <a:bodyPr rtlCol="0">
            <a:normAutofit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State at room temperature (Solid/ Liquid/Gas)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Melting point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Boiling point</a:t>
            </a:r>
          </a:p>
        </p:txBody>
      </p:sp>
      <p:pic>
        <p:nvPicPr>
          <p:cNvPr id="79876" name="Picture 3" descr="images-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1" y="2057406"/>
            <a:ext cx="159385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6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BOILING POINT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405320" y="1589102"/>
            <a:ext cx="4738687" cy="246062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Each substance have different temperature at which it boils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(at different P)</a:t>
            </a:r>
            <a:endParaRPr lang="en-US" b="1" dirty="0">
              <a:solidFill>
                <a:srgbClr val="00206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405313" y="4182684"/>
            <a:ext cx="4572000" cy="1549376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What temperature does water boil?</a:t>
            </a:r>
            <a:endParaRPr lang="en-US" b="1" dirty="0">
              <a:solidFill>
                <a:srgbClr val="00206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809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40" y="3797314"/>
            <a:ext cx="4252912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2" name="Picture 2" descr="C:\Users\andrej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40" y="1301750"/>
            <a:ext cx="4252912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6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BOILING POINT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948120" y="1622439"/>
            <a:ext cx="4960937" cy="1851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600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100  </a:t>
            </a:r>
            <a:r>
              <a:rPr lang="en-US" sz="6600" b="1" spc="-300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°C</a:t>
            </a:r>
            <a:endParaRPr lang="en-US" sz="6600" b="1" spc="-300" dirty="0">
              <a:solidFill>
                <a:srgbClr val="00206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81925" name="Picture 2" descr="C:\Users\andrej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9" y="1417652"/>
            <a:ext cx="4176712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89" y="3668727"/>
            <a:ext cx="4252912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405313" y="4182684"/>
            <a:ext cx="4572000" cy="1549376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  <a:ea typeface="ＭＳ Ｐゴシック" pitchFamily="-110" charset="-128"/>
                <a:cs typeface="ＭＳ Ｐゴシック" pitchFamily="-110" charset="-128"/>
              </a:rPr>
              <a:t>What temperature does water boil?</a:t>
            </a:r>
            <a:endParaRPr lang="en-US" b="1" dirty="0">
              <a:solidFill>
                <a:srgbClr val="00206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95400"/>
            <a:ext cx="7467600" cy="5105400"/>
          </a:xfrm>
        </p:spPr>
        <p:txBody>
          <a:bodyPr rtlCol="0">
            <a:normAutofit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State at room temperature (Solid/ Liquid/Gas)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Melting point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Boiling point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Hardness ( ability to resist applied force)</a:t>
            </a:r>
          </a:p>
        </p:txBody>
      </p:sp>
      <p:pic>
        <p:nvPicPr>
          <p:cNvPr id="82948" name="Picture 3" descr="images-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1" y="2057406"/>
            <a:ext cx="159385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95400"/>
            <a:ext cx="7467600" cy="5105400"/>
          </a:xfrm>
        </p:spPr>
        <p:txBody>
          <a:bodyPr rtlCol="0">
            <a:normAutofit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State at room temperature (Solid/ Liquid/Gas)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Melting point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Boiling point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Hardness ( ability to be scratched)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Malleability ( can it be rolled into sheets or pounded flat?)</a:t>
            </a:r>
          </a:p>
        </p:txBody>
      </p:sp>
      <p:pic>
        <p:nvPicPr>
          <p:cNvPr id="83972" name="Picture 3" descr="images-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1" y="2057406"/>
            <a:ext cx="159385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962400"/>
            <a:ext cx="8763000" cy="2895600"/>
          </a:xfrm>
        </p:spPr>
        <p:txBody>
          <a:bodyPr/>
          <a:lstStyle/>
          <a:p>
            <a:pPr eaLnBrk="1" hangingPunct="1"/>
            <a:r>
              <a:rPr lang="en-CA" sz="2800" dirty="0" smtClean="0">
                <a:latin typeface="Aharoni" pitchFamily="2" charset="-79"/>
                <a:cs typeface="Aharoni" pitchFamily="2" charset="-79"/>
              </a:rPr>
              <a:t>Shiny</a:t>
            </a:r>
          </a:p>
          <a:p>
            <a:pPr eaLnBrk="1" hangingPunct="1"/>
            <a:endParaRPr lang="en-CA" sz="2800" dirty="0" smtClean="0">
              <a:latin typeface="Aharoni" pitchFamily="2" charset="-79"/>
              <a:cs typeface="Aharoni" pitchFamily="2" charset="-79"/>
            </a:endParaRPr>
          </a:p>
          <a:p>
            <a:pPr lvl="1" algn="ctr" eaLnBrk="1" hangingPunct="1">
              <a:lnSpc>
                <a:spcPct val="90000"/>
              </a:lnSpc>
              <a:buFont typeface="Wingdings 2" pitchFamily="18" charset="2"/>
              <a:buChar char=""/>
            </a:pPr>
            <a:r>
              <a:rPr lang="en-CA" sz="3600" b="1" i="1" dirty="0" smtClean="0">
                <a:latin typeface="Aharoni" pitchFamily="2" charset="-79"/>
                <a:cs typeface="Aharoni" pitchFamily="2" charset="-79"/>
              </a:rPr>
              <a:t>Malleability (can it be rolled into sheets or pounded flat?)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6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MALLEABILITY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1447800"/>
            <a:ext cx="28273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830402"/>
            <a:ext cx="3352800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81127"/>
            <a:ext cx="33528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95400"/>
            <a:ext cx="7467600" cy="5105400"/>
          </a:xfrm>
        </p:spPr>
        <p:txBody>
          <a:bodyPr rtlCol="0">
            <a:normAutofit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State at room temperature (Solid/ Liquid/Gas)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Melting point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Boiling point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Hardness ( ability to be scratched)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Malleability ( can it be rolled into sheets or pounded flat?)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Ductility (can it be stretched into a wire ?)</a:t>
            </a:r>
          </a:p>
        </p:txBody>
      </p:sp>
      <p:pic>
        <p:nvPicPr>
          <p:cNvPr id="86020" name="Picture 3" descr="images-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1" y="2057406"/>
            <a:ext cx="159385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82" y="3505200"/>
            <a:ext cx="4957763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441450"/>
            <a:ext cx="8763000" cy="8382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 typeface="Wingdings 2" pitchFamily="18" charset="2"/>
              <a:buChar char=""/>
            </a:pPr>
            <a:r>
              <a:rPr lang="en-CA" sz="3600" b="1" i="1" dirty="0" smtClean="0">
                <a:latin typeface="Aharoni" pitchFamily="2" charset="-79"/>
                <a:cs typeface="Aharoni" pitchFamily="2" charset="-79"/>
              </a:rPr>
              <a:t>Ductility (can it be stretched into a wire ?)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5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DUCTILITY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2182" y="3505214"/>
            <a:ext cx="4441825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245" y="1976452"/>
            <a:ext cx="19018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288"/>
            <a:ext cx="9296400" cy="2347912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sz="6300" dirty="0" smtClean="0">
                <a:solidFill>
                  <a:srgbClr val="00B050"/>
                </a:solidFill>
                <a:latin typeface="Bodoni MT Black" pitchFamily="18" charset="0"/>
              </a:rPr>
              <a:t>What is the Matter?</a:t>
            </a:r>
          </a:p>
          <a:p>
            <a:pPr marL="571500" indent="-571500" eaLnBrk="1" fontAlgn="auto" hangingPunct="1">
              <a:lnSpc>
                <a:spcPct val="110000"/>
              </a:lnSpc>
              <a:spcBef>
                <a:spcPct val="40000"/>
              </a:spcBef>
              <a:spcAft>
                <a:spcPts val="0"/>
              </a:spcAft>
              <a:buClr>
                <a:srgbClr val="FFCC00"/>
              </a:buClr>
              <a:buFontTx/>
              <a:buChar char="-"/>
              <a:defRPr/>
            </a:pPr>
            <a:r>
              <a:rPr lang="en-US" sz="4500" dirty="0" smtClean="0">
                <a:solidFill>
                  <a:schemeClr val="tx1"/>
                </a:solidFill>
                <a:latin typeface="Bodoni MT Black" pitchFamily="18" charset="0"/>
              </a:rPr>
              <a:t>Stuff of which all materials are made out of</a:t>
            </a:r>
          </a:p>
          <a:p>
            <a:pPr marL="571500" indent="-571500" eaLnBrk="1" fontAlgn="auto" hangingPunct="1">
              <a:lnSpc>
                <a:spcPct val="110000"/>
              </a:lnSpc>
              <a:spcBef>
                <a:spcPct val="40000"/>
              </a:spcBef>
              <a:spcAft>
                <a:spcPts val="0"/>
              </a:spcAft>
              <a:buClr>
                <a:srgbClr val="FFCC00"/>
              </a:buClr>
              <a:buFontTx/>
              <a:buChar char="-"/>
              <a:defRPr/>
            </a:pPr>
            <a:r>
              <a:rPr lang="en-US" sz="5100" dirty="0" smtClean="0">
                <a:solidFill>
                  <a:schemeClr val="tx1"/>
                </a:solidFill>
                <a:latin typeface="Bodoni MT Black" pitchFamily="18" charset="0"/>
              </a:rPr>
              <a:t>Anything that has mass and takes up space</a:t>
            </a:r>
            <a:r>
              <a:rPr lang="en-US" sz="3800" dirty="0" smtClean="0">
                <a:latin typeface="Comic Sans MS" pitchFamily="66" charset="0"/>
              </a:rPr>
              <a:t>.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14600"/>
            <a:ext cx="6477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5732" y="4381500"/>
            <a:ext cx="273526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1" y="1970088"/>
            <a:ext cx="2643188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9136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95400"/>
            <a:ext cx="7467600" cy="5105400"/>
          </a:xfrm>
        </p:spPr>
        <p:txBody>
          <a:bodyPr rtlCol="0">
            <a:normAutofit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State at room temperature (Solid/ Liquid/Gas)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Melting point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Boiling point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Hardness ( ability to be scratched)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Malleability ( can it be rolled into sheets or pounded flat?)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Ductility (can it be stretched into a wire ?)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Solubility ( can it be dissolved into another?)</a:t>
            </a:r>
          </a:p>
        </p:txBody>
      </p:sp>
      <p:pic>
        <p:nvPicPr>
          <p:cNvPr id="88068" name="Picture 3" descr="images-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1" y="2057406"/>
            <a:ext cx="159385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5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SOLUBILITY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00355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441457"/>
            <a:ext cx="8763000" cy="1216025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 typeface="Wingdings 2" pitchFamily="-110" charset="2"/>
              <a:buChar char=""/>
              <a:defRPr/>
            </a:pPr>
            <a:r>
              <a:rPr lang="en-CA" sz="3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Solubility ( can it be dissolved </a:t>
            </a:r>
            <a:r>
              <a:rPr lang="en-CA" sz="3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in another substance?)</a:t>
            </a:r>
            <a:endParaRPr lang="en-CA" sz="3600" b="1" i="1" dirty="0"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" y="2881327"/>
            <a:ext cx="52927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1039" y="2657475"/>
            <a:ext cx="2703512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585" y="191543"/>
            <a:ext cx="6118747" cy="791096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232012" y="1146413"/>
            <a:ext cx="8763000" cy="532262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The mass of an unknown chemical is 50 g and its length is 15 cm</a:t>
            </a:r>
            <a:endParaRPr lang="en-CA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190504" y="3821373"/>
            <a:ext cx="8763000" cy="830238"/>
          </a:xfrm>
          <a:solidFill>
            <a:srgbClr val="FFFF00"/>
          </a:solidFill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The </a:t>
            </a:r>
            <a:r>
              <a:rPr lang="en-CA" sz="2800" b="1" dirty="0">
                <a:solidFill>
                  <a:srgbClr val="7030A0"/>
                </a:solidFill>
                <a:latin typeface="Agency FB" pitchFamily="34" charset="0"/>
              </a:rPr>
              <a:t>density of </a:t>
            </a: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an unknown </a:t>
            </a:r>
            <a:r>
              <a:rPr lang="en-CA" sz="2800" b="1" dirty="0">
                <a:solidFill>
                  <a:srgbClr val="7030A0"/>
                </a:solidFill>
                <a:latin typeface="Agency FB" pitchFamily="34" charset="0"/>
              </a:rPr>
              <a:t>chemical is 1 g/ml and its boiling point is 100 </a:t>
            </a:r>
            <a:r>
              <a:rPr lang="en-CA" sz="2800" b="1" dirty="0" smtClean="0">
                <a:solidFill>
                  <a:srgbClr val="7030A0"/>
                </a:solidFill>
                <a:latin typeface="Berlin Sans FB"/>
              </a:rPr>
              <a:t>˚</a:t>
            </a: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C </a:t>
            </a:r>
            <a:r>
              <a:rPr lang="en-CA" sz="2800" b="1" dirty="0">
                <a:solidFill>
                  <a:srgbClr val="7030A0"/>
                </a:solidFill>
                <a:latin typeface="Agency FB" pitchFamily="34" charset="0"/>
              </a:rPr>
              <a:t>at </a:t>
            </a: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1 </a:t>
            </a:r>
            <a:r>
              <a:rPr lang="en-CA" sz="2800" b="1" dirty="0" err="1" smtClean="0">
                <a:solidFill>
                  <a:srgbClr val="7030A0"/>
                </a:solidFill>
                <a:latin typeface="Agency FB" pitchFamily="34" charset="0"/>
              </a:rPr>
              <a:t>atm</a:t>
            </a:r>
            <a:endParaRPr lang="en-CA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2595" y="2153076"/>
            <a:ext cx="6458820" cy="13234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Find the identity of these </a:t>
            </a:r>
          </a:p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Chemicals!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Oval 5"/>
          <p:cNvSpPr/>
          <p:nvPr/>
        </p:nvSpPr>
        <p:spPr>
          <a:xfrm>
            <a:off x="968996" y="1023583"/>
            <a:ext cx="1201003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6523641" y="1023583"/>
            <a:ext cx="1201003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>
            <a:off x="6676034" y="3716741"/>
            <a:ext cx="1799226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864369" y="3716741"/>
            <a:ext cx="1201003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9811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5" grpId="0" animBg="1"/>
      <p:bldP spid="6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585" y="191543"/>
            <a:ext cx="6118747" cy="791096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232012" y="1146413"/>
            <a:ext cx="8763000" cy="532262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The mass of an unknown chemical is 50 g and its length is 15 cm</a:t>
            </a:r>
            <a:endParaRPr lang="en-CA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Oval 5"/>
          <p:cNvSpPr/>
          <p:nvPr/>
        </p:nvSpPr>
        <p:spPr>
          <a:xfrm>
            <a:off x="968996" y="1023583"/>
            <a:ext cx="1201003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6523641" y="1023583"/>
            <a:ext cx="1201003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>
          <a:xfrm>
            <a:off x="600506" y="1842448"/>
            <a:ext cx="7915701" cy="1228298"/>
          </a:xfrm>
          <a:solidFill>
            <a:srgbClr val="99FF66"/>
          </a:solidFill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CA" sz="4400" b="1" dirty="0" smtClean="0">
                <a:solidFill>
                  <a:srgbClr val="FF0066"/>
                </a:solidFill>
                <a:latin typeface="Britannic Bold" panose="020B0903060703020204" pitchFamily="34" charset="0"/>
              </a:rPr>
              <a:t>Extensive properties of a substance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CA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21693" y="3318683"/>
            <a:ext cx="8763000" cy="2754572"/>
          </a:xfrm>
          <a:solidFill>
            <a:schemeClr val="accent5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CA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Depend on the amount of substance present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CA" sz="2800" b="1" i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example: </a:t>
            </a:r>
            <a:r>
              <a:rPr lang="en-CA" sz="2800" b="1" dirty="0" smtClean="0">
                <a:solidFill>
                  <a:srgbClr val="002060"/>
                </a:solidFill>
                <a:latin typeface="Britannic Bold" pitchFamily="34" charset="0"/>
              </a:rPr>
              <a:t>Mass, volume, length…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CA" sz="2800" b="1" i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</a:t>
            </a:r>
            <a:r>
              <a:rPr lang="en-CA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CAN NOT </a:t>
            </a:r>
            <a:r>
              <a:rPr lang="en-C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identify an unknown substance based on extensive properties!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CA" sz="2800" b="1" i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5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7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585" y="191543"/>
            <a:ext cx="6118747" cy="791096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190504" y="5573972"/>
            <a:ext cx="8763000" cy="830238"/>
          </a:xfrm>
          <a:solidFill>
            <a:srgbClr val="FFFF00"/>
          </a:solidFill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The </a:t>
            </a:r>
            <a:r>
              <a:rPr lang="en-CA" sz="2800" b="1" dirty="0">
                <a:solidFill>
                  <a:srgbClr val="7030A0"/>
                </a:solidFill>
                <a:latin typeface="Agency FB" pitchFamily="34" charset="0"/>
              </a:rPr>
              <a:t>density of </a:t>
            </a: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an unknown </a:t>
            </a:r>
            <a:r>
              <a:rPr lang="en-CA" sz="2800" b="1" dirty="0">
                <a:solidFill>
                  <a:srgbClr val="7030A0"/>
                </a:solidFill>
                <a:latin typeface="Agency FB" pitchFamily="34" charset="0"/>
              </a:rPr>
              <a:t>chemical is 1 g/ml and its boiling point is 100 </a:t>
            </a:r>
            <a:r>
              <a:rPr lang="en-CA" sz="2800" b="1" dirty="0" smtClean="0">
                <a:solidFill>
                  <a:srgbClr val="7030A0"/>
                </a:solidFill>
                <a:latin typeface="Berlin Sans FB"/>
              </a:rPr>
              <a:t>˚</a:t>
            </a: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C </a:t>
            </a:r>
            <a:r>
              <a:rPr lang="en-CA" sz="2800" b="1" dirty="0">
                <a:solidFill>
                  <a:srgbClr val="7030A0"/>
                </a:solidFill>
                <a:latin typeface="Agency FB" pitchFamily="34" charset="0"/>
              </a:rPr>
              <a:t>at </a:t>
            </a: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1 </a:t>
            </a:r>
            <a:r>
              <a:rPr lang="en-CA" sz="2800" b="1" dirty="0" err="1" smtClean="0">
                <a:solidFill>
                  <a:srgbClr val="7030A0"/>
                </a:solidFill>
                <a:latin typeface="Agency FB" pitchFamily="34" charset="0"/>
              </a:rPr>
              <a:t>atm</a:t>
            </a:r>
            <a:endParaRPr lang="en-CA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76034" y="5455693"/>
            <a:ext cx="1799226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864369" y="5455693"/>
            <a:ext cx="1201003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190504" y="2410537"/>
            <a:ext cx="8763000" cy="3045156"/>
          </a:xfrm>
          <a:solidFill>
            <a:schemeClr val="accent5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C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Depend on the characteristics of a substance present and not on how much of that substance is present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en-CA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example: </a:t>
            </a:r>
            <a:r>
              <a:rPr lang="en-CA" sz="2800" b="1" dirty="0" smtClean="0">
                <a:solidFill>
                  <a:srgbClr val="002060"/>
                </a:solidFill>
                <a:latin typeface="Britannic Bold" pitchFamily="34" charset="0"/>
              </a:rPr>
              <a:t>Density, boiling point, melting point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CA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</a:t>
            </a:r>
            <a:r>
              <a:rPr lang="en-CA" sz="28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CAN</a:t>
            </a:r>
            <a:r>
              <a:rPr lang="en-CA" sz="2800" b="1" dirty="0" smtClean="0">
                <a:solidFill>
                  <a:srgbClr val="FF0000"/>
                </a:solidFill>
              </a:rPr>
              <a:t> </a:t>
            </a:r>
            <a:r>
              <a:rPr lang="en-C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identify an unknown substance based on intensive properties!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CA" sz="2800" b="1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sz="2800" b="1" i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600506" y="1009935"/>
            <a:ext cx="7915701" cy="1228298"/>
          </a:xfrm>
          <a:solidFill>
            <a:srgbClr val="99FF66"/>
          </a:solidFill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CA" sz="4400" b="1" dirty="0" smtClean="0">
                <a:solidFill>
                  <a:srgbClr val="000099"/>
                </a:solidFill>
                <a:latin typeface="Britannic Bold" panose="020B0903060703020204" pitchFamily="34" charset="0"/>
              </a:rPr>
              <a:t>Intensive properties of a substance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CA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62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7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585" y="191543"/>
            <a:ext cx="6118747" cy="791096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190504" y="5573972"/>
            <a:ext cx="8763000" cy="830238"/>
          </a:xfrm>
          <a:solidFill>
            <a:srgbClr val="FFFF00"/>
          </a:solidFill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The </a:t>
            </a:r>
            <a:r>
              <a:rPr lang="en-CA" sz="2800" b="1" dirty="0">
                <a:solidFill>
                  <a:srgbClr val="7030A0"/>
                </a:solidFill>
                <a:latin typeface="Agency FB" pitchFamily="34" charset="0"/>
              </a:rPr>
              <a:t>density of </a:t>
            </a: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an unknown </a:t>
            </a:r>
            <a:r>
              <a:rPr lang="en-CA" sz="2800" b="1" dirty="0">
                <a:solidFill>
                  <a:srgbClr val="7030A0"/>
                </a:solidFill>
                <a:latin typeface="Agency FB" pitchFamily="34" charset="0"/>
              </a:rPr>
              <a:t>chemical is 1 g/ml and its boiling point is 100 </a:t>
            </a:r>
            <a:r>
              <a:rPr lang="en-CA" sz="2800" b="1" dirty="0" smtClean="0">
                <a:solidFill>
                  <a:srgbClr val="7030A0"/>
                </a:solidFill>
                <a:latin typeface="Berlin Sans FB"/>
              </a:rPr>
              <a:t>˚</a:t>
            </a: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C </a:t>
            </a:r>
            <a:r>
              <a:rPr lang="en-CA" sz="2800" b="1" dirty="0">
                <a:solidFill>
                  <a:srgbClr val="7030A0"/>
                </a:solidFill>
                <a:latin typeface="Agency FB" pitchFamily="34" charset="0"/>
              </a:rPr>
              <a:t>at </a:t>
            </a:r>
            <a:r>
              <a:rPr lang="en-CA" sz="2800" b="1" dirty="0" smtClean="0">
                <a:solidFill>
                  <a:srgbClr val="7030A0"/>
                </a:solidFill>
                <a:latin typeface="Agency FB" pitchFamily="34" charset="0"/>
              </a:rPr>
              <a:t>1 </a:t>
            </a:r>
            <a:r>
              <a:rPr lang="en-CA" sz="2800" b="1" dirty="0" err="1" smtClean="0">
                <a:solidFill>
                  <a:srgbClr val="7030A0"/>
                </a:solidFill>
                <a:latin typeface="Agency FB" pitchFamily="34" charset="0"/>
              </a:rPr>
              <a:t>atm</a:t>
            </a:r>
            <a:endParaRPr lang="en-CA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76034" y="5455693"/>
            <a:ext cx="1799226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864369" y="5455693"/>
            <a:ext cx="1201003" cy="655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600506" y="1009935"/>
            <a:ext cx="7915701" cy="1228298"/>
          </a:xfrm>
          <a:solidFill>
            <a:srgbClr val="99FF66"/>
          </a:solidFill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CA" sz="4400" b="1" dirty="0" smtClean="0">
                <a:solidFill>
                  <a:srgbClr val="000099"/>
                </a:solidFill>
                <a:latin typeface="Britannic Bold" panose="020B0903060703020204" pitchFamily="34" charset="0"/>
              </a:rPr>
              <a:t>Intensive properties of a substance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CA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4" y="2737665"/>
            <a:ext cx="8834040" cy="8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63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Chemical Properties </a:t>
            </a:r>
            <a:r>
              <a:rPr lang="en-US" sz="4000" b="1" dirty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of Matter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295704" y="1309060"/>
            <a:ext cx="8528050" cy="1638869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3200" b="1" dirty="0" smtClean="0">
                <a:solidFill>
                  <a:srgbClr val="000000"/>
                </a:solidFill>
                <a:latin typeface="Berlin Sans FB" pitchFamily="34" charset="0"/>
              </a:rPr>
              <a:t>Describe </a:t>
            </a:r>
            <a:r>
              <a:rPr lang="en-CA" sz="3200" b="1" dirty="0" smtClean="0">
                <a:solidFill>
                  <a:srgbClr val="FF0066"/>
                </a:solidFill>
                <a:latin typeface="Berlin Sans FB" pitchFamily="34" charset="0"/>
              </a:rPr>
              <a:t>chemical changes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3200" b="1" dirty="0" smtClean="0">
                <a:solidFill>
                  <a:srgbClr val="000000"/>
                </a:solidFill>
                <a:latin typeface="Berlin Sans FB" pitchFamily="34" charset="0"/>
              </a:rPr>
              <a:t>Describe the tendency of  a chemical to react </a:t>
            </a:r>
            <a:r>
              <a:rPr lang="en-CA" sz="3200" dirty="0" smtClean="0">
                <a:solidFill>
                  <a:srgbClr val="7030A0"/>
                </a:solidFill>
                <a:latin typeface="Berlin Sans FB" pitchFamily="34" charset="0"/>
              </a:rPr>
              <a:t>(</a:t>
            </a:r>
            <a:r>
              <a:rPr lang="en-CA" sz="3200" dirty="0" smtClean="0">
                <a:solidFill>
                  <a:srgbClr val="0000CC"/>
                </a:solidFill>
                <a:latin typeface="Berlin Sans FB" pitchFamily="34" charset="0"/>
              </a:rPr>
              <a:t>its</a:t>
            </a:r>
            <a:r>
              <a:rPr lang="en-CA" sz="3200" dirty="0" smtClean="0">
                <a:solidFill>
                  <a:srgbClr val="7030A0"/>
                </a:solidFill>
                <a:latin typeface="Berlin Sans FB" pitchFamily="34" charset="0"/>
              </a:rPr>
              <a:t> </a:t>
            </a:r>
            <a:r>
              <a:rPr lang="en-CA" sz="3200" dirty="0" smtClean="0">
                <a:solidFill>
                  <a:srgbClr val="0000CC"/>
                </a:solidFill>
                <a:latin typeface="Berlin Sans FB" pitchFamily="34" charset="0"/>
              </a:rPr>
              <a:t>stability, reactivity, toxicity and/or flammability</a:t>
            </a:r>
            <a:r>
              <a:rPr lang="en-CA" sz="3200" dirty="0" smtClean="0">
                <a:solidFill>
                  <a:srgbClr val="7030A0"/>
                </a:solidFill>
                <a:latin typeface="Berlin Sans FB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6690" y="1524000"/>
            <a:ext cx="8769350" cy="510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sz="1400" b="1" dirty="0" smtClean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chemeClr val="tx1"/>
                </a:solidFill>
              </a:rPr>
              <a:t>Reaction with an acid(s)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sz="240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164" name="Picture 3" descr="images-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7" y="2687652"/>
            <a:ext cx="3643313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Chemical Properties </a:t>
            </a:r>
            <a:r>
              <a:rPr lang="en-US" sz="4000" b="1" dirty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of Matter</a:t>
            </a:r>
          </a:p>
        </p:txBody>
      </p:sp>
    </p:spTree>
    <p:extLst>
      <p:ext uri="{BB962C8B-B14F-4D97-AF65-F5344CB8AC3E}">
        <p14:creationId xmlns:p14="http://schemas.microsoft.com/office/powerpoint/2010/main" xmlns="" val="19729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REACTION WITH ACID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1662113"/>
            <a:ext cx="37147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0675" y="2063750"/>
            <a:ext cx="489585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6690" y="1524000"/>
            <a:ext cx="8769350" cy="510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sz="1400" b="1" dirty="0" smtClean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Reaction with an acid(s)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chemeClr val="tx1"/>
                </a:solidFill>
              </a:rPr>
              <a:t>Ability to burn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sz="240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4212" name="Picture 3" descr="images-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7782" y="2646377"/>
            <a:ext cx="3643313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Chemical Properties </a:t>
            </a:r>
            <a:r>
              <a:rPr lang="en-US" sz="4000" b="1" dirty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of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986"/>
            <a:ext cx="8839200" cy="2667000"/>
          </a:xfrm>
          <a:solidFill>
            <a:srgbClr val="FFFF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b="1" dirty="0" smtClean="0"/>
              <a:t>WHY ARE WE CONCERNED WITH MATTER??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37075"/>
            <a:ext cx="8229600" cy="1684338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 eaLnBrk="1" hangingPunct="1"/>
            <a:r>
              <a:rPr lang="en-CA" sz="2800" b="1" dirty="0" smtClean="0">
                <a:solidFill>
                  <a:schemeClr val="tx1"/>
                </a:solidFill>
              </a:rPr>
              <a:t>Chemistry is the science concerned with the properties, composition, and behaviour of matter!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3006725"/>
            <a:ext cx="822960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914400">
              <a:spcBef>
                <a:spcPct val="20000"/>
              </a:spcBef>
              <a:buFont typeface="Arial" charset="0"/>
              <a:buChar char="•"/>
            </a:pPr>
            <a:r>
              <a:rPr lang="en-CA" sz="4000" b="1" dirty="0">
                <a:solidFill>
                  <a:srgbClr val="FF0000"/>
                </a:solidFill>
                <a:latin typeface="Century Gothic" pitchFamily="34" charset="0"/>
              </a:rPr>
              <a:t>CHEMISTRY IS ALL ABOUT MATTER!!!</a:t>
            </a:r>
          </a:p>
        </p:txBody>
      </p:sp>
    </p:spTree>
    <p:extLst>
      <p:ext uri="{BB962C8B-B14F-4D97-AF65-F5344CB8AC3E}">
        <p14:creationId xmlns:p14="http://schemas.microsoft.com/office/powerpoint/2010/main" xmlns="" val="10570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ABILITY TO BURN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45" y="2119313"/>
            <a:ext cx="5146675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2475" y="2468563"/>
            <a:ext cx="2705100" cy="410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6690" y="1524000"/>
            <a:ext cx="8769350" cy="510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sz="1400" b="1" dirty="0" smtClean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Reaction with an acid(s)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Ability to burn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chemeClr val="tx1"/>
                </a:solidFill>
              </a:rPr>
              <a:t>Behaviour in air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sz="240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6260" name="Picture 3" descr="images-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4763" y="2771775"/>
            <a:ext cx="3643312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Chemical Properties </a:t>
            </a:r>
            <a:r>
              <a:rPr lang="en-US" sz="4000" b="1" dirty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of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6688"/>
            <a:ext cx="91440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BEHAVIOUR IN AIR</a:t>
            </a:r>
            <a:endParaRPr lang="en-CA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5751" y="1449388"/>
            <a:ext cx="3784600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6690" y="1524000"/>
            <a:ext cx="8769350" cy="510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sz="1400" b="1" dirty="0" smtClean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Reaction with an acid(s)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Ability to burn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Behaviour in air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Reactions to heat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Poisonous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Toxic 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dirty="0" smtClean="0">
                <a:solidFill>
                  <a:srgbClr val="002060"/>
                </a:solidFill>
              </a:rPr>
              <a:t>Explosive</a:t>
            </a:r>
          </a:p>
          <a:p>
            <a:pPr lvl="1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CA" sz="240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8308" name="Picture 3" descr="images-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9057" y="2687652"/>
            <a:ext cx="3643313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Chemical Properties </a:t>
            </a:r>
            <a:r>
              <a:rPr lang="en-US" sz="4000" b="1" dirty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of Matter</a:t>
            </a:r>
          </a:p>
        </p:txBody>
      </p:sp>
      <p:pic>
        <p:nvPicPr>
          <p:cNvPr id="1026" name="Picture 2" descr="poison_tox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076" y="4981447"/>
            <a:ext cx="3877565" cy="164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5"/>
          <p:cNvSpPr txBox="1">
            <a:spLocks noChangeArrowheads="1"/>
          </p:cNvSpPr>
          <p:nvPr/>
        </p:nvSpPr>
        <p:spPr bwMode="auto">
          <a:xfrm>
            <a:off x="152407" y="381000"/>
            <a:ext cx="47164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latin typeface="Trebuchet MS" pitchFamily="-110" charset="0"/>
              </a:rPr>
              <a:t>Other Physical Properties?</a:t>
            </a:r>
          </a:p>
          <a:p>
            <a:pPr>
              <a:spcBef>
                <a:spcPts val="1000"/>
              </a:spcBef>
            </a:pPr>
            <a:r>
              <a:rPr lang="en-US" sz="2300" b="1" dirty="0">
                <a:solidFill>
                  <a:srgbClr val="002060"/>
                </a:solidFill>
                <a:latin typeface="Georgia" pitchFamily="-110" charset="0"/>
              </a:rPr>
              <a:t>• shape/texture</a:t>
            </a:r>
          </a:p>
          <a:p>
            <a:pPr>
              <a:spcBef>
                <a:spcPts val="1000"/>
              </a:spcBef>
            </a:pPr>
            <a:r>
              <a:rPr lang="en-US" sz="2300" b="1" dirty="0">
                <a:solidFill>
                  <a:srgbClr val="002060"/>
                </a:solidFill>
                <a:latin typeface="Georgia" pitchFamily="-110" charset="0"/>
              </a:rPr>
              <a:t>• </a:t>
            </a:r>
            <a:r>
              <a:rPr lang="en-US" sz="2300" b="1" dirty="0" err="1">
                <a:solidFill>
                  <a:srgbClr val="002060"/>
                </a:solidFill>
                <a:latin typeface="Georgia" pitchFamily="-110" charset="0"/>
              </a:rPr>
              <a:t>colour</a:t>
            </a:r>
            <a:endParaRPr lang="en-US" sz="2300" b="1" dirty="0">
              <a:solidFill>
                <a:srgbClr val="002060"/>
              </a:solidFill>
              <a:latin typeface="Georgia" pitchFamily="-110" charset="0"/>
            </a:endParaRPr>
          </a:p>
          <a:p>
            <a:pPr>
              <a:spcBef>
                <a:spcPts val="1000"/>
              </a:spcBef>
            </a:pPr>
            <a:r>
              <a:rPr lang="en-US" sz="2300" b="1" dirty="0">
                <a:solidFill>
                  <a:srgbClr val="002060"/>
                </a:solidFill>
                <a:latin typeface="Georgia" pitchFamily="-110" charset="0"/>
              </a:rPr>
              <a:t>• odor</a:t>
            </a:r>
          </a:p>
          <a:p>
            <a:pPr>
              <a:spcBef>
                <a:spcPts val="1000"/>
              </a:spcBef>
            </a:pPr>
            <a:r>
              <a:rPr lang="en-US" sz="2300" b="1" dirty="0">
                <a:solidFill>
                  <a:srgbClr val="002060"/>
                </a:solidFill>
                <a:latin typeface="Georgia" pitchFamily="-110" charset="0"/>
              </a:rPr>
              <a:t>• magnetism</a:t>
            </a:r>
          </a:p>
          <a:p>
            <a:pPr>
              <a:spcBef>
                <a:spcPts val="1000"/>
              </a:spcBef>
            </a:pPr>
            <a:r>
              <a:rPr lang="en-US" sz="2300" b="1" dirty="0">
                <a:solidFill>
                  <a:srgbClr val="002060"/>
                </a:solidFill>
                <a:latin typeface="Georgia" pitchFamily="-110" charset="0"/>
              </a:rPr>
              <a:t>• density</a:t>
            </a:r>
          </a:p>
          <a:p>
            <a:pPr>
              <a:spcBef>
                <a:spcPts val="1000"/>
              </a:spcBef>
            </a:pPr>
            <a:r>
              <a:rPr lang="en-US" sz="2300" b="1" dirty="0">
                <a:solidFill>
                  <a:srgbClr val="002060"/>
                </a:solidFill>
                <a:latin typeface="Georgia" pitchFamily="-110" charset="0"/>
              </a:rPr>
              <a:t>• conductivity</a:t>
            </a:r>
            <a:endParaRPr lang="en-US" sz="2400" dirty="0">
              <a:solidFill>
                <a:srgbClr val="2F5897"/>
              </a:solidFill>
              <a:latin typeface="Book Antiqua" pitchFamily="-110" charset="0"/>
            </a:endParaRPr>
          </a:p>
        </p:txBody>
      </p:sp>
      <p:sp>
        <p:nvSpPr>
          <p:cNvPr id="97283" name="Text Box 6"/>
          <p:cNvSpPr txBox="1">
            <a:spLocks noChangeArrowheads="1"/>
          </p:cNvSpPr>
          <p:nvPr/>
        </p:nvSpPr>
        <p:spPr bwMode="auto">
          <a:xfrm>
            <a:off x="4953000" y="1981214"/>
            <a:ext cx="391318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latin typeface="Trebuchet MS" pitchFamily="-110" charset="0"/>
              </a:rPr>
              <a:t>Chemical Property?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Georgia" pitchFamily="-110" charset="0"/>
              </a:rPr>
              <a:t>• change in odor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Georgia" pitchFamily="-110" charset="0"/>
              </a:rPr>
              <a:t>• </a:t>
            </a:r>
            <a:r>
              <a:rPr lang="en-US" sz="2400" b="1" dirty="0" err="1">
                <a:solidFill>
                  <a:srgbClr val="002060"/>
                </a:solidFill>
                <a:latin typeface="Georgia" pitchFamily="-110" charset="0"/>
              </a:rPr>
              <a:t>colour</a:t>
            </a:r>
            <a:r>
              <a:rPr lang="en-US" sz="2400" b="1" dirty="0">
                <a:solidFill>
                  <a:srgbClr val="002060"/>
                </a:solidFill>
                <a:latin typeface="Georgia" pitchFamily="-110" charset="0"/>
              </a:rPr>
              <a:t> change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Georgia" pitchFamily="-110" charset="0"/>
              </a:rPr>
              <a:t>• temperature change</a:t>
            </a: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Georgia" pitchFamily="-110" charset="0"/>
            </a:endParaRPr>
          </a:p>
        </p:txBody>
      </p:sp>
      <p:pic>
        <p:nvPicPr>
          <p:cNvPr id="99332" name="Picture 7" descr="images-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8870" y="381014"/>
            <a:ext cx="3132137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" y="33248"/>
            <a:ext cx="8742474" cy="1200329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What Physical and Chemical Changes Are Occurring Here?</a:t>
            </a:r>
            <a:endParaRPr lang="en-US" sz="3600" b="1" cap="none" spc="50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33563"/>
            <a:ext cx="9144000" cy="562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10517" y="1810284"/>
            <a:ext cx="3716740" cy="65120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Wood burning</a:t>
            </a:r>
            <a:endParaRPr lang="en-US" sz="4000" b="1" dirty="0">
              <a:solidFill>
                <a:schemeClr val="bg1"/>
              </a:solidFill>
              <a:latin typeface="Aharoni" pitchFamily="2" charset="-79"/>
              <a:ea typeface="ＭＳ Ｐゴシック" pitchFamily="-110" charset="-128"/>
              <a:cs typeface="Aharoni" pitchFamily="2" charset="-79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175861" y="1844734"/>
            <a:ext cx="3716740" cy="65120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Liquid boiling</a:t>
            </a:r>
            <a:endParaRPr lang="en-US" sz="4000" b="1" dirty="0">
              <a:solidFill>
                <a:schemeClr val="bg1"/>
              </a:solidFill>
              <a:latin typeface="Aharoni" pitchFamily="2" charset="-79"/>
              <a:ea typeface="ＭＳ Ｐゴシック" pitchFamily="-110" charset="-128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3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1815617"/>
              </p:ext>
            </p:extLst>
          </p:nvPr>
        </p:nvGraphicFramePr>
        <p:xfrm>
          <a:off x="7" y="68237"/>
          <a:ext cx="9042401" cy="67124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77914"/>
                <a:gridCol w="2125957"/>
                <a:gridCol w="2069265"/>
                <a:gridCol w="2069265"/>
              </a:tblGrid>
              <a:tr h="857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CA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rgbClr val="FFFF00"/>
                        </a:solidFill>
                        <a:effectLst/>
                        <a:latin typeface="Aharoni" pitchFamily="2" charset="-79"/>
                        <a:cs typeface="Aharoni" pitchFamily="2" charset="-79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Aharoni" pitchFamily="2" charset="-79"/>
                          <a:cs typeface="Aharoni" pitchFamily="2" charset="-79"/>
                        </a:rPr>
                        <a:t>Identify the property</a:t>
                      </a:r>
                      <a:endParaRPr lang="en-CA" sz="1800" dirty="0">
                        <a:solidFill>
                          <a:srgbClr val="FFFF00"/>
                        </a:solidFill>
                        <a:effectLst/>
                        <a:latin typeface="Aharoni" pitchFamily="2" charset="-79"/>
                        <a:ea typeface="Times New Roman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rgbClr val="FFFF00"/>
                        </a:solidFill>
                        <a:effectLst/>
                        <a:latin typeface="Aharoni" pitchFamily="2" charset="-79"/>
                        <a:cs typeface="Aharoni" pitchFamily="2" charset="-79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Aharoni" pitchFamily="2" charset="-79"/>
                          <a:cs typeface="Aharoni" pitchFamily="2" charset="-79"/>
                        </a:rPr>
                        <a:t>Physical or Chemical?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CA" sz="1800" dirty="0">
                        <a:solidFill>
                          <a:srgbClr val="FFFF00"/>
                        </a:solidFill>
                        <a:effectLst/>
                        <a:latin typeface="Aharoni" pitchFamily="2" charset="-79"/>
                        <a:ea typeface="Times New Roman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rgbClr val="FFFF00"/>
                        </a:solidFill>
                        <a:effectLst/>
                        <a:latin typeface="Aharoni" pitchFamily="2" charset="-79"/>
                        <a:ea typeface="Times New Roman"/>
                        <a:cs typeface="Aharoni" pitchFamily="2" charset="-79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Aharoni" pitchFamily="2" charset="-79"/>
                          <a:ea typeface="Times New Roman"/>
                          <a:cs typeface="Aharoni" pitchFamily="2" charset="-79"/>
                        </a:rPr>
                        <a:t>Extensive or Intensive?</a:t>
                      </a:r>
                      <a:endParaRPr lang="en-CA" sz="1800" dirty="0">
                        <a:solidFill>
                          <a:srgbClr val="FFFF00"/>
                        </a:solidFill>
                        <a:effectLst/>
                        <a:latin typeface="Aharoni" pitchFamily="2" charset="-79"/>
                        <a:ea typeface="Times New Roman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4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cs typeface="Aharoni" pitchFamily="2" charset="-79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Water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boils at 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100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o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C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 </a:t>
                      </a:r>
                      <a:endParaRPr lang="en-US" sz="1800" b="0" dirty="0" smtClean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cs typeface="Aharoni" pitchFamily="2" charset="-79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CA" sz="1800" b="0" dirty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ea typeface="Times New Roman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cs typeface="Aharoni" pitchFamily="2" charset="-79"/>
                      </a:endParaRP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Aharoni" pitchFamily="2" charset="-79"/>
                        </a:rPr>
                        <a:t>Boiling Point</a:t>
                      </a:r>
                      <a:endParaRPr lang="en-CA" sz="1600" dirty="0">
                        <a:solidFill>
                          <a:schemeClr val="tx1"/>
                        </a:solidFill>
                        <a:latin typeface="Berlin Sans FB Dem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erlin Sans FB Demi" pitchFamily="34" charset="0"/>
                        </a:rPr>
                        <a:t> </a:t>
                      </a:r>
                      <a:endParaRPr lang="en-US" sz="1600" dirty="0" smtClean="0">
                        <a:effectLst/>
                        <a:latin typeface="Berlin Sans FB Dem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Berlin Sans FB Demi" pitchFamily="34" charset="0"/>
                        </a:rPr>
                        <a:t>Physical</a:t>
                      </a:r>
                      <a:endParaRPr lang="en-CA" sz="1600" b="1" dirty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600" dirty="0" smtClean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ea typeface="Times New Roman"/>
                          <a:cs typeface="Times New Roman"/>
                        </a:rPr>
                        <a:t>Intensive</a:t>
                      </a:r>
                      <a:endParaRPr lang="en-CA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</a:tr>
              <a:tr h="857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cs typeface="Aharoni" pitchFamily="2" charset="-79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Gasoline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burns in 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air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 </a:t>
                      </a:r>
                      <a:endParaRPr lang="en-CA" sz="1800" b="0" dirty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ea typeface="Times New Roman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cs typeface="Aharoni" pitchFamily="2" charset="-79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Aharoni" pitchFamily="2" charset="-79"/>
                        </a:rPr>
                        <a:t>Combustion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cs typeface="Aharoni" pitchFamily="2" charset="-79"/>
                        </a:rPr>
                        <a:t> reaction (burning in air)</a:t>
                      </a:r>
                      <a:endParaRPr lang="en-CA" sz="1600" b="0" dirty="0" smtClean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cs typeface="Aharoni" pitchFamily="2" charset="-79"/>
                      </a:endParaRPr>
                    </a:p>
                    <a:p>
                      <a:pPr algn="ctr"/>
                      <a:endParaRPr lang="en-CA" sz="1600" dirty="0">
                        <a:solidFill>
                          <a:schemeClr val="tx1"/>
                        </a:solidFill>
                        <a:latin typeface="Berlin Sans FB Dem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 smtClean="0">
                        <a:effectLst/>
                        <a:latin typeface="Berlin Sans FB Dem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Berlin Sans FB Demi" pitchFamily="34" charset="0"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  <a:latin typeface="Berlin Sans FB Demi" pitchFamily="34" charset="0"/>
                        </a:rPr>
                        <a:t>Chemical</a:t>
                      </a:r>
                      <a:endParaRPr lang="en-CA" sz="1600" b="1" dirty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</a:tr>
              <a:tr h="774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Gasoline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is a clear pink 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solution </a:t>
                      </a:r>
                      <a:endParaRPr lang="en-CA" sz="1800" b="0" dirty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ea typeface="Times New Roman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600" dirty="0" smtClean="0">
                        <a:latin typeface="Berlin Sans FB Demi" pitchFamily="34" charset="0"/>
                      </a:endParaRPr>
                    </a:p>
                    <a:p>
                      <a:pPr algn="ctr"/>
                      <a:r>
                        <a:rPr lang="en-CA" sz="1600" dirty="0" smtClean="0">
                          <a:latin typeface="Berlin Sans FB Demi" pitchFamily="34" charset="0"/>
                        </a:rPr>
                        <a:t>Color</a:t>
                      </a:r>
                      <a:endParaRPr lang="en-CA" sz="1600" dirty="0">
                        <a:latin typeface="Berlin Sans FB Dem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Berlin Sans FB Dem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erlin Sans FB Demi" pitchFamily="34" charset="0"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  <a:latin typeface="Berlin Sans FB Demi" pitchFamily="34" charset="0"/>
                        </a:rPr>
                        <a:t>Physical</a:t>
                      </a:r>
                      <a:endParaRPr lang="en-CA" sz="1600" dirty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600" dirty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ea typeface="Times New Roman"/>
                          <a:cs typeface="Times New Roman"/>
                        </a:rPr>
                        <a:t>Intensive</a:t>
                      </a:r>
                      <a:endParaRPr lang="en-CA" sz="1600" dirty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</a:tr>
              <a:tr h="1087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Cooling down brown, NO2 gas causes it to turn colorless.</a:t>
                      </a:r>
                      <a:endParaRPr lang="en-CA" sz="1800" b="0" dirty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ea typeface="Times New Roman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600" dirty="0" smtClean="0">
                        <a:latin typeface="Berlin Sans FB Demi" pitchFamily="34" charset="0"/>
                      </a:endParaRPr>
                    </a:p>
                    <a:p>
                      <a:pPr algn="ctr"/>
                      <a:endParaRPr lang="en-CA" sz="1600" dirty="0" smtClean="0">
                        <a:latin typeface="Berlin Sans FB Demi" pitchFamily="34" charset="0"/>
                      </a:endParaRPr>
                    </a:p>
                    <a:p>
                      <a:pPr algn="ctr"/>
                      <a:r>
                        <a:rPr lang="en-CA" sz="1600" dirty="0" smtClean="0">
                          <a:latin typeface="Berlin Sans FB Demi" pitchFamily="34" charset="0"/>
                        </a:rPr>
                        <a:t>Change of color</a:t>
                      </a:r>
                      <a:endParaRPr lang="en-CA" sz="1600" dirty="0">
                        <a:latin typeface="Berlin Sans FB Dem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erlin Sans FB Demi" pitchFamily="34" charset="0"/>
                        </a:rPr>
                        <a:t> </a:t>
                      </a:r>
                      <a:endParaRPr lang="en-CA" sz="1600" dirty="0" smtClean="0">
                        <a:effectLst/>
                        <a:latin typeface="Berlin Sans FB Dem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CA" sz="1600" dirty="0" smtClean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Berlin Sans FB Demi" pitchFamily="34" charset="0"/>
                        </a:rPr>
                        <a:t>Chemical</a:t>
                      </a:r>
                      <a:endParaRPr lang="en-CA" sz="1600" b="1" dirty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</a:tr>
              <a:tr h="928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Magnesium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 reacts with HCl to produce magnesium chloride and hydrogen gas.</a:t>
                      </a:r>
                      <a:endParaRPr lang="en-US" sz="1800" b="0" dirty="0" smtClean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cs typeface="Aharoni" pitchFamily="2" charset="-79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CA" sz="1800" b="0" dirty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ea typeface="Times New Roman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600" dirty="0" smtClean="0">
                        <a:latin typeface="Berlin Sans FB Demi" pitchFamily="34" charset="0"/>
                      </a:endParaRPr>
                    </a:p>
                    <a:p>
                      <a:pPr algn="ctr"/>
                      <a:r>
                        <a:rPr lang="en-CA" sz="1600" dirty="0" smtClean="0">
                          <a:latin typeface="Berlin Sans FB Demi" pitchFamily="34" charset="0"/>
                        </a:rPr>
                        <a:t>Ability to react with acids</a:t>
                      </a:r>
                      <a:endParaRPr lang="en-CA" sz="1600" dirty="0">
                        <a:latin typeface="Berlin Sans FB Dem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erlin Sans FB Demi" pitchFamily="34" charset="0"/>
                        </a:rPr>
                        <a:t> </a:t>
                      </a:r>
                      <a:endParaRPr lang="en-US" sz="1600" dirty="0" smtClean="0">
                        <a:effectLst/>
                        <a:latin typeface="Berlin Sans FB Dem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Berlin Sans FB Demi" pitchFamily="34" charset="0"/>
                        </a:rPr>
                        <a:t>Chemical</a:t>
                      </a:r>
                      <a:endParaRPr lang="en-CA" sz="1600" dirty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</a:tr>
              <a:tr h="857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Sulphur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cs typeface="Aharoni" pitchFamily="2" charset="-79"/>
                        </a:rPr>
                        <a:t>is a foul smelling, yellow solid at room temperature</a:t>
                      </a:r>
                      <a:endParaRPr lang="en-CA" sz="1800" b="0" dirty="0"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ea typeface="Times New Roman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600" b="0" dirty="0" smtClean="0">
                        <a:solidFill>
                          <a:schemeClr val="tx1"/>
                        </a:solidFill>
                        <a:latin typeface="Berlin Sans FB Demi" pitchFamily="34" charset="0"/>
                      </a:endParaRPr>
                    </a:p>
                    <a:p>
                      <a:pPr algn="ctr"/>
                      <a:r>
                        <a:rPr lang="en-CA" sz="1600" b="0" dirty="0" smtClean="0">
                          <a:solidFill>
                            <a:schemeClr val="tx1"/>
                          </a:solidFill>
                          <a:latin typeface="Berlin Sans FB Demi" pitchFamily="34" charset="0"/>
                        </a:rPr>
                        <a:t>Odor and color</a:t>
                      </a:r>
                      <a:endParaRPr lang="en-CA" sz="1600" b="0" dirty="0">
                        <a:solidFill>
                          <a:schemeClr val="tx1"/>
                        </a:solidFill>
                        <a:latin typeface="Berlin Sans FB Dem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erlin Sans FB Demi" pitchFamily="34" charset="0"/>
                        </a:rPr>
                        <a:t> </a:t>
                      </a:r>
                      <a:endParaRPr lang="en-US" sz="1600" dirty="0" smtClean="0">
                        <a:effectLst/>
                        <a:latin typeface="Berlin Sans FB Dem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Physical</a:t>
                      </a:r>
                      <a:endParaRPr lang="en-CA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600" dirty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  <a:ea typeface="Times New Roman"/>
                          <a:cs typeface="Times New Roman"/>
                        </a:rPr>
                        <a:t>Intensive</a:t>
                      </a:r>
                      <a:endParaRPr lang="en-CA" sz="1600" dirty="0">
                        <a:effectLst/>
                        <a:latin typeface="Berlin Sans FB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70753" y="1255609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5136114" y="1203294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7242036" y="1255609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880817" y="2222326"/>
            <a:ext cx="2017595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5136114" y="2126792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3070752" y="3084408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5136113" y="3048014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7242035" y="3084408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3043455" y="4112541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2880813" y="5090631"/>
            <a:ext cx="1882258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5192978" y="5154320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3070753" y="6082369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5192978" y="6020953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7197301" y="6064174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5104265" y="4035203"/>
            <a:ext cx="1692323" cy="57320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95210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973" y="169544"/>
            <a:ext cx="7052060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Now, on your own…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93430" y="1100236"/>
            <a:ext cx="8557146" cy="2067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93A299"/>
              </a:buClr>
            </a:pPr>
            <a:r>
              <a:rPr lang="en-US" sz="3600" b="1" dirty="0" smtClean="0">
                <a:solidFill>
                  <a:srgbClr val="000099"/>
                </a:solidFill>
                <a:latin typeface="Agency FB" panose="020B0503020202020204" pitchFamily="34" charset="0"/>
              </a:rPr>
              <a:t>Kinetic energy </a:t>
            </a:r>
            <a:r>
              <a:rPr lang="en-US" sz="3600" b="1" dirty="0" smtClean="0">
                <a:solidFill>
                  <a:srgbClr val="292934"/>
                </a:solidFill>
                <a:latin typeface="Agency FB" panose="020B0503020202020204" pitchFamily="34" charset="0"/>
              </a:rPr>
              <a:t>(pg. 62)</a:t>
            </a:r>
          </a:p>
          <a:p>
            <a:pPr fontAlgn="auto">
              <a:spcAft>
                <a:spcPts val="0"/>
              </a:spcAft>
              <a:buClr>
                <a:srgbClr val="93A299"/>
              </a:buClr>
            </a:pPr>
            <a:r>
              <a:rPr lang="en-US" sz="3600" b="1" dirty="0" smtClean="0">
                <a:solidFill>
                  <a:srgbClr val="000099"/>
                </a:solidFill>
                <a:latin typeface="Agency FB" panose="020B0503020202020204" pitchFamily="34" charset="0"/>
              </a:rPr>
              <a:t>Thermal energy, Temperature, Heat </a:t>
            </a:r>
            <a:r>
              <a:rPr lang="en-US" sz="3600" b="1" dirty="0">
                <a:solidFill>
                  <a:srgbClr val="292934"/>
                </a:solidFill>
                <a:latin typeface="Agency FB" panose="020B0503020202020204" pitchFamily="34" charset="0"/>
              </a:rPr>
              <a:t>= energy of </a:t>
            </a:r>
            <a:r>
              <a:rPr lang="en-US" sz="3600" b="1" dirty="0" smtClean="0">
                <a:solidFill>
                  <a:srgbClr val="292934"/>
                </a:solidFill>
                <a:latin typeface="Agency FB" panose="020B0503020202020204" pitchFamily="34" charset="0"/>
              </a:rPr>
              <a:t>motion </a:t>
            </a:r>
            <a:r>
              <a:rPr lang="en-US" sz="3600" b="1" dirty="0" smtClean="0">
                <a:solidFill>
                  <a:srgbClr val="000099"/>
                </a:solidFill>
                <a:latin typeface="Agency FB" panose="020B0503020202020204" pitchFamily="34" charset="0"/>
              </a:rPr>
              <a:t>energy </a:t>
            </a:r>
            <a:r>
              <a:rPr lang="en-US" sz="3600" b="1" dirty="0">
                <a:solidFill>
                  <a:srgbClr val="292934"/>
                </a:solidFill>
                <a:latin typeface="Agency FB" panose="020B0503020202020204" pitchFamily="34" charset="0"/>
              </a:rPr>
              <a:t>(pg. </a:t>
            </a:r>
            <a:r>
              <a:rPr lang="en-US" sz="3600" b="1" dirty="0" smtClean="0">
                <a:solidFill>
                  <a:srgbClr val="292934"/>
                </a:solidFill>
                <a:latin typeface="Agency FB" panose="020B0503020202020204" pitchFamily="34" charset="0"/>
              </a:rPr>
              <a:t>62 – 63)</a:t>
            </a:r>
            <a:endParaRPr lang="en-US" sz="3600" b="1" dirty="0">
              <a:solidFill>
                <a:srgbClr val="292934"/>
              </a:solidFill>
              <a:latin typeface="Agency FB" panose="020B0503020202020204" pitchFamily="34" charset="0"/>
            </a:endParaRPr>
          </a:p>
          <a:p>
            <a:pPr fontAlgn="auto">
              <a:spcAft>
                <a:spcPts val="0"/>
              </a:spcAft>
              <a:buClr>
                <a:srgbClr val="93A299"/>
              </a:buClr>
            </a:pPr>
            <a:endParaRPr lang="en-US" sz="3600" b="1" dirty="0">
              <a:solidFill>
                <a:srgbClr val="292934"/>
              </a:solidFill>
              <a:latin typeface="Agency FB" panose="020B0503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78" y="3557988"/>
            <a:ext cx="8830662" cy="261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24836" y="3801038"/>
            <a:ext cx="6325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FF0066"/>
                </a:solidFill>
                <a:latin typeface="Agency FB" panose="020B0503020202020204" pitchFamily="34" charset="0"/>
              </a:rPr>
              <a:t>The </a:t>
            </a:r>
            <a:r>
              <a:rPr lang="en-CA" sz="2000" b="1" dirty="0">
                <a:solidFill>
                  <a:srgbClr val="FF0066"/>
                </a:solidFill>
                <a:latin typeface="Agency FB" panose="020B0503020202020204" pitchFamily="34" charset="0"/>
              </a:rPr>
              <a:t>average mechanical energy of the particles that compose a material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6764" y="4863387"/>
            <a:ext cx="6073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FF0066"/>
                </a:solidFill>
                <a:latin typeface="Agency FB" panose="020B0503020202020204" pitchFamily="34" charset="0"/>
              </a:rPr>
              <a:t>The </a:t>
            </a:r>
            <a:r>
              <a:rPr lang="en-CA" sz="2000" b="1" dirty="0">
                <a:solidFill>
                  <a:srgbClr val="FF0066"/>
                </a:solidFill>
                <a:latin typeface="Agency FB" panose="020B0503020202020204" pitchFamily="34" charset="0"/>
              </a:rPr>
              <a:t>total mechanical energy of an object’s or a material’s particles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7858" y="5281735"/>
            <a:ext cx="7062718" cy="707886"/>
          </a:xfrm>
          <a:prstGeom prst="rect">
            <a:avLst/>
          </a:prstGeom>
          <a:solidFill>
            <a:srgbClr val="DDDDDD"/>
          </a:solidFill>
        </p:spPr>
        <p:txBody>
          <a:bodyPr wrap="square">
            <a:spAutoFit/>
          </a:bodyPr>
          <a:lstStyle/>
          <a:p>
            <a:pPr algn="ctr"/>
            <a:r>
              <a:rPr lang="en-CA" sz="2000" b="1" dirty="0">
                <a:solidFill>
                  <a:srgbClr val="FF0066"/>
                </a:solidFill>
                <a:latin typeface="Agency FB" panose="020B0503020202020204" pitchFamily="34" charset="0"/>
              </a:rPr>
              <a:t>The energy transferred from one body to another because of a difference in temperature</a:t>
            </a:r>
          </a:p>
        </p:txBody>
      </p:sp>
    </p:spTree>
    <p:extLst>
      <p:ext uri="{BB962C8B-B14F-4D97-AF65-F5344CB8AC3E}">
        <p14:creationId xmlns:p14="http://schemas.microsoft.com/office/powerpoint/2010/main" xmlns="" val="218495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3275" y="119929"/>
            <a:ext cx="8229600" cy="93096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States of Matter</a:t>
            </a:r>
            <a:endParaRPr lang="en-US" sz="4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40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035" y="2487059"/>
            <a:ext cx="6750850" cy="437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andrej\Desktop\Chemistry\Chem 11\1. The Nature of Matter\0 - B3 describe the characteristics of matter\ga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2110" y="1050878"/>
            <a:ext cx="2099365" cy="153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ndrej\Desktop\Chemistry\Chem 11\1. The Nature of Matter\0 - B3 describe the characteristics of matter\Soli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034" y="1070755"/>
            <a:ext cx="2007819" cy="14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ndrej\Desktop\Chemistry\Chem 11\1. The Nature of Matter\0 - B3 describe the characteristics of matter\Liqui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4747" y="1050879"/>
            <a:ext cx="1990388" cy="14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6665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" y="22413"/>
            <a:ext cx="9143999" cy="990600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Comic Sans MS" pitchFamily="66" charset="0"/>
              </a:rPr>
              <a:t>The Particle Model of Matter</a:t>
            </a:r>
            <a:endParaRPr lang="en-CA" sz="4400" b="1" dirty="0">
              <a:solidFill>
                <a:srgbClr val="002060"/>
              </a:solidFill>
              <a:latin typeface="Comic Sans MS" pitchFamily="66" charset="0"/>
              <a:cs typeface="Aharoni" pitchFamily="2" charset="-79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28"/>
            <a:ext cx="9144000" cy="1786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</a:pPr>
            <a:r>
              <a:rPr lang="en-US" sz="3200" b="1" dirty="0" smtClean="0">
                <a:solidFill>
                  <a:srgbClr val="292934"/>
                </a:solidFill>
              </a:rPr>
              <a:t>Describes the behavior of matter</a:t>
            </a:r>
          </a:p>
          <a:p>
            <a:pPr algn="ctr" fontAlgn="auto">
              <a:spcAft>
                <a:spcPts val="0"/>
              </a:spcAft>
              <a:buClr>
                <a:srgbClr val="93A299"/>
              </a:buClr>
            </a:pPr>
            <a:r>
              <a:rPr lang="en-US" sz="3200" b="1" dirty="0" smtClean="0">
                <a:solidFill>
                  <a:srgbClr val="292934"/>
                </a:solidFill>
              </a:rPr>
              <a:t>All matter is made of small particles – there are spaces between particles</a:t>
            </a:r>
          </a:p>
          <a:p>
            <a:pPr fontAlgn="auto">
              <a:spcAft>
                <a:spcPts val="0"/>
              </a:spcAft>
              <a:buClr>
                <a:srgbClr val="93A299"/>
              </a:buClr>
            </a:pPr>
            <a:endParaRPr lang="en-US" sz="3200" dirty="0">
              <a:solidFill>
                <a:srgbClr val="292934"/>
              </a:solidFill>
            </a:endParaRPr>
          </a:p>
        </p:txBody>
      </p:sp>
      <p:pic>
        <p:nvPicPr>
          <p:cNvPr id="4" name="Picture 5" descr="C:\Users\andrej\Desktop\Chemistry\Chem 11\1. The Nature of Matter\0 - B3 describe the characteristics of matter\ga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7732" y="3048120"/>
            <a:ext cx="2099365" cy="153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ndrej\Desktop\Chemistry\Chem 11\1. The Nature of Matter\0 - B3 describe the characteristics of matter\Soli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56" y="3067997"/>
            <a:ext cx="2007819" cy="14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ndrej\Desktop\Chemistry\Chem 11\1. The Nature of Matter\0 - B3 describe the characteristics of matter\Liqui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369" y="3048121"/>
            <a:ext cx="1990388" cy="14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43000" y="4742602"/>
            <a:ext cx="1943100" cy="178653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Berlin Sans FB Demi" pitchFamily="34" charset="0"/>
              </a:rPr>
              <a:t>Solid</a:t>
            </a:r>
          </a:p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2800" b="1" dirty="0" smtClean="0">
                <a:solidFill>
                  <a:srgbClr val="292934"/>
                </a:solidFill>
              </a:rPr>
              <a:t>Almost no spaces</a:t>
            </a:r>
          </a:p>
          <a:p>
            <a:pPr fontAlgn="auto">
              <a:spcAft>
                <a:spcPts val="0"/>
              </a:spcAft>
              <a:buClr>
                <a:srgbClr val="93A299"/>
              </a:buClr>
            </a:pPr>
            <a:endParaRPr lang="en-US" sz="3200" dirty="0">
              <a:solidFill>
                <a:srgbClr val="292934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11742" y="4726560"/>
            <a:ext cx="1943100" cy="178653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200" dirty="0" smtClean="0">
                <a:solidFill>
                  <a:srgbClr val="002060"/>
                </a:solidFill>
                <a:latin typeface="Berlin Sans FB Demi" pitchFamily="34" charset="0"/>
              </a:rPr>
              <a:t>Liquids</a:t>
            </a:r>
          </a:p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200" b="1" dirty="0" smtClean="0">
                <a:solidFill>
                  <a:srgbClr val="292934"/>
                </a:solidFill>
              </a:rPr>
              <a:t>More spaces</a:t>
            </a:r>
          </a:p>
          <a:p>
            <a:pPr fontAlgn="auto">
              <a:spcAft>
                <a:spcPts val="0"/>
              </a:spcAft>
              <a:buClr>
                <a:srgbClr val="93A299"/>
              </a:buClr>
            </a:pPr>
            <a:endParaRPr lang="en-US" sz="3200" dirty="0">
              <a:solidFill>
                <a:srgbClr val="292934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44390" y="4782706"/>
            <a:ext cx="1943100" cy="178653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200" dirty="0" smtClean="0">
                <a:solidFill>
                  <a:srgbClr val="7030A0"/>
                </a:solidFill>
                <a:latin typeface="Berlin Sans FB Demi" pitchFamily="34" charset="0"/>
              </a:rPr>
              <a:t>Gases </a:t>
            </a:r>
          </a:p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200" b="1" dirty="0" smtClean="0">
                <a:solidFill>
                  <a:srgbClr val="292934"/>
                </a:solidFill>
              </a:rPr>
              <a:t>Lot of spaces</a:t>
            </a:r>
          </a:p>
          <a:p>
            <a:pPr fontAlgn="auto">
              <a:spcAft>
                <a:spcPts val="0"/>
              </a:spcAft>
              <a:buClr>
                <a:srgbClr val="93A299"/>
              </a:buClr>
            </a:pPr>
            <a:endParaRPr lang="en-US" sz="3200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32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ctrTitle"/>
          </p:nvPr>
        </p:nvSpPr>
        <p:spPr>
          <a:xfrm>
            <a:off x="542925" y="34939"/>
            <a:ext cx="7772400" cy="1470025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Algerian" pitchFamily="82" charset="0"/>
              </a:rPr>
              <a:t>Classification of Matter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7" y="4176727"/>
            <a:ext cx="3586163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20955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2" y="3556000"/>
            <a:ext cx="26193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7" y="1143000"/>
            <a:ext cx="35861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522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" y="22413"/>
            <a:ext cx="9143999" cy="990600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Comic Sans MS" pitchFamily="66" charset="0"/>
              </a:rPr>
              <a:t>The Particle Model of Matter</a:t>
            </a:r>
            <a:endParaRPr lang="en-CA" sz="4800" b="1" dirty="0">
              <a:solidFill>
                <a:srgbClr val="002060"/>
              </a:solidFill>
              <a:latin typeface="Comic Sans MS" pitchFamily="66" charset="0"/>
              <a:cs typeface="Aharoni" pitchFamily="2" charset="-79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37"/>
            <a:ext cx="9144000" cy="1557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</a:pPr>
            <a:r>
              <a:rPr lang="en-US" sz="2800" b="1" dirty="0" smtClean="0">
                <a:solidFill>
                  <a:srgbClr val="292934"/>
                </a:solidFill>
              </a:rPr>
              <a:t>Particles are always moving</a:t>
            </a:r>
          </a:p>
          <a:p>
            <a:pPr algn="ctr" fontAlgn="auto">
              <a:spcAft>
                <a:spcPts val="0"/>
              </a:spcAft>
              <a:buClr>
                <a:srgbClr val="93A299"/>
              </a:buClr>
            </a:pPr>
            <a:r>
              <a:rPr lang="en-US" sz="2800" b="1" dirty="0" smtClean="0">
                <a:solidFill>
                  <a:srgbClr val="292934"/>
                </a:solidFill>
              </a:rPr>
              <a:t>Particles are attracted to each other – the strength of the attraction depends on a specific particle</a:t>
            </a:r>
          </a:p>
          <a:p>
            <a:pPr fontAlgn="auto">
              <a:spcAft>
                <a:spcPts val="0"/>
              </a:spcAft>
              <a:buClr>
                <a:srgbClr val="93A299"/>
              </a:buClr>
            </a:pPr>
            <a:endParaRPr lang="en-US" sz="3200" dirty="0">
              <a:solidFill>
                <a:srgbClr val="292934"/>
              </a:solidFill>
            </a:endParaRPr>
          </a:p>
        </p:txBody>
      </p:sp>
      <p:pic>
        <p:nvPicPr>
          <p:cNvPr id="7" name="Picture 5" descr="C:\Users\andrej\Desktop\Chemistry\Chem 11\1. The Nature of Matter\0 - B3 describe the characteristics of matter\ga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9493" y="2538485"/>
            <a:ext cx="2099365" cy="153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andrej\Desktop\Chemistry\Chem 11\1. The Nature of Matter\0 - B3 describe the characteristics of matter\Soli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5418" y="2558362"/>
            <a:ext cx="2007819" cy="14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ndrej\Desktop\Chemistry\Chem 11\1. The Nature of Matter\0 - B3 describe the characteristics of matter\Liqui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2131" y="2538492"/>
            <a:ext cx="1990388" cy="14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98145" y="4343976"/>
            <a:ext cx="8147714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Scientists </a:t>
            </a:r>
            <a:r>
              <a:rPr lang="en-US" sz="5400" b="1" u="sng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used this model </a:t>
            </a:r>
            <a:r>
              <a:rPr lang="en-US" sz="54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to come up with </a:t>
            </a:r>
            <a:r>
              <a:rPr lang="en-US" sz="5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THEORY</a:t>
            </a:r>
            <a:endParaRPr lang="en-US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8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0" y="894467"/>
            <a:ext cx="9144000" cy="3398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</a:pPr>
            <a:r>
              <a:rPr lang="en-US" sz="3600" b="1" dirty="0" smtClean="0">
                <a:solidFill>
                  <a:srgbClr val="000099"/>
                </a:solidFill>
                <a:latin typeface="Agency FB" panose="020B0503020202020204" pitchFamily="34" charset="0"/>
              </a:rPr>
              <a:t>Kinetic energy </a:t>
            </a:r>
            <a:r>
              <a:rPr lang="en-US" sz="3600" b="1" dirty="0" smtClean="0">
                <a:solidFill>
                  <a:srgbClr val="292934"/>
                </a:solidFill>
                <a:latin typeface="Agency FB" panose="020B0503020202020204" pitchFamily="34" charset="0"/>
              </a:rPr>
              <a:t>= energy of motion</a:t>
            </a:r>
          </a:p>
          <a:p>
            <a:pPr algn="ctr" eaLnBrk="0" fontAlgn="auto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•"/>
            </a:pPr>
            <a:r>
              <a:rPr lang="en-US" sz="3600" b="1" dirty="0" smtClean="0">
                <a:solidFill>
                  <a:srgbClr val="292934"/>
                </a:solidFill>
                <a:latin typeface="Agency FB" panose="020B0503020202020204" pitchFamily="34" charset="0"/>
              </a:rPr>
              <a:t>Describes </a:t>
            </a:r>
            <a:r>
              <a:rPr lang="en-US" sz="3600" b="1" u="sng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what happens to matter when the kinetic energy of particles changes</a:t>
            </a:r>
            <a:endParaRPr lang="en-US" sz="3600" b="1" dirty="0">
              <a:solidFill>
                <a:srgbClr val="292934"/>
              </a:solidFill>
              <a:latin typeface="Agency FB" panose="020B0503020202020204" pitchFamily="34" charset="0"/>
            </a:endParaRPr>
          </a:p>
        </p:txBody>
      </p:sp>
      <p:pic>
        <p:nvPicPr>
          <p:cNvPr id="7" name="Picture 5" descr="C:\Users\andrej\Desktop\Chemistry\Chem 11\1. The Nature of Matter\0 - B3 describe the characteristics of matter\ga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590" y="2735299"/>
            <a:ext cx="2099365" cy="153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andrej\Desktop\Chemistry\Chem 11\1. The Nature of Matter\0 - B3 describe the characteristics of matter\Soli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523" y="2803303"/>
            <a:ext cx="2007819" cy="14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ndrej\Desktop\Chemistry\Chem 11\1. The Nature of Matter\0 - B3 describe the characteristics of matter\Liqui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0902" y="2759364"/>
            <a:ext cx="1990388" cy="14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Soli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670" y="4517700"/>
            <a:ext cx="2039353" cy="2340300"/>
          </a:xfrm>
          <a:prstGeom prst="rect">
            <a:avLst/>
          </a:prstGeom>
          <a:noFill/>
        </p:spPr>
      </p:pic>
      <p:pic>
        <p:nvPicPr>
          <p:cNvPr id="12" name="Picture 6" descr="Liqui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0007" y="4523874"/>
            <a:ext cx="2117254" cy="2334126"/>
          </a:xfrm>
          <a:prstGeom prst="rect">
            <a:avLst/>
          </a:prstGeom>
          <a:noFill/>
        </p:spPr>
      </p:pic>
      <p:pic>
        <p:nvPicPr>
          <p:cNvPr id="13" name="Picture 8" descr="Ga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5797" y="4520610"/>
            <a:ext cx="2123573" cy="2337405"/>
          </a:xfrm>
          <a:prstGeom prst="rect">
            <a:avLst/>
          </a:prstGeom>
          <a:noFill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" y="22419"/>
            <a:ext cx="9143999" cy="769157"/>
          </a:xfrm>
          <a:solidFill>
            <a:srgbClr val="99FF66"/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The Kinetic Molecular Theory (KMT)</a:t>
            </a:r>
            <a:endParaRPr lang="en-CA" sz="4400" b="1" dirty="0">
              <a:solidFill>
                <a:srgbClr val="0000CC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0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42"/>
            <a:ext cx="9144000" cy="670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600" b="1" dirty="0" smtClean="0">
                <a:solidFill>
                  <a:srgbClr val="292934"/>
                </a:solidFill>
                <a:latin typeface="Berlin Sans FB Demi" panose="020E0802020502020306" pitchFamily="34" charset="0"/>
              </a:rPr>
              <a:t>1. All matter is made of very small particles</a:t>
            </a:r>
            <a:endParaRPr lang="en-US" sz="3600" b="1" dirty="0">
              <a:solidFill>
                <a:srgbClr val="292934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027" y="1949116"/>
            <a:ext cx="4427715" cy="433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8289" y="2704849"/>
            <a:ext cx="4054202" cy="292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" y="22419"/>
            <a:ext cx="9143999" cy="769157"/>
          </a:xfrm>
          <a:solidFill>
            <a:srgbClr val="99FF66"/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The Kinetic Molecular Theory (KMT)</a:t>
            </a:r>
            <a:endParaRPr lang="en-CA" sz="4400" b="1" dirty="0">
              <a:solidFill>
                <a:srgbClr val="0000CC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4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42"/>
            <a:ext cx="9144000" cy="670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600" b="1" dirty="0" smtClean="0">
                <a:latin typeface="Berlin Sans FB Demi" panose="020E0802020502020306" pitchFamily="34" charset="0"/>
              </a:rPr>
              <a:t>2. There is empty space between particles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4" y="1993662"/>
            <a:ext cx="5119938" cy="486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5397" y="1990475"/>
            <a:ext cx="2353364" cy="445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" y="22419"/>
            <a:ext cx="9143999" cy="769157"/>
          </a:xfrm>
          <a:solidFill>
            <a:srgbClr val="99FF66"/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The Kinetic Molecular Theory (KMT)</a:t>
            </a:r>
            <a:endParaRPr lang="en-CA" sz="4400" b="1" dirty="0">
              <a:solidFill>
                <a:srgbClr val="0000CC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0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27"/>
            <a:ext cx="9144000" cy="3398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600" b="1" dirty="0" smtClean="0">
                <a:solidFill>
                  <a:srgbClr val="292934"/>
                </a:solidFill>
                <a:latin typeface="Berlin Sans FB Demi" panose="020E0802020502020306" pitchFamily="34" charset="0"/>
              </a:rPr>
              <a:t>3. Particles are constantly moving!</a:t>
            </a:r>
          </a:p>
          <a:p>
            <a:pPr marL="742950" indent="-742950" algn="ctr" fontAlgn="auto">
              <a:spcAft>
                <a:spcPts val="0"/>
              </a:spcAft>
              <a:buClr>
                <a:srgbClr val="93A299"/>
              </a:buClr>
              <a:buFont typeface="+mj-lt"/>
              <a:buAutoNum type="alphaLcPeriod"/>
            </a:pPr>
            <a:r>
              <a:rPr lang="en-US" sz="3600" b="1" dirty="0" smtClean="0">
                <a:solidFill>
                  <a:srgbClr val="292934"/>
                </a:solidFill>
                <a:latin typeface="Berlin Sans FB Demi" panose="020E0802020502020306" pitchFamily="34" charset="0"/>
              </a:rPr>
              <a:t>Particles of </a:t>
            </a:r>
            <a:r>
              <a:rPr lang="en-US" sz="3600" b="1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SOLIDS</a:t>
            </a:r>
          </a:p>
          <a:p>
            <a:pPr marL="742950" indent="-742950" algn="ctr" fontAlgn="auto">
              <a:spcAft>
                <a:spcPts val="0"/>
              </a:spcAft>
              <a:buClr>
                <a:srgbClr val="93A299"/>
              </a:buClr>
              <a:buFont typeface="+mj-lt"/>
              <a:buAutoNum type="alphaLcPeriod"/>
            </a:pPr>
            <a:r>
              <a:rPr lang="en-US" sz="3600" b="1" dirty="0" smtClean="0">
                <a:solidFill>
                  <a:srgbClr val="292934"/>
                </a:solidFill>
                <a:latin typeface="Berlin Sans FB Demi" panose="020E0802020502020306" pitchFamily="34" charset="0"/>
              </a:rPr>
              <a:t>Particles of </a:t>
            </a:r>
            <a:r>
              <a:rPr lang="en-US" sz="3600" b="1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LIQUIDS</a:t>
            </a:r>
          </a:p>
          <a:p>
            <a:pPr marL="742950" indent="-742950" algn="ctr" fontAlgn="auto">
              <a:spcAft>
                <a:spcPts val="0"/>
              </a:spcAft>
              <a:buClr>
                <a:srgbClr val="93A299"/>
              </a:buClr>
              <a:buFont typeface="+mj-lt"/>
              <a:buAutoNum type="alphaLcPeriod"/>
            </a:pPr>
            <a:r>
              <a:rPr lang="en-US" sz="3600" b="1" dirty="0" smtClean="0">
                <a:solidFill>
                  <a:srgbClr val="292934"/>
                </a:solidFill>
                <a:latin typeface="Berlin Sans FB Demi" panose="020E0802020502020306" pitchFamily="34" charset="0"/>
              </a:rPr>
              <a:t>Particles of </a:t>
            </a:r>
            <a:r>
              <a:rPr lang="en-US" sz="3600" b="1" dirty="0" smtClean="0">
                <a:solidFill>
                  <a:srgbClr val="00FF00"/>
                </a:solidFill>
                <a:latin typeface="Berlin Sans FB Demi" panose="020E0802020502020306" pitchFamily="34" charset="0"/>
              </a:rPr>
              <a:t>GASES</a:t>
            </a:r>
          </a:p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endParaRPr lang="en-US" sz="3600" b="1" dirty="0">
              <a:solidFill>
                <a:srgbClr val="292934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Picture 5" descr="C:\Users\andrej\Desktop\Chemistry\Chem 11\1. The Nature of Matter\0 - B3 describe the characteristics of matter\ga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3353" y="4419720"/>
            <a:ext cx="2099365" cy="153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ndrej\Desktop\Chemistry\Chem 11\1. The Nature of Matter\0 - B3 describe the characteristics of matter\Soli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278" y="4439597"/>
            <a:ext cx="2007819" cy="14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ndrej\Desktop\Chemistry\Chem 11\1. The Nature of Matter\0 - B3 describe the characteristics of matter\Liqui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991" y="4419736"/>
            <a:ext cx="1990388" cy="14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" y="22419"/>
            <a:ext cx="9143999" cy="769157"/>
          </a:xfrm>
          <a:solidFill>
            <a:srgbClr val="99FF66"/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The Kinetic Molecular Theory (KMT)</a:t>
            </a:r>
            <a:endParaRPr lang="en-CA" sz="4400" b="1" dirty="0">
              <a:solidFill>
                <a:srgbClr val="0000CC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0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978289"/>
            <a:ext cx="60912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 descr="C:\Users\andrej\Desktop\Chemistry\Chem 11\1. The Nature of Matter\0 - B3 describe the characteristics of matter\Soli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793" y="2200973"/>
            <a:ext cx="28575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5611812" cy="106680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SOLID</a:t>
            </a:r>
          </a:p>
        </p:txBody>
      </p:sp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1238" y="4428837"/>
            <a:ext cx="2390610" cy="230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3706" y="1341638"/>
            <a:ext cx="8672204" cy="219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CA" sz="3200" dirty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The particles are packed so closely together that they only vibrate in </a:t>
            </a: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place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CA" sz="3200" dirty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Fixed </a:t>
            </a:r>
            <a:r>
              <a:rPr lang="en-CA" sz="3200" dirty="0">
                <a:solidFill>
                  <a:srgbClr val="FF0000"/>
                </a:solidFill>
                <a:latin typeface="Berlin Sans FB" pitchFamily="34" charset="0"/>
                <a:ea typeface="ＭＳ Ｐゴシック" pitchFamily="34" charset="-128"/>
              </a:rPr>
              <a:t>shape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CA" sz="3200" dirty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Fixed </a:t>
            </a:r>
            <a:r>
              <a:rPr lang="en-CA" sz="3200" dirty="0" smtClean="0">
                <a:solidFill>
                  <a:srgbClr val="FF0000"/>
                </a:solidFill>
                <a:latin typeface="Berlin Sans FB" pitchFamily="34" charset="0"/>
                <a:ea typeface="ＭＳ Ｐゴシック" pitchFamily="34" charset="-128"/>
              </a:rPr>
              <a:t>volume</a:t>
            </a:r>
            <a:endParaRPr lang="en-CA" sz="28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94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927" y="1698735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3336132"/>
            <a:ext cx="3673575" cy="352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5611812" cy="10668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LIQUID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" y="1143000"/>
            <a:ext cx="8672204" cy="219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the </a:t>
            </a:r>
            <a:r>
              <a:rPr lang="en-CA" sz="3200" dirty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particles are touching but can flow past each </a:t>
            </a: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other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It takes the </a:t>
            </a:r>
            <a:r>
              <a:rPr lang="en-CA" sz="3200" dirty="0" smtClean="0">
                <a:solidFill>
                  <a:srgbClr val="FF0000"/>
                </a:solidFill>
                <a:latin typeface="Berlin Sans FB" pitchFamily="34" charset="0"/>
                <a:ea typeface="ＭＳ Ｐゴシック" pitchFamily="34" charset="-128"/>
              </a:rPr>
              <a:t>shape</a:t>
            </a: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 of its container</a:t>
            </a:r>
            <a:endParaRPr lang="en-CA" sz="3200" dirty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r>
              <a:rPr lang="en-CA" sz="3200" dirty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Fixed </a:t>
            </a:r>
            <a:r>
              <a:rPr lang="en-CA" sz="3200" dirty="0" smtClean="0">
                <a:solidFill>
                  <a:srgbClr val="FF0000"/>
                </a:solidFill>
                <a:latin typeface="Berlin Sans FB" pitchFamily="34" charset="0"/>
                <a:ea typeface="ＭＳ Ｐゴシック" pitchFamily="34" charset="-128"/>
              </a:rPr>
              <a:t>volume</a:t>
            </a:r>
            <a:endParaRPr lang="en-CA" sz="28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8" name="Picture 6" descr="C:\Users\andrej\Desktop\Chemistry\Chem 11\1. The Nature of Matter\0 - B3 describe the characteristics of matter\Liqui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6102" y="4736152"/>
            <a:ext cx="2906642" cy="212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243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13" y="361791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3951302"/>
            <a:ext cx="26003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5611812" cy="10668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FFFF00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GAS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" y="1167511"/>
            <a:ext cx="8672204" cy="219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the </a:t>
            </a:r>
            <a:r>
              <a:rPr lang="en-CA" sz="3200" dirty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particles are separated by large spaces and move </a:t>
            </a: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quickly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It takes the </a:t>
            </a:r>
            <a:r>
              <a:rPr lang="en-CA" sz="3200" dirty="0" smtClean="0">
                <a:solidFill>
                  <a:srgbClr val="FF0000"/>
                </a:solidFill>
                <a:latin typeface="Berlin Sans FB" pitchFamily="34" charset="0"/>
                <a:ea typeface="ＭＳ Ｐゴシック" pitchFamily="34" charset="-128"/>
              </a:rPr>
              <a:t>shape</a:t>
            </a: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 of its container</a:t>
            </a:r>
            <a:endParaRPr lang="en-CA" sz="3200" dirty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r>
              <a:rPr lang="en-CA" sz="3200" dirty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It takes the </a:t>
            </a:r>
            <a:r>
              <a:rPr lang="en-CA" sz="3200" dirty="0" smtClean="0">
                <a:solidFill>
                  <a:srgbClr val="FF0000"/>
                </a:solidFill>
                <a:latin typeface="Berlin Sans FB" pitchFamily="34" charset="0"/>
                <a:ea typeface="ＭＳ Ｐゴシック" pitchFamily="34" charset="-128"/>
              </a:rPr>
              <a:t>volume</a:t>
            </a: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 of </a:t>
            </a:r>
            <a:r>
              <a:rPr lang="en-CA" sz="3200" dirty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its container</a:t>
            </a:r>
          </a:p>
        </p:txBody>
      </p:sp>
      <p:pic>
        <p:nvPicPr>
          <p:cNvPr id="8" name="Picture 5" descr="C:\Users\andrej\Desktop\Chemistry\Chem 11\1. The Nature of Matter\0 - B3 describe the characteristics of matter\ga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9880" y="4389452"/>
            <a:ext cx="28575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78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27"/>
            <a:ext cx="9144000" cy="1994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4. The particles move because of energy.</a:t>
            </a:r>
          </a:p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The amount of energy  the particles have determine how fast and far they move</a:t>
            </a:r>
          </a:p>
          <a:p>
            <a:pPr algn="ctr" fontAlgn="auto">
              <a:spcAft>
                <a:spcPts val="0"/>
              </a:spcAft>
              <a:buClr>
                <a:srgbClr val="93A299"/>
              </a:buClr>
              <a:buFont typeface="Arial" pitchFamily="34" charset="0"/>
              <a:buNone/>
            </a:pPr>
            <a:endParaRPr lang="en-US" sz="3600" b="1" dirty="0">
              <a:solidFill>
                <a:srgbClr val="292934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Picture 5" descr="C:\Users\andrej\Desktop\Chemistry\Chem 11\1. The Nature of Matter\0 - B3 describe the characteristics of matter\ga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3353" y="4419720"/>
            <a:ext cx="2099365" cy="153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ndrej\Desktop\Chemistry\Chem 11\1. The Nature of Matter\0 - B3 describe the characteristics of matter\Soli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278" y="4439597"/>
            <a:ext cx="2007819" cy="14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ndrej\Desktop\Chemistry\Chem 11\1. The Nature of Matter\0 - B3 describe the characteristics of matter\Liqui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991" y="4419736"/>
            <a:ext cx="1990388" cy="14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" y="22419"/>
            <a:ext cx="9143999" cy="769157"/>
          </a:xfrm>
          <a:solidFill>
            <a:srgbClr val="99FF66"/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The Kinetic Molecular Theory (KMT)</a:t>
            </a:r>
            <a:endParaRPr lang="en-CA" sz="4400" b="1" dirty="0">
              <a:solidFill>
                <a:srgbClr val="0000CC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2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124"/>
            <a:ext cx="8229600" cy="1600200"/>
          </a:xfrm>
          <a:solidFill>
            <a:srgbClr val="FFC0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b="1" dirty="0" smtClean="0">
                <a:solidFill>
                  <a:schemeClr val="tx1"/>
                </a:solidFill>
                <a:latin typeface="Cooper Black" pitchFamily="18" charset="0"/>
                <a:ea typeface="ＭＳ Ｐゴシック" pitchFamily="-110" charset="-128"/>
                <a:cs typeface="ＭＳ Ｐゴシック" pitchFamily="-110" charset="-128"/>
              </a:rPr>
              <a:t>CHANGES OF STATES</a:t>
            </a:r>
            <a:r>
              <a:rPr lang="en-CA" dirty="0" smtClean="0">
                <a:solidFill>
                  <a:schemeClr val="tx1"/>
                </a:solidFill>
                <a:latin typeface="Cooper Black" pitchFamily="18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CA" b="1" dirty="0">
                <a:solidFill>
                  <a:schemeClr val="tx1"/>
                </a:solidFill>
                <a:latin typeface="Cooper Black" pitchFamily="18" charset="0"/>
                <a:ea typeface="ＭＳ Ｐゴシック" pitchFamily="-110" charset="-128"/>
                <a:cs typeface="ＭＳ Ｐゴシック" pitchFamily="-110" charset="-128"/>
              </a:rPr>
              <a:t>OF MATTER</a:t>
            </a:r>
          </a:p>
        </p:txBody>
      </p:sp>
      <p:pic>
        <p:nvPicPr>
          <p:cNvPr id="116739" name="Content Placeholder 4" descr="images.jpe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6550" y="1915510"/>
            <a:ext cx="5570538" cy="4641850"/>
          </a:xfrm>
        </p:spPr>
      </p:pic>
    </p:spTree>
    <p:extLst>
      <p:ext uri="{BB962C8B-B14F-4D97-AF65-F5344CB8AC3E}">
        <p14:creationId xmlns:p14="http://schemas.microsoft.com/office/powerpoint/2010/main" xmlns="" val="6294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ChangeArrowheads="1"/>
          </p:cNvSpPr>
          <p:nvPr/>
        </p:nvSpPr>
        <p:spPr bwMode="auto">
          <a:xfrm>
            <a:off x="650875" y="76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eaLnBrk="0" hangingPunct="0"/>
            <a:r>
              <a:rPr kumimoji="1" lang="en-US" sz="4400" b="1">
                <a:solidFill>
                  <a:prstClr val="black"/>
                </a:solidFill>
                <a:latin typeface="Arial Black" pitchFamily="34" charset="0"/>
                <a:ea typeface="+mn-ea"/>
                <a:cs typeface="Arial" charset="0"/>
              </a:rPr>
              <a:t>Classifying Matter</a:t>
            </a:r>
          </a:p>
        </p:txBody>
      </p:sp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14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0772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2" y="4124339"/>
            <a:ext cx="14573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114800"/>
            <a:ext cx="1390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7" y="4038600"/>
            <a:ext cx="1439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4038600"/>
            <a:ext cx="1530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717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6452" y="1855788"/>
            <a:ext cx="2535238" cy="735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3200" dirty="0">
                <a:solidFill>
                  <a:prstClr val="black"/>
                </a:solidFill>
                <a:latin typeface="Arial Black" pitchFamily="34" charset="0"/>
              </a:rPr>
              <a:t>GAS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48413" y="4495814"/>
            <a:ext cx="2535237" cy="735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3200" dirty="0">
                <a:solidFill>
                  <a:prstClr val="black"/>
                </a:solidFill>
                <a:latin typeface="Arial Black" pitchFamily="34" charset="0"/>
              </a:rPr>
              <a:t>LIQUID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639" y="4530739"/>
            <a:ext cx="2535237" cy="733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3200" dirty="0">
                <a:solidFill>
                  <a:prstClr val="black"/>
                </a:solidFill>
                <a:latin typeface="Arial Black" pitchFamily="34" charset="0"/>
              </a:rPr>
              <a:t>SOLID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60765" y="5002213"/>
            <a:ext cx="2105025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849438" y="2590800"/>
            <a:ext cx="1344612" cy="17033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467107" y="4689475"/>
            <a:ext cx="2106613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42063" y="2590814"/>
            <a:ext cx="1281112" cy="1565275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593851" y="2590800"/>
            <a:ext cx="1343025" cy="16906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075365" y="2590814"/>
            <a:ext cx="1190625" cy="1509713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7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9" y="5303852"/>
            <a:ext cx="253523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7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8413" y="5303852"/>
            <a:ext cx="253523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7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452" y="496888"/>
            <a:ext cx="2535238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463550" y="2901950"/>
            <a:ext cx="1828800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000" dirty="0">
                <a:solidFill>
                  <a:srgbClr val="FF0000"/>
                </a:solidFill>
                <a:latin typeface="Arial Black" pitchFamily="34" charset="0"/>
              </a:rPr>
              <a:t>sublimation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41590" y="3540131"/>
            <a:ext cx="1857375" cy="3667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000" dirty="0">
                <a:solidFill>
                  <a:srgbClr val="FF0000"/>
                </a:solidFill>
                <a:latin typeface="Arial Black" pitchFamily="34" charset="0"/>
              </a:rPr>
              <a:t>deposition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60763" y="5119688"/>
            <a:ext cx="2012950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000" dirty="0">
                <a:solidFill>
                  <a:srgbClr val="FF0000"/>
                </a:solidFill>
                <a:latin typeface="Arial Black" pitchFamily="34" charset="0"/>
              </a:rPr>
              <a:t>melting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202113" y="2957513"/>
            <a:ext cx="2019300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000" dirty="0">
                <a:solidFill>
                  <a:srgbClr val="FF0000"/>
                </a:solidFill>
                <a:latin typeface="Arial Black" pitchFamily="34" charset="0"/>
              </a:rPr>
              <a:t>evaporation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560763" y="4170363"/>
            <a:ext cx="2019300" cy="366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000" dirty="0">
                <a:solidFill>
                  <a:srgbClr val="FF0000"/>
                </a:solidFill>
                <a:latin typeface="Arial Black" pitchFamily="34" charset="0"/>
              </a:rPr>
              <a:t>solidification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83420" y="2901950"/>
            <a:ext cx="2160587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000" dirty="0">
                <a:solidFill>
                  <a:srgbClr val="FF0000"/>
                </a:solidFill>
                <a:latin typeface="Arial Black" pitchFamily="34" charset="0"/>
              </a:rPr>
              <a:t>condensation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1840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b="1" dirty="0" smtClean="0">
                <a:ea typeface="ＭＳ Ｐゴシック" pitchFamily="-110" charset="-128"/>
                <a:cs typeface="ＭＳ Ｐゴシック" pitchFamily="-110" charset="-128"/>
              </a:rPr>
              <a:t>CHANGES OF STATES</a:t>
            </a:r>
            <a:r>
              <a:rPr lang="en-CA" dirty="0" smtClean="0"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CA" b="1" dirty="0">
                <a:ea typeface="ＭＳ Ｐゴシック" pitchFamily="-110" charset="-128"/>
                <a:cs typeface="ＭＳ Ｐゴシック" pitchFamily="-110" charset="-128"/>
              </a:rPr>
              <a:t>OF MATTER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600200"/>
          <a:ext cx="8229600" cy="4200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938415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CHANGE  </a:t>
                      </a:r>
                    </a:p>
                    <a:p>
                      <a:pPr algn="ctr"/>
                      <a:r>
                        <a:rPr lang="en-CA" sz="18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OF </a:t>
                      </a:r>
                    </a:p>
                    <a:p>
                      <a:pPr algn="ctr"/>
                      <a:r>
                        <a:rPr lang="en-CA" sz="18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STATE</a:t>
                      </a:r>
                      <a:endParaRPr lang="en-CA" sz="18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 smtClean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CA" sz="18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GOES FROM….</a:t>
                      </a:r>
                      <a:endParaRPr lang="en-CA" sz="18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 smtClean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CA" sz="18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TO….</a:t>
                      </a:r>
                      <a:endParaRPr lang="en-CA" sz="18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T="45728" marB="45728"/>
                </a:tc>
              </a:tr>
              <a:tr h="543685"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latin typeface="Arial Black" pitchFamily="34" charset="0"/>
                        </a:rPr>
                        <a:t>Condensation</a:t>
                      </a:r>
                      <a:endParaRPr lang="en-CA" sz="1800" b="1" dirty="0">
                        <a:latin typeface="Arial Black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GAS</a:t>
                      </a:r>
                      <a:endParaRPr lang="en-CA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LIQUID</a:t>
                      </a:r>
                      <a:endParaRPr lang="en-CA" sz="1800" dirty="0"/>
                    </a:p>
                  </a:txBody>
                  <a:tcPr marT="45728" marB="45728"/>
                </a:tc>
              </a:tr>
              <a:tr h="543685"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latin typeface="Arial Black" pitchFamily="34" charset="0"/>
                        </a:rPr>
                        <a:t>Sublimation</a:t>
                      </a:r>
                      <a:endParaRPr lang="en-CA" sz="1800" b="1" dirty="0">
                        <a:latin typeface="Arial Black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SOLID</a:t>
                      </a:r>
                      <a:endParaRPr lang="en-CA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GAS</a:t>
                      </a:r>
                      <a:endParaRPr lang="en-CA" sz="1800" dirty="0"/>
                    </a:p>
                  </a:txBody>
                  <a:tcPr marT="45728" marB="45728"/>
                </a:tc>
              </a:tr>
              <a:tr h="543685"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latin typeface="Arial Black" pitchFamily="34" charset="0"/>
                        </a:rPr>
                        <a:t>Deposition</a:t>
                      </a:r>
                      <a:endParaRPr lang="en-CA" sz="1800" b="1" dirty="0">
                        <a:latin typeface="Arial Black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GAS</a:t>
                      </a:r>
                      <a:endParaRPr lang="en-CA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SOLID</a:t>
                      </a:r>
                      <a:endParaRPr lang="en-CA" sz="1800" dirty="0"/>
                    </a:p>
                  </a:txBody>
                  <a:tcPr marT="45728" marB="45728"/>
                </a:tc>
              </a:tr>
              <a:tr h="543685"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latin typeface="Arial Black" pitchFamily="34" charset="0"/>
                        </a:rPr>
                        <a:t>Evaporation</a:t>
                      </a:r>
                      <a:endParaRPr lang="en-CA" sz="1800" b="1" dirty="0">
                        <a:latin typeface="Arial Black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LIQUID</a:t>
                      </a:r>
                      <a:endParaRPr lang="en-CA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GAS</a:t>
                      </a:r>
                      <a:endParaRPr lang="en-CA" sz="1800" dirty="0"/>
                    </a:p>
                  </a:txBody>
                  <a:tcPr marT="45728" marB="45728"/>
                </a:tc>
              </a:tr>
              <a:tr h="543685"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latin typeface="Arial Black" pitchFamily="34" charset="0"/>
                        </a:rPr>
                        <a:t>Solidification</a:t>
                      </a:r>
                      <a:endParaRPr lang="en-CA" sz="1800" b="1" dirty="0">
                        <a:latin typeface="Arial Black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LIQUID</a:t>
                      </a:r>
                      <a:endParaRPr lang="en-CA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SOLID</a:t>
                      </a:r>
                      <a:endParaRPr lang="en-CA" sz="1800" dirty="0"/>
                    </a:p>
                  </a:txBody>
                  <a:tcPr marT="45728" marB="45728"/>
                </a:tc>
              </a:tr>
              <a:tr h="543685"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latin typeface="Arial Black" pitchFamily="34" charset="0"/>
                        </a:rPr>
                        <a:t>Melting</a:t>
                      </a:r>
                      <a:endParaRPr lang="en-CA" sz="1800" b="1" dirty="0">
                        <a:latin typeface="Arial Black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SOLID</a:t>
                      </a:r>
                      <a:endParaRPr lang="en-CA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LIQUID</a:t>
                      </a:r>
                      <a:endParaRPr lang="en-CA" sz="1800" dirty="0"/>
                    </a:p>
                  </a:txBody>
                  <a:tcPr marT="45728" marB="4572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136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4988"/>
            <a:ext cx="9133976" cy="353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5973" y="169544"/>
            <a:ext cx="7052060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Now, on your own…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93430" y="1100236"/>
            <a:ext cx="8557146" cy="2067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93A299"/>
              </a:buClr>
            </a:pPr>
            <a:r>
              <a:rPr lang="en-US" sz="3600" b="1" dirty="0" smtClean="0">
                <a:solidFill>
                  <a:srgbClr val="000099"/>
                </a:solidFill>
                <a:latin typeface="Agency FB" panose="020B0503020202020204" pitchFamily="34" charset="0"/>
              </a:rPr>
              <a:t>Some Physical Properties </a:t>
            </a:r>
            <a:r>
              <a:rPr lang="en-US" sz="3600" b="1" dirty="0" smtClean="0">
                <a:solidFill>
                  <a:srgbClr val="292934"/>
                </a:solidFill>
                <a:latin typeface="Agency FB" panose="020B0503020202020204" pitchFamily="34" charset="0"/>
              </a:rPr>
              <a:t>(pg. 65 - 67)</a:t>
            </a:r>
          </a:p>
          <a:p>
            <a:pPr fontAlgn="auto">
              <a:spcAft>
                <a:spcPts val="0"/>
              </a:spcAft>
              <a:buClr>
                <a:srgbClr val="93A299"/>
              </a:buClr>
            </a:pPr>
            <a:r>
              <a:rPr lang="en-US" sz="3600" b="1" dirty="0" smtClean="0">
                <a:solidFill>
                  <a:srgbClr val="000099"/>
                </a:solidFill>
                <a:latin typeface="Agency FB" panose="020B0503020202020204" pitchFamily="34" charset="0"/>
              </a:rPr>
              <a:t>Thermal energy, Temperature, Heat </a:t>
            </a:r>
            <a:r>
              <a:rPr lang="en-US" sz="3600" b="1" dirty="0">
                <a:solidFill>
                  <a:srgbClr val="292934"/>
                </a:solidFill>
                <a:latin typeface="Agency FB" panose="020B0503020202020204" pitchFamily="34" charset="0"/>
              </a:rPr>
              <a:t>= energy of </a:t>
            </a:r>
            <a:r>
              <a:rPr lang="en-US" sz="3600" b="1" dirty="0" smtClean="0">
                <a:solidFill>
                  <a:srgbClr val="292934"/>
                </a:solidFill>
                <a:latin typeface="Agency FB" panose="020B0503020202020204" pitchFamily="34" charset="0"/>
              </a:rPr>
              <a:t>motion </a:t>
            </a:r>
            <a:r>
              <a:rPr lang="en-US" sz="3600" b="1" dirty="0" smtClean="0">
                <a:solidFill>
                  <a:srgbClr val="000099"/>
                </a:solidFill>
                <a:latin typeface="Agency FB" panose="020B0503020202020204" pitchFamily="34" charset="0"/>
              </a:rPr>
              <a:t>energy </a:t>
            </a:r>
            <a:r>
              <a:rPr lang="en-US" sz="3600" b="1" dirty="0">
                <a:solidFill>
                  <a:srgbClr val="292934"/>
                </a:solidFill>
                <a:latin typeface="Agency FB" panose="020B0503020202020204" pitchFamily="34" charset="0"/>
              </a:rPr>
              <a:t>(pg. </a:t>
            </a:r>
            <a:r>
              <a:rPr lang="en-US" sz="3600" b="1" dirty="0" smtClean="0">
                <a:solidFill>
                  <a:srgbClr val="292934"/>
                </a:solidFill>
                <a:latin typeface="Agency FB" panose="020B0503020202020204" pitchFamily="34" charset="0"/>
              </a:rPr>
              <a:t>62 – 63)</a:t>
            </a:r>
            <a:endParaRPr lang="en-US" sz="3600" b="1" dirty="0">
              <a:solidFill>
                <a:srgbClr val="292934"/>
              </a:solidFill>
              <a:latin typeface="Agency FB" panose="020B0503020202020204" pitchFamily="34" charset="0"/>
            </a:endParaRPr>
          </a:p>
          <a:p>
            <a:pPr fontAlgn="auto">
              <a:spcAft>
                <a:spcPts val="0"/>
              </a:spcAft>
              <a:buClr>
                <a:srgbClr val="93A299"/>
              </a:buClr>
            </a:pPr>
            <a:endParaRPr lang="en-US" sz="3600" b="1" dirty="0">
              <a:solidFill>
                <a:srgbClr val="292934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392" y="3824754"/>
            <a:ext cx="6479627" cy="523220"/>
          </a:xfrm>
          <a:prstGeom prst="rect">
            <a:avLst/>
          </a:prstGeom>
          <a:solidFill>
            <a:srgbClr val="DDDDDD"/>
          </a:solidFill>
        </p:spPr>
        <p:txBody>
          <a:bodyPr wrap="square"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66"/>
                </a:solidFill>
                <a:latin typeface="Agency FB" panose="020B0503020202020204" pitchFamily="34" charset="0"/>
              </a:rPr>
              <a:t>The </a:t>
            </a:r>
            <a:r>
              <a:rPr lang="en-CA" sz="2800" b="1" dirty="0">
                <a:solidFill>
                  <a:srgbClr val="FF0066"/>
                </a:solidFill>
                <a:latin typeface="Agency FB" panose="020B0503020202020204" pitchFamily="34" charset="0"/>
              </a:rPr>
              <a:t>process of changing from a solid to a liquid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9615" y="4675995"/>
            <a:ext cx="7494362" cy="830997"/>
          </a:xfrm>
          <a:prstGeom prst="rect">
            <a:avLst/>
          </a:prstGeom>
          <a:solidFill>
            <a:srgbClr val="DDDDDD"/>
          </a:solidFill>
        </p:spPr>
        <p:txBody>
          <a:bodyPr wrap="square">
            <a:spAutoFit/>
          </a:bodyPr>
          <a:lstStyle/>
          <a:p>
            <a:pPr algn="ctr"/>
            <a:r>
              <a:rPr lang="en-CA" sz="2400" b="1" dirty="0">
                <a:solidFill>
                  <a:srgbClr val="0000CC"/>
                </a:solidFill>
                <a:latin typeface="Agency FB" panose="020B0503020202020204" pitchFamily="34" charset="0"/>
              </a:rPr>
              <a:t>The vigorous bubbling that occurs within the body of a liquid as it vaporizes internally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70511" y="5515343"/>
            <a:ext cx="6573489" cy="1384995"/>
          </a:xfrm>
          <a:prstGeom prst="rect">
            <a:avLst/>
          </a:prstGeom>
          <a:solidFill>
            <a:srgbClr val="DDDDDD"/>
          </a:solidFill>
        </p:spPr>
        <p:txBody>
          <a:bodyPr wrap="square">
            <a:spAutoFit/>
          </a:bodyPr>
          <a:lstStyle/>
          <a:p>
            <a:pPr algn="ctr"/>
            <a:r>
              <a:rPr lang="en-CA" sz="2800" b="1" dirty="0">
                <a:solidFill>
                  <a:srgbClr val="FF0066"/>
                </a:solidFill>
                <a:latin typeface="Agency FB" panose="020B0503020202020204" pitchFamily="34" charset="0"/>
              </a:rPr>
              <a:t>The amount of heat energy required to melt a specified amount of a substance at its</a:t>
            </a:r>
          </a:p>
          <a:p>
            <a:pPr algn="ctr"/>
            <a:r>
              <a:rPr lang="en-CA" sz="2800" b="1" dirty="0">
                <a:solidFill>
                  <a:srgbClr val="FF0066"/>
                </a:solidFill>
                <a:latin typeface="Agency FB" panose="020B0503020202020204" pitchFamily="34" charset="0"/>
              </a:rPr>
              <a:t>melting point</a:t>
            </a:r>
          </a:p>
        </p:txBody>
      </p:sp>
    </p:spTree>
    <p:extLst>
      <p:ext uri="{BB962C8B-B14F-4D97-AF65-F5344CB8AC3E}">
        <p14:creationId xmlns:p14="http://schemas.microsoft.com/office/powerpoint/2010/main" xmlns="" val="18395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" y="22413"/>
            <a:ext cx="9143999" cy="718566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The KMT and Changes of State</a:t>
            </a:r>
            <a:endParaRPr lang="en-CA" b="1" dirty="0">
              <a:solidFill>
                <a:srgbClr val="0000CC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28"/>
            <a:ext cx="9144000" cy="1233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5B9BD5"/>
              </a:buClr>
            </a:pPr>
            <a:r>
              <a:rPr lang="en-US" sz="3200" b="1" dirty="0" smtClean="0">
                <a:solidFill>
                  <a:prstClr val="black"/>
                </a:solidFill>
              </a:rPr>
              <a:t>Changes of state occur when matter changes from one state to  another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5" name="Picture 4" descr="frozen-pip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758" y="2207223"/>
            <a:ext cx="3862137" cy="42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andrej\Desktop\220px-Melting_icecube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5505" y="1938340"/>
            <a:ext cx="2556272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11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" y="22413"/>
            <a:ext cx="4096751" cy="990600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Solid GOLD</a:t>
            </a:r>
            <a:endParaRPr lang="en-CA" sz="4800" b="1" dirty="0">
              <a:solidFill>
                <a:srgbClr val="002060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30"/>
            <a:ext cx="4349416" cy="1834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5B9BD5"/>
              </a:buClr>
              <a:buFont typeface="Times" pitchFamily="1" charset="0"/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	Particles are close together, fixed in position and vibrating.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5141" y="0"/>
            <a:ext cx="4427569" cy="25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 descr="http://decaturjewelry.com/wp/wp-content/uploads/2013/02/01-gold-b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664" y="3120512"/>
            <a:ext cx="3970421" cy="3737491"/>
          </a:xfrm>
          <a:prstGeom prst="rect">
            <a:avLst/>
          </a:prstGeom>
          <a:noFill/>
        </p:spPr>
      </p:pic>
      <p:pic>
        <p:nvPicPr>
          <p:cNvPr id="38917" name="Picture 5" descr="C:\Documents and Settings\a.vlacil\Desktop\Science 9\pics\Goldbar400x2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3722" y="2868613"/>
            <a:ext cx="2857500" cy="2686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627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" y="22413"/>
            <a:ext cx="3826040" cy="990600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Melting GOLD</a:t>
            </a:r>
            <a:endParaRPr lang="en-CA" b="1" dirty="0">
              <a:solidFill>
                <a:srgbClr val="002060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27"/>
            <a:ext cx="4349416" cy="2062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5B9BD5"/>
              </a:buClr>
              <a:buFont typeface="Times" pitchFamily="1" charset="0"/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As temperature increases, particles’ kinetic  energy increases.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3323" y="0"/>
            <a:ext cx="4830679" cy="271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89" name="Picture 1" descr="C:\Documents and Settings\a.vlacil\Desktop\Science 9\pics\30gold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528" y="3517900"/>
            <a:ext cx="3214688" cy="2781300"/>
          </a:xfrm>
          <a:prstGeom prst="rect">
            <a:avLst/>
          </a:prstGeom>
          <a:noFill/>
        </p:spPr>
      </p:pic>
      <p:pic>
        <p:nvPicPr>
          <p:cNvPr id="37890" name="Picture 2" descr="C:\Documents and Settings\a.vlacil\Desktop\Science 9\pics\gold_melt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7277" y="2863516"/>
            <a:ext cx="3609474" cy="3609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632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" y="22413"/>
            <a:ext cx="3699709" cy="990600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Liquid GOLD</a:t>
            </a:r>
            <a:endParaRPr lang="en-CA" sz="4800" b="1" dirty="0">
              <a:solidFill>
                <a:srgbClr val="002060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1013013"/>
            <a:ext cx="4385510" cy="1537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5B9BD5"/>
              </a:buClr>
              <a:buFont typeface="Times" pitchFamily="1" charset="0"/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	Particles are still close, but slide past one another.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2080" y="0"/>
            <a:ext cx="4541921" cy="267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759" y="2673818"/>
            <a:ext cx="3844090" cy="41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5" name="Picture 1" descr="C:\Documents and Settings\a.vlacil\Desktop\Science 9\pics\liquid gold -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4121" y="2919814"/>
            <a:ext cx="4849881" cy="3601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57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" y="22413"/>
            <a:ext cx="4132846" cy="990600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Boiling GOLD</a:t>
            </a:r>
            <a:endParaRPr lang="en-CA" sz="4800" b="1" dirty="0">
              <a:solidFill>
                <a:srgbClr val="002060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30"/>
            <a:ext cx="4349416" cy="311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5B9BD5"/>
              </a:buClr>
              <a:buFont typeface="Times" pitchFamily="1" charset="0"/>
              <a:buNone/>
            </a:pPr>
            <a:r>
              <a:rPr lang="en-US" sz="3200" dirty="0" smtClean="0">
                <a:solidFill>
                  <a:prstClr val="black"/>
                </a:solidFill>
              </a:rPr>
              <a:t>	</a:t>
            </a:r>
            <a:r>
              <a:rPr lang="en-US" sz="3200" b="1" dirty="0" smtClean="0">
                <a:solidFill>
                  <a:prstClr val="black"/>
                </a:solidFill>
              </a:rPr>
              <a:t>As temperature increases, particles’ kinetic energy continues to increase, creating more space.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5511" y="0"/>
            <a:ext cx="4758490" cy="28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1" descr="C:\Documents and Settings\a.vlacil\Desktop\Science 9\pics\2507019327_95897f274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417" y="2970046"/>
            <a:ext cx="4475435" cy="3532610"/>
          </a:xfrm>
          <a:prstGeom prst="rect">
            <a:avLst/>
          </a:prstGeom>
          <a:noFill/>
        </p:spPr>
      </p:pic>
      <p:pic>
        <p:nvPicPr>
          <p:cNvPr id="35842" name="Picture 2" descr="C:\Documents and Settings\a.vlacil\Desktop\Science 9\pics\191143678_72f0fd375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047" y="3708188"/>
            <a:ext cx="3488973" cy="2975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9813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22413"/>
            <a:ext cx="4313321" cy="813159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Gaseous GOLD</a:t>
            </a:r>
            <a:endParaRPr lang="en-CA" sz="4800" b="1" dirty="0">
              <a:solidFill>
                <a:srgbClr val="002060"/>
              </a:solidFill>
              <a:latin typeface="Britannic Bold" panose="020B0903060703020204" pitchFamily="34" charset="0"/>
              <a:cs typeface="Aharoni" pitchFamily="2" charset="-79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80728"/>
            <a:ext cx="4078706" cy="2099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5B9BD5"/>
              </a:buClr>
              <a:buFont typeface="Times" pitchFamily="1" charset="0"/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	Particles are highly energetic and moving freely. 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3323" y="0"/>
            <a:ext cx="4830679" cy="356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 descr="C:\Documents and Settings\a.vlacil\Desktop\Science 9\pics\T171_981122_16431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543" y="2963917"/>
            <a:ext cx="3707260" cy="35496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63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079852" y="1697333"/>
            <a:ext cx="7948262" cy="3205743"/>
          </a:xfrm>
          <a:solidFill>
            <a:srgbClr val="CCFF66"/>
          </a:solidFill>
        </p:spPr>
        <p:txBody>
          <a:bodyPr>
            <a:noAutofit/>
          </a:bodyPr>
          <a:lstStyle/>
          <a:p>
            <a:pPr algn="ctr"/>
            <a:r>
              <a:rPr lang="en-CA" sz="48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How does a graph of </a:t>
            </a:r>
            <a:r>
              <a:rPr lang="en-CA" sz="4800" b="1" dirty="0" smtClean="0">
                <a:solidFill>
                  <a:srgbClr val="0000CC"/>
                </a:solidFill>
                <a:latin typeface="Copperplate Gothic Bold" panose="020E0705020206020404" pitchFamily="34" charset="0"/>
              </a:rPr>
              <a:t>Temperature</a:t>
            </a:r>
            <a:r>
              <a:rPr lang="en-CA" sz="48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 vs. </a:t>
            </a:r>
            <a:r>
              <a:rPr lang="en-CA" sz="4800" b="1" dirty="0" smtClean="0">
                <a:solidFill>
                  <a:srgbClr val="0000CC"/>
                </a:solidFill>
                <a:latin typeface="Copperplate Gothic Bold" panose="020E0705020206020404" pitchFamily="34" charset="0"/>
              </a:rPr>
              <a:t>heat</a:t>
            </a:r>
            <a:r>
              <a:rPr lang="en-CA" sz="48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 </a:t>
            </a:r>
            <a:r>
              <a:rPr lang="en-CA" sz="4800" b="1" dirty="0" smtClean="0">
                <a:solidFill>
                  <a:srgbClr val="0000CC"/>
                </a:solidFill>
                <a:latin typeface="Copperplate Gothic Bold" panose="020E0705020206020404" pitchFamily="34" charset="0"/>
              </a:rPr>
              <a:t>added</a:t>
            </a:r>
            <a:r>
              <a:rPr lang="en-CA" sz="48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 </a:t>
            </a:r>
            <a:br>
              <a:rPr lang="en-CA" sz="48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</a:br>
            <a:r>
              <a:rPr lang="en-CA" sz="48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look like for a pure substance (</a:t>
            </a:r>
            <a:r>
              <a:rPr lang="en-CA" sz="40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GOLD</a:t>
            </a:r>
            <a:r>
              <a:rPr lang="en-CA" sz="48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)? </a:t>
            </a:r>
            <a:endParaRPr lang="en-CA" sz="4800" b="1" dirty="0">
              <a:solidFill>
                <a:srgbClr val="FF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5328" y="239901"/>
            <a:ext cx="554504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Heating Curve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38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>
            <a:spLocks noGrp="1"/>
          </p:cNvSpPr>
          <p:nvPr>
            <p:ph type="title"/>
          </p:nvPr>
        </p:nvSpPr>
        <p:spPr>
          <a:xfrm>
            <a:off x="-125413" y="41289"/>
            <a:ext cx="9144001" cy="1260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u="sng" dirty="0" smtClean="0">
                <a:ea typeface="ＭＳ Ｐゴシック" pitchFamily="-110" charset="-128"/>
                <a:cs typeface="ＭＳ Ｐゴシック" pitchFamily="-110" charset="-128"/>
              </a:rPr>
              <a:t> Properties of Matter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71513" y="1322388"/>
            <a:ext cx="7848600" cy="2590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Properties are characteristics that can be used to describe a substance.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3732" name="Picture 3" descr="images-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2" y="3913188"/>
            <a:ext cx="56689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2" y="3186113"/>
            <a:ext cx="3078163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28194" y="0"/>
            <a:ext cx="7948262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solidFill>
                  <a:srgbClr val="002060"/>
                </a:solidFill>
              </a:rPr>
              <a:t>If you heat a pure substance…</a:t>
            </a:r>
            <a:endParaRPr lang="en-CA" b="1" dirty="0">
              <a:solidFill>
                <a:srgbClr val="00206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8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7586" y="4725148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55542" y="3500109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607768" y="4725144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47628" y="3500109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57427" y="2267756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129592" y="0"/>
            <a:ext cx="7171657" cy="836712"/>
          </a:xfrm>
        </p:spPr>
        <p:txBody>
          <a:bodyPr/>
          <a:lstStyle/>
          <a:p>
            <a:r>
              <a:rPr lang="en-CA" sz="4000" b="1" dirty="0" smtClean="0">
                <a:solidFill>
                  <a:srgbClr val="002060"/>
                </a:solidFill>
              </a:rPr>
              <a:t>The graph looks like this</a:t>
            </a:r>
            <a:endParaRPr lang="en-CA" sz="4000" b="1" dirty="0">
              <a:solidFill>
                <a:srgbClr val="00206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747630" y="291875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43183" y="416926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2159" y="477926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70077" y="415133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43520" y="3801383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99693" y="4400311"/>
            <a:ext cx="2093405" cy="13877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G = gas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S = Solid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L = liquid 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53155" y="491413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Freezing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747630" y="2456214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Boiling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645234" y="369896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Melting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670540" y="3712757"/>
            <a:ext cx="1486889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Condensing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4922978" y="3828625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158932" y="2507355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2182029" y="4962572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01718" y="3814838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21072" y="3219814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46566" y="4454345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16" grpId="0" animBg="1"/>
      <p:bldP spid="33" grpId="0" animBg="1"/>
      <p:bldP spid="34" grpId="0" animBg="1"/>
      <p:bldP spid="3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7586" y="4725148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55542" y="3500109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607768" y="4725144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47628" y="3500109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0623" y="2259091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4747630" y="291875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43183" y="416926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2159" y="477926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70077" y="415133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43520" y="3801383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99693" y="4400311"/>
            <a:ext cx="2093405" cy="13877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G = gas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S = Solid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L = liquid 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53155" y="491413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Freezing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747630" y="2456214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Boiling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645234" y="369896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Melting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670540" y="3712757"/>
            <a:ext cx="1486889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Condensing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4922978" y="3828625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158932" y="2507355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2182029" y="4962572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01718" y="3814838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21072" y="3219814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46566" y="4454345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0174" y="202332"/>
            <a:ext cx="8100392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algn="l" defTabSz="914400"/>
            <a:r>
              <a:rPr lang="en-CA" sz="2800" b="1" dirty="0" smtClean="0">
                <a:solidFill>
                  <a:prstClr val="black"/>
                </a:solidFill>
              </a:rPr>
              <a:t>On the slopes of the graph:</a:t>
            </a:r>
            <a:endParaRPr lang="en-CA" sz="2800" b="1" dirty="0">
              <a:solidFill>
                <a:prstClr val="black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170076" y="620688"/>
            <a:ext cx="1181508" cy="3078278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223628" y="620688"/>
            <a:ext cx="140986" cy="4293448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747628" y="751013"/>
            <a:ext cx="2547744" cy="2440723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03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7586" y="4725148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55542" y="3500109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607768" y="4725144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47628" y="3500109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0623" y="2259091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4747630" y="291875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43183" y="416926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2159" y="477926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70077" y="415133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43520" y="3801383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99693" y="4400311"/>
            <a:ext cx="2093405" cy="13877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G = gas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S = Solid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L = liquid 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53155" y="491413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Freezing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747630" y="2456214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Boiling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645234" y="369896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Melting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670540" y="3712757"/>
            <a:ext cx="1486889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Condensing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4922978" y="3828625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158932" y="2507355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2182029" y="4962572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01718" y="3814838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21072" y="3219814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46566" y="4454345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170076" y="620688"/>
            <a:ext cx="1181508" cy="3078278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223628" y="620688"/>
            <a:ext cx="140986" cy="4293448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747628" y="751013"/>
            <a:ext cx="2547744" cy="2440723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049207" y="0"/>
            <a:ext cx="5655411" cy="8212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CA" sz="2400" b="1" dirty="0" smtClean="0">
                <a:solidFill>
                  <a:prstClr val="black"/>
                </a:solidFill>
              </a:rPr>
              <a:t>The heat is added and is used to warm the substance– temperature is rising</a:t>
            </a:r>
            <a:endParaRPr lang="en-CA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2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7586" y="4725148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55542" y="3500109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607768" y="4725144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47628" y="3500109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0623" y="2259091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4747630" y="291875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43183" y="416926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2159" y="477926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70077" y="415133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43520" y="3801383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99693" y="4400311"/>
            <a:ext cx="2093405" cy="13877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G = gas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S = Solid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L = liquid 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53155" y="491413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Freezing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747630" y="2456214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Boiling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645234" y="369896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Melting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670540" y="3712757"/>
            <a:ext cx="1486889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Condensing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4922978" y="3828625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158932" y="2507355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2182029" y="4962572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01718" y="3814838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21072" y="3219814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46566" y="4454345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424544" y="887299"/>
            <a:ext cx="2517168" cy="2604149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034145" y="928259"/>
            <a:ext cx="135932" cy="3796889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294868" y="229822"/>
            <a:ext cx="3556913" cy="8212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CA" sz="2400" b="1" dirty="0" smtClean="0">
                <a:solidFill>
                  <a:prstClr val="black"/>
                </a:solidFill>
              </a:rPr>
              <a:t>On the levelled portions of the graph:</a:t>
            </a:r>
            <a:endParaRPr lang="en-CA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7586" y="4725148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55542" y="3500109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607768" y="4725144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47628" y="3500109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0623" y="2259091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4747630" y="291875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43183" y="416926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2159" y="477926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70077" y="415133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43520" y="3801383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99693" y="4400311"/>
            <a:ext cx="2093405" cy="13877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G = gas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S = Solid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L = liquid 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53155" y="491413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Freezing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747630" y="2456214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Boiling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645234" y="369896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Melting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670540" y="3712757"/>
            <a:ext cx="1486889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Condensing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4922978" y="3828625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158932" y="2507355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2182029" y="4962572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01718" y="3814838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21072" y="3219814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46566" y="4454345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424544" y="887299"/>
            <a:ext cx="2517168" cy="2604149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034145" y="928259"/>
            <a:ext cx="135932" cy="3796889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77557" y="163773"/>
            <a:ext cx="6063782" cy="8212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CA" sz="2400" b="1" dirty="0" smtClean="0">
                <a:solidFill>
                  <a:prstClr val="black"/>
                </a:solidFill>
              </a:rPr>
              <a:t>The substance had too much heat energy, it can’t stay in the same phase</a:t>
            </a:r>
            <a:endParaRPr lang="en-CA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06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7586" y="4725148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55542" y="3500109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607768" y="4725144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47628" y="3500109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0623" y="2259091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4747630" y="291875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43183" y="416926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2159" y="477926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70077" y="415133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43520" y="3801383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99693" y="4400311"/>
            <a:ext cx="2093405" cy="13877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G = gas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S = Solid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L = liquid 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53155" y="491413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Freezing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747630" y="2456214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Boiling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645234" y="369896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Melting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670540" y="3712757"/>
            <a:ext cx="1486889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Condensing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4922978" y="3828625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158932" y="2507355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2182029" y="4962572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01718" y="3814838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21072" y="3219814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46566" y="4454345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-12454" y="66049"/>
            <a:ext cx="9040566" cy="8212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CA" sz="2400" b="1" dirty="0" smtClean="0">
                <a:solidFill>
                  <a:prstClr val="black"/>
                </a:solidFill>
              </a:rPr>
              <a:t>All this heat energy is used to form liquid from solid or the gas from liquid – </a:t>
            </a:r>
            <a:r>
              <a:rPr lang="en-CA" sz="2400" b="1" dirty="0" smtClean="0">
                <a:solidFill>
                  <a:srgbClr val="0000CC"/>
                </a:solidFill>
              </a:rPr>
              <a:t>temperature does not change </a:t>
            </a:r>
            <a:r>
              <a:rPr lang="en-CA" sz="2400" b="1" dirty="0" smtClean="0">
                <a:solidFill>
                  <a:prstClr val="black"/>
                </a:solidFill>
              </a:rPr>
              <a:t>at this point</a:t>
            </a:r>
            <a:endParaRPr lang="en-CA" sz="2400" b="1" dirty="0">
              <a:solidFill>
                <a:prstClr val="black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424544" y="887299"/>
            <a:ext cx="2517168" cy="2604149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034145" y="928259"/>
            <a:ext cx="135932" cy="3796889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890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7586" y="4725148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55542" y="3500109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607768" y="4725144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47628" y="3500109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0623" y="2259091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4747630" y="291875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43183" y="416926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2159" y="477926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70077" y="415133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43520" y="3801383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99693" y="4400311"/>
            <a:ext cx="2093405" cy="13877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G = gas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S = Solid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CA" sz="2800" b="1" dirty="0" smtClean="0">
                <a:solidFill>
                  <a:prstClr val="black"/>
                </a:solidFill>
              </a:rPr>
              <a:t>L = liquid 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53155" y="491413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Freezing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747630" y="2456214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Boiling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645234" y="3698966"/>
            <a:ext cx="1142783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Melting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670540" y="3712757"/>
            <a:ext cx="1486889" cy="494936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1800" b="1" dirty="0" smtClean="0">
                <a:solidFill>
                  <a:prstClr val="black"/>
                </a:solidFill>
              </a:rPr>
              <a:t>Condensing</a:t>
            </a:r>
            <a:endParaRPr lang="en-CA" sz="1800" b="1" dirty="0">
              <a:solidFill>
                <a:prstClr val="black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4922978" y="3828625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158932" y="2507355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2182029" y="4962572"/>
            <a:ext cx="396043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01718" y="3814838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21072" y="3219814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46566" y="4454345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683130" y="141890"/>
            <a:ext cx="4180856" cy="137876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CA" sz="2800" b="1" dirty="0" smtClean="0">
                <a:solidFill>
                  <a:prstClr val="black"/>
                </a:solidFill>
              </a:rPr>
              <a:t>This temperature is </a:t>
            </a:r>
            <a:r>
              <a:rPr lang="en-CA" sz="2800" b="1" dirty="0" smtClean="0">
                <a:solidFill>
                  <a:srgbClr val="FF0000"/>
                </a:solidFill>
              </a:rPr>
              <a:t>BOILING/CONDENSING POINT</a:t>
            </a:r>
            <a:endParaRPr lang="en-CA" sz="2800" b="1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>
            <a:endCxn id="43" idx="0"/>
          </p:cNvCxnSpPr>
          <p:nvPr/>
        </p:nvCxnSpPr>
        <p:spPr>
          <a:xfrm flipH="1">
            <a:off x="6073620" y="1520656"/>
            <a:ext cx="422033" cy="1433203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801852" y="2394684"/>
            <a:ext cx="232293" cy="1940523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200788" y="818867"/>
            <a:ext cx="3323173" cy="1340286"/>
          </a:xfrm>
          <a:prstGeom prst="rect">
            <a:avLst/>
          </a:prstGeom>
          <a:solidFill>
            <a:srgbClr val="00FF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CA" sz="2800" b="1" dirty="0" smtClean="0">
                <a:solidFill>
                  <a:srgbClr val="002060"/>
                </a:solidFill>
              </a:rPr>
              <a:t>This temperature is </a:t>
            </a:r>
            <a:r>
              <a:rPr lang="en-CA" sz="2800" b="1" dirty="0" smtClean="0">
                <a:solidFill>
                  <a:srgbClr val="FF0000"/>
                </a:solidFill>
              </a:rPr>
              <a:t>FREEZING or MELTING POINT</a:t>
            </a:r>
            <a:endParaRPr lang="en-CA" sz="28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403648" y="4335207"/>
            <a:ext cx="3113313" cy="754875"/>
          </a:xfrm>
          <a:prstGeom prst="ellipse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516961" y="2953859"/>
            <a:ext cx="3113313" cy="803705"/>
          </a:xfrm>
          <a:prstGeom prst="ellipse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864472" y="4747861"/>
            <a:ext cx="315414" cy="7322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849738" y="3483535"/>
            <a:ext cx="315414" cy="7322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89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2" grpId="0" animBg="1"/>
      <p:bldP spid="4" grpId="0" animBg="1"/>
      <p:bldP spid="4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27584" y="476672"/>
            <a:ext cx="72008" cy="5841032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7586" y="6317704"/>
            <a:ext cx="8200528" cy="0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7586" y="4725148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55542" y="3500109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607768" y="4725144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47628" y="3500109"/>
            <a:ext cx="2388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0623" y="2259091"/>
            <a:ext cx="792088" cy="1232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4747630" y="291875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43183" y="416926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2159" y="4779264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S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70077" y="4151339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43520" y="3801383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L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1340" y="2324047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67897" y="2953855"/>
            <a:ext cx="673442" cy="629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G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01718" y="3814838"/>
            <a:ext cx="336721" cy="2631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21072" y="3219814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46566" y="4454345"/>
            <a:ext cx="949996" cy="0"/>
          </a:xfrm>
          <a:prstGeom prst="straightConnector1">
            <a:avLst/>
          </a:prstGeom>
          <a:ln w="3492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 rot="16200000">
            <a:off x="-1561246" y="3441568"/>
            <a:ext cx="40301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Temperature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683130" y="141890"/>
            <a:ext cx="4180856" cy="137876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CA" sz="2800" b="1" dirty="0" smtClean="0">
                <a:solidFill>
                  <a:prstClr val="black"/>
                </a:solidFill>
              </a:rPr>
              <a:t>This temperature is </a:t>
            </a:r>
            <a:r>
              <a:rPr lang="en-CA" sz="2800" b="1" dirty="0" smtClean="0">
                <a:solidFill>
                  <a:srgbClr val="FF0000"/>
                </a:solidFill>
              </a:rPr>
              <a:t>BOILING/CONDENSING POINT</a:t>
            </a:r>
            <a:endParaRPr lang="en-CA" sz="2800" b="1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073620" y="1520656"/>
            <a:ext cx="422033" cy="1433203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801852" y="2394684"/>
            <a:ext cx="232293" cy="1940523"/>
          </a:xfrm>
          <a:prstGeom prst="straightConnector1">
            <a:avLst/>
          </a:prstGeom>
          <a:ln w="34925">
            <a:solidFill>
              <a:srgbClr val="00206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763688" y="6342531"/>
            <a:ext cx="4822284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/>
            <a:r>
              <a:rPr lang="en-CA" sz="2800" b="1" dirty="0" smtClean="0">
                <a:solidFill>
                  <a:prstClr val="black"/>
                </a:solidFill>
              </a:rPr>
              <a:t>Increase in heat over time </a:t>
            </a:r>
            <a:r>
              <a:rPr lang="en-CA" sz="28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CA" sz="2800" b="1" dirty="0">
              <a:solidFill>
                <a:prstClr val="black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200788" y="818867"/>
            <a:ext cx="3323173" cy="1340286"/>
          </a:xfrm>
          <a:prstGeom prst="rect">
            <a:avLst/>
          </a:prstGeom>
          <a:solidFill>
            <a:srgbClr val="00FF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CA" sz="2800" b="1" dirty="0" smtClean="0">
                <a:solidFill>
                  <a:srgbClr val="002060"/>
                </a:solidFill>
              </a:rPr>
              <a:t>This temperature is </a:t>
            </a:r>
            <a:r>
              <a:rPr lang="en-CA" sz="2800" b="1" dirty="0" smtClean="0">
                <a:solidFill>
                  <a:srgbClr val="FF0000"/>
                </a:solidFill>
              </a:rPr>
              <a:t>FREEZING or MELTING POINT</a:t>
            </a:r>
            <a:endParaRPr lang="en-CA" sz="2800" b="1" dirty="0">
              <a:solidFill>
                <a:srgbClr val="FF0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864472" y="4747861"/>
            <a:ext cx="315414" cy="7322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849738" y="3483535"/>
            <a:ext cx="315414" cy="7322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152" y="5055168"/>
            <a:ext cx="2586678" cy="80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0636" y="4159728"/>
            <a:ext cx="2375160" cy="63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15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rgbClr val="0000CC"/>
                </a:solidFill>
              </a:rPr>
              <a:t>Worksheets</a:t>
            </a:r>
          </a:p>
          <a:p>
            <a:r>
              <a:rPr lang="en-CA" b="1" dirty="0" smtClean="0">
                <a:solidFill>
                  <a:srgbClr val="0000CC"/>
                </a:solidFill>
              </a:rPr>
              <a:t>Practice Problems</a:t>
            </a:r>
            <a:r>
              <a:rPr lang="en-CA" dirty="0" smtClean="0"/>
              <a:t>: all even</a:t>
            </a:r>
          </a:p>
          <a:p>
            <a:r>
              <a:rPr lang="en-CA" b="1" dirty="0" smtClean="0">
                <a:solidFill>
                  <a:srgbClr val="0000CC"/>
                </a:solidFill>
              </a:rPr>
              <a:t>The Thickness of Aluminum Foil </a:t>
            </a:r>
            <a:r>
              <a:rPr lang="en-CA" dirty="0" smtClean="0"/>
              <a:t>activity</a:t>
            </a:r>
          </a:p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3" y="164279"/>
            <a:ext cx="8718330" cy="73435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CA" sz="4400" dirty="0" smtClean="0">
                <a:solidFill>
                  <a:srgbClr val="FF0066"/>
                </a:solidFill>
                <a:latin typeface="Cooper Black" panose="0208090404030B020404" pitchFamily="18" charset="0"/>
              </a:rPr>
              <a:t>CLASSWORK/HOMEWORK</a:t>
            </a:r>
            <a:endParaRPr lang="en-CA" sz="4800" dirty="0">
              <a:solidFill>
                <a:srgbClr val="FF006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47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>
            <a:spLocks noGrp="1"/>
          </p:cNvSpPr>
          <p:nvPr>
            <p:ph type="title"/>
          </p:nvPr>
        </p:nvSpPr>
        <p:spPr>
          <a:xfrm>
            <a:off x="-125413" y="41289"/>
            <a:ext cx="9144001" cy="1260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u="sng" dirty="0" smtClean="0">
                <a:ea typeface="ＭＳ Ｐゴシック" pitchFamily="-110" charset="-128"/>
                <a:cs typeface="ＭＳ Ｐゴシック" pitchFamily="-110" charset="-128"/>
              </a:rPr>
              <a:t> Properties of Matter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71513" y="1322390"/>
            <a:ext cx="7848600" cy="1489051"/>
          </a:xfrm>
          <a:solidFill>
            <a:srgbClr val="99FF66"/>
          </a:soli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 will deal with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PHYSICAL 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CHEMICAL 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properties</a:t>
            </a:r>
            <a:endParaRPr lang="en-US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 2" pitchFamily="-110" charset="2"/>
              <a:buChar char=""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4756" name="Picture 3" descr="images-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2" y="3057113"/>
            <a:ext cx="5668963" cy="354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2" y="3186113"/>
            <a:ext cx="3078163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rgbClr val="0000CC"/>
                </a:solidFill>
              </a:rPr>
              <a:t>Two days from now</a:t>
            </a:r>
          </a:p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3" y="164279"/>
            <a:ext cx="8718330" cy="73435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CA" sz="4400" dirty="0" smtClean="0">
                <a:solidFill>
                  <a:srgbClr val="FF0066"/>
                </a:solidFill>
                <a:latin typeface="Cooper Black" panose="0208090404030B020404" pitchFamily="18" charset="0"/>
              </a:rPr>
              <a:t>QUIZ</a:t>
            </a:r>
            <a:endParaRPr lang="en-CA" sz="4800" dirty="0">
              <a:solidFill>
                <a:srgbClr val="FF006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9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13"/>
            <a:ext cx="8528050" cy="1638869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Describe physical changes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CA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Describe the physical characteristics of a substance</a:t>
            </a:r>
          </a:p>
        </p:txBody>
      </p:sp>
      <p:pic>
        <p:nvPicPr>
          <p:cNvPr id="75780" name="Picture 3" descr="DownloadedFile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3575064"/>
            <a:ext cx="8350250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95400"/>
            <a:ext cx="7848600" cy="5105400"/>
          </a:xfrm>
        </p:spPr>
        <p:txBody>
          <a:bodyPr rtlCol="0">
            <a:normAutofit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State at room temperature (Solid/ Liquid/Gas)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-110" charset="2"/>
              <a:buChar char=""/>
              <a:defRPr/>
            </a:pPr>
            <a:r>
              <a:rPr lang="en-CA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cs typeface="Aharoni" pitchFamily="2" charset="-79"/>
              </a:rPr>
              <a:t>Melting point</a:t>
            </a:r>
          </a:p>
        </p:txBody>
      </p:sp>
      <p:pic>
        <p:nvPicPr>
          <p:cNvPr id="76804" name="Picture 3" descr="images-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1" y="2057406"/>
            <a:ext cx="159385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2250"/>
            <a:ext cx="7848600" cy="9207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Aharoni" pitchFamily="2" charset="-79"/>
                <a:ea typeface="ＭＳ Ｐゴシック" pitchFamily="-110" charset="-128"/>
                <a:cs typeface="Aharoni" pitchFamily="2" charset="-79"/>
              </a:rPr>
              <a:t>Physical Properties of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2821</TotalTime>
  <Words>1647</Words>
  <Application>Microsoft Office PowerPoint</Application>
  <PresentationFormat>On-screen Show (4:3)</PresentationFormat>
  <Paragraphs>436</Paragraphs>
  <Slides>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Executive</vt:lpstr>
      <vt:lpstr>1_Executive</vt:lpstr>
      <vt:lpstr>Clarity</vt:lpstr>
      <vt:lpstr>Office Theme</vt:lpstr>
      <vt:lpstr>5_Office Theme</vt:lpstr>
      <vt:lpstr>1_Flow</vt:lpstr>
      <vt:lpstr>4_Office Theme</vt:lpstr>
      <vt:lpstr>2_Executive</vt:lpstr>
      <vt:lpstr>1_Clarity</vt:lpstr>
      <vt:lpstr>1_Office Theme</vt:lpstr>
      <vt:lpstr>Concourse</vt:lpstr>
      <vt:lpstr>Slide 1</vt:lpstr>
      <vt:lpstr>Slide 2</vt:lpstr>
      <vt:lpstr>WHY ARE WE CONCERNED WITH MATTER??</vt:lpstr>
      <vt:lpstr>Classification of Matter</vt:lpstr>
      <vt:lpstr>Slide 5</vt:lpstr>
      <vt:lpstr> Properties of Matter</vt:lpstr>
      <vt:lpstr> Properties of Matter</vt:lpstr>
      <vt:lpstr>Physical Properties of Matter</vt:lpstr>
      <vt:lpstr>Physical Properties of Matter</vt:lpstr>
      <vt:lpstr>MELTING POINT</vt:lpstr>
      <vt:lpstr>MELTING POINT</vt:lpstr>
      <vt:lpstr>Physical Properties of Matter</vt:lpstr>
      <vt:lpstr>BOILING POINT</vt:lpstr>
      <vt:lpstr>BOILING POINT</vt:lpstr>
      <vt:lpstr>Physical Properties of Matter</vt:lpstr>
      <vt:lpstr>Physical Properties of Matter</vt:lpstr>
      <vt:lpstr>MALLEABILITY</vt:lpstr>
      <vt:lpstr>Physical Properties of Matter</vt:lpstr>
      <vt:lpstr>DUCTILITY</vt:lpstr>
      <vt:lpstr>Physical Properties of Matter</vt:lpstr>
      <vt:lpstr>SOLUBILITY</vt:lpstr>
      <vt:lpstr>Physical Properties of Matter</vt:lpstr>
      <vt:lpstr>Physical Properties of Matter</vt:lpstr>
      <vt:lpstr>Physical Properties of Matter</vt:lpstr>
      <vt:lpstr>Physical Properties of Matter</vt:lpstr>
      <vt:lpstr>Chemical Properties of Matter</vt:lpstr>
      <vt:lpstr>Chemical Properties of Matter</vt:lpstr>
      <vt:lpstr>REACTION WITH ACID</vt:lpstr>
      <vt:lpstr>Chemical Properties of Matter</vt:lpstr>
      <vt:lpstr>ABILITY TO BURN</vt:lpstr>
      <vt:lpstr>Chemical Properties of Matter</vt:lpstr>
      <vt:lpstr>BEHAVIOUR IN AIR</vt:lpstr>
      <vt:lpstr>Chemical Properties of Matter</vt:lpstr>
      <vt:lpstr>Slide 34</vt:lpstr>
      <vt:lpstr>Slide 35</vt:lpstr>
      <vt:lpstr>Slide 36</vt:lpstr>
      <vt:lpstr>Slide 37</vt:lpstr>
      <vt:lpstr>States of Matter</vt:lpstr>
      <vt:lpstr>The Particle Model of Matter</vt:lpstr>
      <vt:lpstr>The Particle Model of Matter</vt:lpstr>
      <vt:lpstr>The Kinetic Molecular Theory (KMT)</vt:lpstr>
      <vt:lpstr>The Kinetic Molecular Theory (KMT)</vt:lpstr>
      <vt:lpstr>The Kinetic Molecular Theory (KMT)</vt:lpstr>
      <vt:lpstr>The Kinetic Molecular Theory (KMT)</vt:lpstr>
      <vt:lpstr>SOLID</vt:lpstr>
      <vt:lpstr>LIQUID</vt:lpstr>
      <vt:lpstr>GAS</vt:lpstr>
      <vt:lpstr>The Kinetic Molecular Theory (KMT)</vt:lpstr>
      <vt:lpstr>CHANGES OF STATES OF MATTER</vt:lpstr>
      <vt:lpstr>Slide 50</vt:lpstr>
      <vt:lpstr>CHANGES OF STATES OF MATTER</vt:lpstr>
      <vt:lpstr>Slide 52</vt:lpstr>
      <vt:lpstr>The KMT and Changes of State</vt:lpstr>
      <vt:lpstr>Solid GOLD</vt:lpstr>
      <vt:lpstr>Melting GOLD</vt:lpstr>
      <vt:lpstr>Liquid GOLD</vt:lpstr>
      <vt:lpstr>Boiling GOLD</vt:lpstr>
      <vt:lpstr>Gaseous GOLD</vt:lpstr>
      <vt:lpstr>How does a graph of Temperature vs. heat added  look like for a pure substance (GOLD)? </vt:lpstr>
      <vt:lpstr>If you heat a pure substance…</vt:lpstr>
      <vt:lpstr>The graph looks like this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CLASSWORK/HOMEWORK</vt:lpstr>
      <vt:lpstr>QUIZ</vt:lpstr>
    </vt:vector>
  </TitlesOfParts>
  <Company>RVSD41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rockyview school division</dc:creator>
  <cp:lastModifiedBy>a.vlacil</cp:lastModifiedBy>
  <cp:revision>217</cp:revision>
  <dcterms:created xsi:type="dcterms:W3CDTF">2011-09-14T01:26:17Z</dcterms:created>
  <dcterms:modified xsi:type="dcterms:W3CDTF">2014-02-24T14:29:50Z</dcterms:modified>
</cp:coreProperties>
</file>