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34" r:id="rId2"/>
    <p:sldMasterId id="2147483747" r:id="rId3"/>
  </p:sldMasterIdLst>
  <p:notesMasterIdLst>
    <p:notesMasterId r:id="rId86"/>
  </p:notesMasterIdLst>
  <p:sldIdLst>
    <p:sldId id="519" r:id="rId4"/>
    <p:sldId id="344" r:id="rId5"/>
    <p:sldId id="549" r:id="rId6"/>
    <p:sldId id="541" r:id="rId7"/>
    <p:sldId id="587" r:id="rId8"/>
    <p:sldId id="548" r:id="rId9"/>
    <p:sldId id="550" r:id="rId10"/>
    <p:sldId id="551" r:id="rId11"/>
    <p:sldId id="536" r:id="rId12"/>
    <p:sldId id="533" r:id="rId13"/>
    <p:sldId id="307" r:id="rId14"/>
    <p:sldId id="537" r:id="rId15"/>
    <p:sldId id="540" r:id="rId16"/>
    <p:sldId id="552" r:id="rId17"/>
    <p:sldId id="310" r:id="rId18"/>
    <p:sldId id="325" r:id="rId19"/>
    <p:sldId id="553" r:id="rId20"/>
    <p:sldId id="554" r:id="rId21"/>
    <p:sldId id="555" r:id="rId22"/>
    <p:sldId id="564" r:id="rId23"/>
    <p:sldId id="566" r:id="rId24"/>
    <p:sldId id="567" r:id="rId25"/>
    <p:sldId id="568" r:id="rId26"/>
    <p:sldId id="569" r:id="rId27"/>
    <p:sldId id="570" r:id="rId28"/>
    <p:sldId id="571" r:id="rId29"/>
    <p:sldId id="572" r:id="rId30"/>
    <p:sldId id="577" r:id="rId31"/>
    <p:sldId id="579" r:id="rId32"/>
    <p:sldId id="578" r:id="rId33"/>
    <p:sldId id="580" r:id="rId34"/>
    <p:sldId id="573" r:id="rId35"/>
    <p:sldId id="556" r:id="rId36"/>
    <p:sldId id="574" r:id="rId37"/>
    <p:sldId id="576" r:id="rId38"/>
    <p:sldId id="575" r:id="rId39"/>
    <p:sldId id="557" r:id="rId40"/>
    <p:sldId id="558" r:id="rId41"/>
    <p:sldId id="559" r:id="rId42"/>
    <p:sldId id="560" r:id="rId43"/>
    <p:sldId id="561" r:id="rId44"/>
    <p:sldId id="562" r:id="rId45"/>
    <p:sldId id="563" r:id="rId46"/>
    <p:sldId id="581" r:id="rId47"/>
    <p:sldId id="589" r:id="rId48"/>
    <p:sldId id="588" r:id="rId49"/>
    <p:sldId id="482" r:id="rId50"/>
    <p:sldId id="327" r:id="rId51"/>
    <p:sldId id="590" r:id="rId52"/>
    <p:sldId id="591" r:id="rId53"/>
    <p:sldId id="592" r:id="rId54"/>
    <p:sldId id="593" r:id="rId55"/>
    <p:sldId id="594" r:id="rId56"/>
    <p:sldId id="598" r:id="rId57"/>
    <p:sldId id="599" r:id="rId58"/>
    <p:sldId id="600" r:id="rId59"/>
    <p:sldId id="601" r:id="rId60"/>
    <p:sldId id="547" r:id="rId61"/>
    <p:sldId id="603" r:id="rId62"/>
    <p:sldId id="604" r:id="rId63"/>
    <p:sldId id="622" r:id="rId64"/>
    <p:sldId id="606" r:id="rId65"/>
    <p:sldId id="607" r:id="rId66"/>
    <p:sldId id="608" r:id="rId67"/>
    <p:sldId id="609" r:id="rId68"/>
    <p:sldId id="623" r:id="rId69"/>
    <p:sldId id="610" r:id="rId70"/>
    <p:sldId id="624" r:id="rId71"/>
    <p:sldId id="611" r:id="rId72"/>
    <p:sldId id="612" r:id="rId73"/>
    <p:sldId id="613" r:id="rId74"/>
    <p:sldId id="614" r:id="rId75"/>
    <p:sldId id="615" r:id="rId76"/>
    <p:sldId id="616" r:id="rId77"/>
    <p:sldId id="617" r:id="rId78"/>
    <p:sldId id="618" r:id="rId79"/>
    <p:sldId id="625" r:id="rId80"/>
    <p:sldId id="619" r:id="rId81"/>
    <p:sldId id="620" r:id="rId82"/>
    <p:sldId id="621" r:id="rId83"/>
    <p:sldId id="602" r:id="rId84"/>
    <p:sldId id="626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0066"/>
    <a:srgbClr val="FF33CC"/>
    <a:srgbClr val="33CC33"/>
    <a:srgbClr val="FFCC66"/>
    <a:srgbClr val="FFFF00"/>
    <a:srgbClr val="008000"/>
    <a:srgbClr val="99FFCC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938" autoAdjust="0"/>
    <p:restoredTop sz="94660"/>
  </p:normalViewPr>
  <p:slideViewPr>
    <p:cSldViewPr>
      <p:cViewPr>
        <p:scale>
          <a:sx n="80" d="100"/>
          <a:sy n="80" d="100"/>
        </p:scale>
        <p:origin x="-40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07/03/2014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84A9-21A9-4992-818E-4D17484A8063}" type="slidenum">
              <a:rPr lang="en-CA" smtClean="0">
                <a:solidFill>
                  <a:prstClr val="black"/>
                </a:solidFill>
              </a:rPr>
              <a:pPr/>
              <a:t>74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84A9-21A9-4992-818E-4D17484A8063}" type="slidenum">
              <a:rPr lang="en-CA" smtClean="0">
                <a:solidFill>
                  <a:prstClr val="black"/>
                </a:solidFill>
              </a:rPr>
              <a:pPr/>
              <a:t>75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84A9-21A9-4992-818E-4D17484A8063}" type="slidenum">
              <a:rPr lang="en-CA" smtClean="0">
                <a:solidFill>
                  <a:prstClr val="black"/>
                </a:solidFill>
              </a:rPr>
              <a:pPr/>
              <a:t>76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84A9-21A9-4992-818E-4D17484A8063}" type="slidenum">
              <a:rPr lang="en-CA" smtClean="0">
                <a:solidFill>
                  <a:prstClr val="black"/>
                </a:solidFill>
              </a:rPr>
              <a:pPr/>
              <a:t>77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21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86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5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09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858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099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606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62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2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43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48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1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1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  <a:solidFill>
            <a:srgbClr val="FFFF00"/>
          </a:solidFill>
        </p:spPr>
        <p:txBody>
          <a:bodyPr anchor="t" anchorCtr="0">
            <a:normAutofit/>
          </a:bodyPr>
          <a:lstStyle/>
          <a:p>
            <a:pPr marL="182880" indent="0" algn="ctr">
              <a:buNone/>
            </a:pPr>
            <a:r>
              <a:rPr lang="en-CA" sz="4800" dirty="0" smtClean="0">
                <a:solidFill>
                  <a:srgbClr val="7030A0"/>
                </a:solidFill>
                <a:latin typeface="Britannic Bold" pitchFamily="34" charset="0"/>
              </a:rPr>
              <a:t>2.4  Names and Formulas of Inorganic Compounds</a:t>
            </a:r>
            <a:endParaRPr lang="en-CA" sz="4800" dirty="0">
              <a:solidFill>
                <a:srgbClr val="7030A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-108520" y="980728"/>
            <a:ext cx="9126519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4000" dirty="0" smtClean="0">
                <a:solidFill>
                  <a:srgbClr val="000000"/>
                </a:solidFill>
                <a:latin typeface="Britannic Bold" pitchFamily="34" charset="0"/>
              </a:rPr>
              <a:t> Use only the </a:t>
            </a:r>
            <a:r>
              <a:rPr lang="en-CA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name of a metal</a:t>
            </a:r>
            <a:endParaRPr lang="en-CA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8024378"/>
              </p:ext>
            </p:extLst>
          </p:nvPr>
        </p:nvGraphicFramePr>
        <p:xfrm>
          <a:off x="381000" y="1752600"/>
          <a:ext cx="8382000" cy="45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75"/>
                <a:gridCol w="2068975"/>
                <a:gridCol w="2068975"/>
                <a:gridCol w="2175075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SYMBOL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SYMBOL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NAME</a:t>
                      </a:r>
                      <a:endParaRPr lang="en-CA" sz="24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calcium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calcium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004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potassium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potassium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magnesium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magnesium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silver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silver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lithium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lithium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aluminum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aluminum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barium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barium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cesium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</a:t>
                      </a:r>
                      <a:r>
                        <a:rPr lang="en-CA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cesium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49878" y="270892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971800" y="25908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029200" y="26670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2800" y="26670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33872" y="3174571"/>
            <a:ext cx="14677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19400" y="3124200"/>
            <a:ext cx="12954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029200" y="3124200"/>
            <a:ext cx="1457707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7010400" y="3124200"/>
            <a:ext cx="13716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33400" y="3581400"/>
            <a:ext cx="16621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667000" y="3581400"/>
            <a:ext cx="15240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876800" y="3581400"/>
            <a:ext cx="1568896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858000" y="3581400"/>
            <a:ext cx="16002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990600" y="4114800"/>
            <a:ext cx="108012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2971800" y="4114800"/>
            <a:ext cx="1080120" cy="2661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5181600" y="40386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7239000" y="40386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914400" y="4572000"/>
            <a:ext cx="108012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895600" y="45720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5105400" y="44958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7239000" y="44958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736068" y="5051310"/>
            <a:ext cx="146558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2819400" y="5029200"/>
            <a:ext cx="1295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4876800" y="49530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2667000" y="54864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4800600" y="54102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7010400" y="54102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685800" y="5943600"/>
            <a:ext cx="150774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2819400" y="58674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4953000" y="58674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7086600" y="58674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736068" y="550851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7010400" y="50292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774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To name </a:t>
            </a:r>
            <a:r>
              <a:rPr lang="en-CA" sz="48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an ion</a:t>
            </a: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...</a:t>
            </a:r>
            <a:endParaRPr lang="en-CA" sz="3200" dirty="0"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9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3417076" y="1052736"/>
            <a:ext cx="5699615" cy="1224136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dirty="0" smtClean="0">
                <a:solidFill>
                  <a:srgbClr val="000000"/>
                </a:solidFill>
                <a:latin typeface="Britannic Bold" pitchFamily="34" charset="0"/>
              </a:rPr>
              <a:t>If </a:t>
            </a:r>
            <a:r>
              <a:rPr lang="en-CA" dirty="0">
                <a:solidFill>
                  <a:srgbClr val="000000"/>
                </a:solidFill>
                <a:latin typeface="Britannic Bold" pitchFamily="34" charset="0"/>
              </a:rPr>
              <a:t>a metal has </a:t>
            </a:r>
            <a:r>
              <a:rPr lang="en-CA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more than one charge…</a:t>
            </a:r>
          </a:p>
          <a:p>
            <a:pPr marL="45720" indent="0">
              <a:buNone/>
            </a:pPr>
            <a:endParaRPr lang="en-CA" dirty="0">
              <a:latin typeface="Bodoni MT Black" pitchFamily="18" charset="0"/>
            </a:endParaRPr>
          </a:p>
          <a:p>
            <a:pPr eaLnBrk="1" hangingPunct="1"/>
            <a:endParaRPr lang="en-CA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dirty="0" smtClean="0">
                <a:latin typeface="Bauhaus 93" pitchFamily="82" charset="0"/>
                <a:cs typeface="Aharoni" pitchFamily="2" charset="-79"/>
              </a:rPr>
              <a:t>MULTIVALENT METAL ION (</a:t>
            </a:r>
            <a:r>
              <a:rPr lang="en-CA" dirty="0" smtClean="0">
                <a:solidFill>
                  <a:srgbClr val="7030A0"/>
                </a:solidFill>
                <a:latin typeface="Bauhaus 93" pitchFamily="82" charset="0"/>
                <a:cs typeface="Aharoni" pitchFamily="2" charset="-79"/>
              </a:rPr>
              <a:t>cations</a:t>
            </a:r>
            <a:r>
              <a:rPr lang="en-CA" dirty="0" smtClean="0">
                <a:latin typeface="Bauhaus 93" pitchFamily="82" charset="0"/>
                <a:cs typeface="Aharoni" pitchFamily="2" charset="-79"/>
              </a:rPr>
              <a:t>)</a:t>
            </a:r>
            <a:endParaRPr lang="en-CA" sz="2800" dirty="0">
              <a:latin typeface="Bauhaus 93" pitchFamily="82" charset="0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47864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sc.org/ej/AY/2012/c2ay25323b/c2ay25323b-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5669201" cy="32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47864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half" idx="1"/>
          </p:nvPr>
        </p:nvSpPr>
        <p:spPr>
          <a:xfrm>
            <a:off x="3347864" y="980728"/>
            <a:ext cx="5796135" cy="1986607"/>
          </a:xfrm>
        </p:spPr>
        <p:txBody>
          <a:bodyPr>
            <a:noAutofit/>
          </a:bodyPr>
          <a:lstStyle/>
          <a:p>
            <a:pPr marL="560070" indent="-514350" algn="ctr">
              <a:buSzPct val="80000"/>
              <a:buFont typeface="+mj-lt"/>
              <a:buAutoNum type="arabicPeriod"/>
            </a:pPr>
            <a:r>
              <a:rPr lang="en-CA" sz="2000" dirty="0" smtClean="0">
                <a:latin typeface="Britannic Bold" pitchFamily="34" charset="0"/>
              </a:rPr>
              <a:t>Name exactly like an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Univalent Metal Ion</a:t>
            </a:r>
            <a:r>
              <a:rPr lang="en-CA" sz="2000" dirty="0" smtClean="0">
                <a:latin typeface="Britannic Bold" pitchFamily="34" charset="0"/>
              </a:rPr>
              <a:t>, but...</a:t>
            </a:r>
          </a:p>
          <a:p>
            <a:pPr marL="560070" indent="-514350" algn="ctr">
              <a:buSzPct val="80000"/>
              <a:buFont typeface="+mj-lt"/>
              <a:buAutoNum type="arabicPeriod"/>
            </a:pPr>
            <a:r>
              <a:rPr lang="en-CA" sz="2000" dirty="0" smtClean="0">
                <a:latin typeface="Britannic Bold" pitchFamily="34" charset="0"/>
              </a:rPr>
              <a:t>You </a:t>
            </a:r>
            <a:r>
              <a:rPr lang="en-CA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MUST</a:t>
            </a:r>
            <a:r>
              <a:rPr lang="en-CA" sz="2000" dirty="0" smtClean="0">
                <a:latin typeface="Britannic Bold" pitchFamily="34" charset="0"/>
              </a:rPr>
              <a:t> indicated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the charge </a:t>
            </a:r>
            <a:r>
              <a:rPr lang="en-CA" sz="2000" dirty="0" smtClean="0">
                <a:latin typeface="Britannic Bold" pitchFamily="34" charset="0"/>
              </a:rPr>
              <a:t>by a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Roman numeral</a:t>
            </a:r>
            <a:r>
              <a:rPr lang="en-CA" sz="2000" dirty="0" smtClean="0">
                <a:latin typeface="Britannic Bold" pitchFamily="34" charset="0"/>
              </a:rPr>
              <a:t>, in parentheses, immediately following the name of the metal ion</a:t>
            </a:r>
            <a:endParaRPr lang="en-CA" sz="1800" dirty="0" smtClean="0"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599" y="3505200"/>
            <a:ext cx="533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2+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two”)</a:t>
            </a:r>
          </a:p>
          <a:p>
            <a:pPr marL="45720" indent="0">
              <a:buNone/>
            </a:pP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3+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three”)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To name a </a:t>
            </a:r>
            <a:r>
              <a:rPr lang="en-CA" sz="48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MULTIVALENT ION</a:t>
            </a:r>
            <a:endParaRPr lang="en-CA" sz="3200" dirty="0">
              <a:solidFill>
                <a:srgbClr val="0000FF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4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6411411"/>
              </p:ext>
            </p:extLst>
          </p:nvPr>
        </p:nvGraphicFramePr>
        <p:xfrm>
          <a:off x="179512" y="980728"/>
          <a:ext cx="8568952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709839"/>
                <a:gridCol w="3002795"/>
              </a:tblGrid>
              <a:tr h="1171788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METAL ION  </a:t>
                      </a:r>
                    </a:p>
                    <a:p>
                      <a:pPr algn="ctr"/>
                      <a:r>
                        <a:rPr lang="en-CA" sz="3200" dirty="0" smtClean="0"/>
                        <a:t>SYMBOL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NAME USING </a:t>
                      </a:r>
                      <a:r>
                        <a:rPr lang="en-CA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STOCK NAMING SYSTEM</a:t>
                      </a:r>
                      <a:endParaRPr lang="en-CA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 </a:t>
                      </a:r>
                      <a:r>
                        <a:rPr lang="en-CA" sz="2400" baseline="0" dirty="0" smtClean="0"/>
                        <a:t>NAME USING </a:t>
                      </a:r>
                    </a:p>
                    <a:p>
                      <a:pPr algn="ctr"/>
                      <a:r>
                        <a:rPr lang="en-CA" sz="24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CLASSICAL SYSTEM</a:t>
                      </a:r>
                      <a:endParaRPr lang="en-CA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copper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cupric 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gold (l)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aurous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iron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ferrous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lead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plumbous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tin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stannous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gold (</a:t>
                      </a:r>
                      <a:r>
                        <a:rPr lang="en-CA" sz="3200" dirty="0" err="1" smtClean="0"/>
                        <a:t>lll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auric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cobalt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cobaltous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Hg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mercury</a:t>
                      </a:r>
                      <a:r>
                        <a:rPr lang="en-CA" sz="3200" baseline="0" dirty="0" smtClean="0"/>
                        <a:t> (</a:t>
                      </a:r>
                      <a:r>
                        <a:rPr lang="en-CA" sz="3200" baseline="0" dirty="0" err="1" smtClean="0"/>
                        <a:t>ll</a:t>
                      </a:r>
                      <a:r>
                        <a:rPr lang="en-CA" sz="3200" baseline="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mercuric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0118" y="222655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518" y="2784626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518" y="3356992"/>
            <a:ext cx="1981642" cy="4756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890" y="3999565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518" y="458112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4918" y="515719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933" y="5708099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4180" y="6309320"/>
            <a:ext cx="1981642" cy="4741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3229" y="2277179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3229" y="4017267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5907" y="2845014"/>
            <a:ext cx="1981642" cy="4439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4775" y="3398077"/>
            <a:ext cx="1981642" cy="4523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4932" y="459840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3229" y="5174894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5197" y="5678950"/>
            <a:ext cx="198164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7624" y="2265939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33229" y="632702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7002" y="2818215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3563" y="3422337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95993" y="398463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53563" y="458112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95993" y="515719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8184" y="566124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53563" y="6311104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MULTIVALENT METALS (cations)</a:t>
            </a:r>
            <a:endParaRPr lang="en-CA" sz="3200" dirty="0"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6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Chemical names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of Ionic Compounds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600200"/>
            <a:ext cx="33345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115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11500" b="1" cap="all" spc="0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3429000"/>
            <a:ext cx="8610600" cy="2209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Name  </a:t>
            </a:r>
            <a:r>
              <a:rPr lang="en-CA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(a positive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Name the </a:t>
            </a:r>
            <a:r>
              <a:rPr lang="en-CA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non-metal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(a negative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Put 1 + 2 together</a:t>
            </a:r>
            <a:endParaRPr lang="en-CA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685800"/>
            <a:ext cx="8763000" cy="114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r>
              <a:rPr lang="en-CA" sz="3600" b="1" dirty="0" smtClean="0">
                <a:latin typeface="Agency FB" pitchFamily="34" charset="0"/>
              </a:rPr>
              <a:t>Have always </a:t>
            </a:r>
            <a:r>
              <a:rPr lang="en-CA" sz="3600" b="1" u="sng" dirty="0" smtClean="0">
                <a:latin typeface="Agency FB" pitchFamily="34" charset="0"/>
              </a:rPr>
              <a:t>two parts</a:t>
            </a:r>
            <a:r>
              <a:rPr lang="en-CA" sz="3600" b="1" dirty="0" smtClean="0">
                <a:latin typeface="Agency FB" pitchFamily="34" charset="0"/>
              </a:rPr>
              <a:t>: one for 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 metal ion (Ca</a:t>
            </a:r>
            <a:r>
              <a:rPr lang="en-CA" sz="3600" b="1" u="sng" baseline="-25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CA" sz="3600" b="1" u="sng" baseline="30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+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</a:t>
            </a:r>
            <a:r>
              <a:rPr lang="en-CA" sz="3600" b="1" dirty="0" smtClean="0">
                <a:solidFill>
                  <a:srgbClr val="FF33CC"/>
                </a:solidFill>
                <a:latin typeface="Berlin Sans FB" pitchFamily="34" charset="0"/>
              </a:rPr>
              <a:t> </a:t>
            </a:r>
            <a:r>
              <a:rPr lang="en-CA" sz="3600" b="1" dirty="0" smtClean="0">
                <a:latin typeface="Agency FB" pitchFamily="34" charset="0"/>
              </a:rPr>
              <a:t>and one for 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non metal ion (</a:t>
            </a:r>
            <a:r>
              <a:rPr lang="en-CA" sz="3600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Cl</a:t>
            </a:r>
            <a:r>
              <a:rPr lang="en-CA" sz="3600" b="1" u="sng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-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</a:t>
            </a:r>
          </a:p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endParaRPr lang="en-C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780782"/>
            <a:ext cx="8458200" cy="1077218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FFFF00"/>
                </a:solidFill>
              </a:rPr>
              <a:t>Let’s </a:t>
            </a:r>
            <a:r>
              <a:rPr lang="en-US" sz="3200" b="1" spc="50" dirty="0" smtClean="0">
                <a:ln w="11430"/>
                <a:solidFill>
                  <a:srgbClr val="FFFF00"/>
                </a:solidFill>
              </a:rPr>
              <a:t>learn how to name </a:t>
            </a:r>
            <a:r>
              <a:rPr lang="en-US" sz="3200" b="1" cap="none" spc="50" dirty="0" smtClean="0">
                <a:ln w="11430"/>
                <a:solidFill>
                  <a:srgbClr val="FFFF00"/>
                </a:solidFill>
              </a:rPr>
              <a:t>the </a:t>
            </a:r>
            <a:r>
              <a:rPr lang="en-US" sz="3200" b="1" cap="none" spc="50" dirty="0" smtClean="0">
                <a:ln w="11430"/>
                <a:solidFill>
                  <a:srgbClr val="002060"/>
                </a:solidFill>
              </a:rPr>
              <a:t>non - metal ions </a:t>
            </a:r>
            <a:r>
              <a:rPr lang="en-US" sz="3200" b="1" cap="none" spc="50" dirty="0" smtClean="0">
                <a:ln w="11430"/>
                <a:solidFill>
                  <a:srgbClr val="FFFF00"/>
                </a:solidFill>
              </a:rPr>
              <a:t>now!</a:t>
            </a:r>
            <a:endParaRPr lang="en-US" sz="3200" b="1" cap="none" spc="50" dirty="0">
              <a:ln w="1143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-54260" y="908720"/>
            <a:ext cx="9144000" cy="3024336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CA" sz="3200" dirty="0" smtClean="0">
                <a:solidFill>
                  <a:srgbClr val="000000"/>
                </a:solidFill>
                <a:latin typeface="Britannic Bold" pitchFamily="34" charset="0"/>
              </a:rPr>
              <a:t>Omit the original ending of the element’s name and add an </a:t>
            </a:r>
            <a:r>
              <a:rPr lang="en-CA" sz="3200" dirty="0" smtClean="0">
                <a:latin typeface="Britannic Bold" pitchFamily="34" charset="0"/>
              </a:rPr>
              <a:t>“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ide</a:t>
            </a:r>
            <a:r>
              <a:rPr lang="en-CA" sz="3200" dirty="0" smtClean="0">
                <a:latin typeface="Britannic Bold" pitchFamily="34" charset="0"/>
              </a:rPr>
              <a:t>” </a:t>
            </a:r>
            <a:r>
              <a:rPr lang="en-CA" sz="3200" dirty="0" smtClean="0">
                <a:solidFill>
                  <a:srgbClr val="000000"/>
                </a:solidFill>
                <a:latin typeface="Britannic Bold" pitchFamily="34" charset="0"/>
              </a:rPr>
              <a:t>ending</a:t>
            </a:r>
          </a:p>
          <a:p>
            <a:pPr algn="ctr">
              <a:buFontTx/>
              <a:buChar char="-"/>
            </a:pPr>
            <a:r>
              <a:rPr lang="en-CA" sz="4000" dirty="0">
                <a:latin typeface="Britannic Bold" pitchFamily="34" charset="0"/>
              </a:rPr>
              <a:t>“</a:t>
            </a:r>
            <a:r>
              <a:rPr lang="en-CA" sz="4000" dirty="0">
                <a:solidFill>
                  <a:srgbClr val="FF0000"/>
                </a:solidFill>
                <a:latin typeface="Britannic Bold" pitchFamily="34" charset="0"/>
              </a:rPr>
              <a:t>ide</a:t>
            </a:r>
            <a:r>
              <a:rPr lang="en-CA" sz="4000" dirty="0">
                <a:latin typeface="Britannic Bold" pitchFamily="34" charset="0"/>
              </a:rPr>
              <a:t>” </a:t>
            </a:r>
            <a:r>
              <a:rPr lang="en-CA" sz="4000" dirty="0" smtClean="0">
                <a:solidFill>
                  <a:srgbClr val="000000"/>
                </a:solidFill>
                <a:latin typeface="Britannic Bold" pitchFamily="34" charset="0"/>
              </a:rPr>
              <a:t>ending means that the ion has a </a:t>
            </a:r>
            <a:r>
              <a:rPr lang="en-CA" sz="4000" u="sng" dirty="0" smtClean="0">
                <a:solidFill>
                  <a:srgbClr val="0070C0"/>
                </a:solidFill>
                <a:latin typeface="Britannic Bold" pitchFamily="34" charset="0"/>
              </a:rPr>
              <a:t>negative</a:t>
            </a:r>
            <a:r>
              <a:rPr lang="en-CA" sz="4000" dirty="0" smtClean="0">
                <a:solidFill>
                  <a:srgbClr val="0070C0"/>
                </a:solidFill>
                <a:latin typeface="Britannic Bold" pitchFamily="34" charset="0"/>
              </a:rPr>
              <a:t> </a:t>
            </a:r>
            <a:r>
              <a:rPr lang="en-CA" sz="4000" dirty="0" smtClean="0">
                <a:solidFill>
                  <a:srgbClr val="000000"/>
                </a:solidFill>
                <a:latin typeface="Britannic Bold" pitchFamily="34" charset="0"/>
              </a:rPr>
              <a:t>charge</a:t>
            </a:r>
          </a:p>
          <a:p>
            <a:pPr marL="45720" indent="0">
              <a:buNone/>
            </a:pPr>
            <a:r>
              <a:rPr lang="en-CA" sz="3200" u="sng" dirty="0">
                <a:solidFill>
                  <a:srgbClr val="7030A0"/>
                </a:solidFill>
                <a:latin typeface="Britannic Bold" pitchFamily="34" charset="0"/>
              </a:rPr>
              <a:t>For example:</a:t>
            </a:r>
          </a:p>
          <a:p>
            <a:pPr marL="45720" indent="0">
              <a:buNone/>
            </a:pPr>
            <a:endParaRPr lang="en-CA" dirty="0">
              <a:latin typeface="Bodoni MT Black" pitchFamily="18" charset="0"/>
            </a:endParaRPr>
          </a:p>
          <a:p>
            <a:pPr marL="45720" indent="0" eaLnBrk="1" hangingPunct="1">
              <a:buNone/>
            </a:pPr>
            <a:endParaRPr lang="en-CA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9988"/>
            <a:ext cx="7956376" cy="764704"/>
          </a:xfrm>
          <a:prstGeom prst="rect">
            <a:avLst/>
          </a:prstGeom>
          <a:solidFill>
            <a:srgbClr val="00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4800" dirty="0" smtClean="0">
                <a:solidFill>
                  <a:schemeClr val="tx1"/>
                </a:solidFill>
                <a:latin typeface="Bauhaus 93" pitchFamily="82" charset="0"/>
                <a:cs typeface="Aharoni" pitchFamily="2" charset="-79"/>
              </a:rPr>
              <a:t>NON – METAL IONS (anions)</a:t>
            </a:r>
            <a:r>
              <a:rPr lang="en-CA" sz="3200" dirty="0" smtClean="0">
                <a:solidFill>
                  <a:schemeClr val="tx1"/>
                </a:solidFill>
                <a:latin typeface="Bauhaus 93" pitchFamily="82" charset="0"/>
                <a:cs typeface="Aharoni" pitchFamily="2" charset="-79"/>
              </a:rPr>
              <a:t/>
            </a:r>
            <a:br>
              <a:rPr lang="en-CA" sz="3200" dirty="0" smtClean="0">
                <a:solidFill>
                  <a:schemeClr val="tx1"/>
                </a:solidFill>
                <a:latin typeface="Bauhaus 93" pitchFamily="82" charset="0"/>
                <a:cs typeface="Aharoni" pitchFamily="2" charset="-79"/>
              </a:rPr>
            </a:br>
            <a:endParaRPr lang="en-CA" sz="3200" dirty="0">
              <a:solidFill>
                <a:schemeClr val="tx1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426" y="4077070"/>
            <a:ext cx="79220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err="1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Cl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8777" y="4077071"/>
            <a:ext cx="94288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err="1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Cl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-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2243" y="5335034"/>
            <a:ext cx="24075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solidFill>
                  <a:prstClr val="black"/>
                </a:solidFill>
                <a:latin typeface="Berlin Sans FB" pitchFamily="34" charset="0"/>
              </a:rPr>
              <a:t>chlor</a:t>
            </a: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ine</a:t>
            </a:r>
            <a:endParaRPr lang="en-CA" sz="40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5335034"/>
            <a:ext cx="24075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solidFill>
                  <a:prstClr val="black"/>
                </a:solidFill>
                <a:latin typeface="Berlin Sans FB" pitchFamily="34" charset="0"/>
              </a:rPr>
              <a:t>chlor</a:t>
            </a: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ide</a:t>
            </a:r>
            <a:endParaRPr lang="en-CA" sz="40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7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4455429"/>
              </p:ext>
            </p:extLst>
          </p:nvPr>
        </p:nvGraphicFramePr>
        <p:xfrm>
          <a:off x="107504" y="908720"/>
          <a:ext cx="9036496" cy="58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096"/>
                <a:gridCol w="2438400"/>
                <a:gridCol w="2057400"/>
                <a:gridCol w="2514600"/>
              </a:tblGrid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FFFF00"/>
                          </a:solidFill>
                        </a:rPr>
                        <a:t>ELEMENT SYMBOL</a:t>
                      </a:r>
                      <a:endParaRPr lang="en-C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FFFF00"/>
                          </a:solidFill>
                        </a:rPr>
                        <a:t>ELEMENT  NAME</a:t>
                      </a:r>
                      <a:endParaRPr lang="en-C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FFFF00"/>
                          </a:solidFill>
                        </a:rPr>
                        <a:t>ION SYMBOL</a:t>
                      </a:r>
                      <a:endParaRPr lang="en-C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FFFF00"/>
                          </a:solidFill>
                        </a:rPr>
                        <a:t>ION NAME</a:t>
                      </a:r>
                      <a:endParaRPr lang="en-C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fluorine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fluor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chlorine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chlor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bromine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brom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iodine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iod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oxygen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ox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sulphur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sulph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nitrogen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nitr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phosphorus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phosph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68152" y="20909"/>
            <a:ext cx="7956376" cy="764704"/>
          </a:xfrm>
          <a:prstGeom prst="rect">
            <a:avLst/>
          </a:prstGeom>
          <a:solidFill>
            <a:srgbClr val="00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4800" dirty="0" smtClean="0">
                <a:solidFill>
                  <a:schemeClr val="tx1"/>
                </a:solidFill>
                <a:latin typeface="Bauhaus 93" pitchFamily="82" charset="0"/>
                <a:cs typeface="Aharoni" pitchFamily="2" charset="-79"/>
              </a:rPr>
              <a:t>NON – METAL IONS (anions)</a:t>
            </a:r>
            <a:endParaRPr lang="en-CA" sz="3200" dirty="0">
              <a:solidFill>
                <a:schemeClr val="tx1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1520" y="1844758"/>
            <a:ext cx="172968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283456" y="2443256"/>
            <a:ext cx="1697744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232614" y="3124884"/>
            <a:ext cx="174858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228600" y="3733800"/>
            <a:ext cx="175260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213308" y="4365104"/>
            <a:ext cx="17678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256848" y="5013176"/>
            <a:ext cx="172435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152400" y="5638800"/>
            <a:ext cx="182880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175099" y="6309320"/>
            <a:ext cx="180610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2581423" y="184475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2594810" y="2490993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2438391" y="3124884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2537962" y="371703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2581423" y="4377215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2537962" y="4980309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581423" y="566124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2362200" y="6248400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4878743" y="5661248"/>
            <a:ext cx="1674457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4826895" y="1821132"/>
            <a:ext cx="165010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4828407" y="2491464"/>
            <a:ext cx="1572394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4878744" y="3112471"/>
            <a:ext cx="152205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4878745" y="3717032"/>
            <a:ext cx="167445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4648200" y="4343400"/>
            <a:ext cx="182880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4724400" y="4953000"/>
            <a:ext cx="180020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/>
          <p:cNvSpPr/>
          <p:nvPr/>
        </p:nvSpPr>
        <p:spPr>
          <a:xfrm>
            <a:off x="4788024" y="6244887"/>
            <a:ext cx="168897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/>
          <p:cNvSpPr/>
          <p:nvPr/>
        </p:nvSpPr>
        <p:spPr>
          <a:xfrm>
            <a:off x="6926119" y="184475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6840101" y="2490993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6922066" y="3124884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6705600" y="3733800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/>
          <p:cNvSpPr/>
          <p:nvPr/>
        </p:nvSpPr>
        <p:spPr>
          <a:xfrm>
            <a:off x="6884555" y="436908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/>
          <p:cNvSpPr/>
          <p:nvPr/>
        </p:nvSpPr>
        <p:spPr>
          <a:xfrm>
            <a:off x="6840101" y="4970196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/>
          <p:cNvSpPr/>
          <p:nvPr/>
        </p:nvSpPr>
        <p:spPr>
          <a:xfrm>
            <a:off x="6956287" y="5589240"/>
            <a:ext cx="1981642" cy="4823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6998045" y="6244887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747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Chemical names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of Ionic Compounds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600200"/>
            <a:ext cx="33345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115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11500" b="1" cap="all" spc="0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3429000"/>
            <a:ext cx="8610600" cy="2209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Name  </a:t>
            </a:r>
            <a:r>
              <a:rPr lang="en-CA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(a positive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Name the </a:t>
            </a:r>
            <a:r>
              <a:rPr lang="en-CA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non-metal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(a negative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Put 1 + 2 together</a:t>
            </a:r>
            <a:endParaRPr lang="en-CA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685800"/>
            <a:ext cx="8763000" cy="114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r>
              <a:rPr lang="en-CA" sz="3600" b="1" dirty="0" smtClean="0">
                <a:latin typeface="Agency FB" pitchFamily="34" charset="0"/>
              </a:rPr>
              <a:t>Have always </a:t>
            </a:r>
            <a:r>
              <a:rPr lang="en-CA" sz="3600" b="1" u="sng" dirty="0" smtClean="0">
                <a:latin typeface="Agency FB" pitchFamily="34" charset="0"/>
              </a:rPr>
              <a:t>two parts</a:t>
            </a:r>
            <a:r>
              <a:rPr lang="en-CA" sz="3600" b="1" dirty="0" smtClean="0">
                <a:latin typeface="Agency FB" pitchFamily="34" charset="0"/>
              </a:rPr>
              <a:t>: one for 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 metal ion (Ca</a:t>
            </a:r>
            <a:r>
              <a:rPr lang="en-CA" sz="3600" b="1" u="sng" baseline="-25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CA" sz="3600" b="1" u="sng" baseline="30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+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</a:t>
            </a:r>
            <a:r>
              <a:rPr lang="en-CA" sz="3600" b="1" dirty="0" smtClean="0">
                <a:solidFill>
                  <a:srgbClr val="FF33CC"/>
                </a:solidFill>
                <a:latin typeface="Berlin Sans FB" pitchFamily="34" charset="0"/>
              </a:rPr>
              <a:t> </a:t>
            </a:r>
            <a:r>
              <a:rPr lang="en-CA" sz="3600" b="1" dirty="0" smtClean="0">
                <a:latin typeface="Agency FB" pitchFamily="34" charset="0"/>
              </a:rPr>
              <a:t>and one for 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non metal ion (</a:t>
            </a:r>
            <a:r>
              <a:rPr lang="en-CA" sz="3600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Cl</a:t>
            </a:r>
            <a:r>
              <a:rPr lang="en-CA" sz="3600" b="1" u="sng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-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</a:t>
            </a:r>
          </a:p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endParaRPr lang="en-C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780782"/>
            <a:ext cx="8458200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</a:rPr>
              <a:t>Let’s put 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#1 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</a:rPr>
              <a:t>and 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#2 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</a:rPr>
              <a:t>together!!</a:t>
            </a:r>
            <a:endParaRPr lang="en-US" sz="4400" b="1" cap="none" spc="50" dirty="0">
              <a:ln w="1143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8229600" cy="2057400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CA" sz="3600" b="1" dirty="0" smtClean="0">
                <a:solidFill>
                  <a:srgbClr val="0000FF"/>
                </a:solidFill>
              </a:rPr>
              <a:t>Simply </a:t>
            </a:r>
            <a:r>
              <a:rPr lang="en-CA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ions one after the another</a:t>
            </a:r>
            <a:r>
              <a:rPr lang="en-CA" sz="3600" b="1" dirty="0" smtClean="0">
                <a:solidFill>
                  <a:srgbClr val="0000FF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en-CA" sz="2400" dirty="0" smtClean="0">
                <a:latin typeface="Britannic Bold" pitchFamily="34" charset="0"/>
              </a:rPr>
              <a:t>(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Remember that </a:t>
            </a:r>
            <a:r>
              <a:rPr lang="en-CA" sz="2400" b="1" u="sng" dirty="0" smtClean="0">
                <a:solidFill>
                  <a:schemeClr val="tx1"/>
                </a:solidFill>
                <a:latin typeface="Britannic Bold" pitchFamily="34" charset="0"/>
              </a:rPr>
              <a:t>the first ion 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has </a:t>
            </a:r>
            <a:r>
              <a:rPr lang="en-CA" sz="2400" b="1" dirty="0" smtClean="0">
                <a:solidFill>
                  <a:srgbClr val="7030A0"/>
                </a:solidFill>
                <a:latin typeface="Britannic Bold" pitchFamily="34" charset="0"/>
              </a:rPr>
              <a:t>a positive charge 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(metal) and </a:t>
            </a:r>
            <a:r>
              <a:rPr lang="en-CA" sz="2400" b="1" dirty="0" smtClean="0">
                <a:solidFill>
                  <a:schemeClr val="tx1"/>
                </a:solidFill>
                <a:latin typeface="Britannic Bold" pitchFamily="34" charset="0"/>
              </a:rPr>
              <a:t>the second ion 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has </a:t>
            </a:r>
            <a:r>
              <a:rPr lang="en-CA" sz="2400" b="1" dirty="0" smtClean="0">
                <a:solidFill>
                  <a:srgbClr val="FF0000"/>
                </a:solidFill>
                <a:latin typeface="Britannic Bold" pitchFamily="34" charset="0"/>
              </a:rPr>
              <a:t>a negative charge </a:t>
            </a:r>
            <a:r>
              <a:rPr lang="en-CA" sz="2400" dirty="0" smtClean="0">
                <a:latin typeface="Britannic Bold" pitchFamily="34" charset="0"/>
              </a:rPr>
              <a:t>(non - metal) </a:t>
            </a:r>
            <a:endParaRPr lang="en-CA" sz="2400" b="1" dirty="0" smtClean="0">
              <a:solidFill>
                <a:srgbClr val="7030A0"/>
              </a:solidFill>
              <a:latin typeface="Britannic Bold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002060"/>
                </a:solidFill>
                <a:latin typeface="Bodoni MT Black" pitchFamily="18" charset="0"/>
              </a:rPr>
              <a:t>Example 1: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87824" y="3104963"/>
            <a:ext cx="490735" cy="1026115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4318493" y="3301507"/>
            <a:ext cx="930678" cy="728464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57600" y="2133600"/>
            <a:ext cx="1359668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525" y="2152598"/>
            <a:ext cx="126669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Zn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66344" y="4131078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zinc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660786" y="4131078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chlor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ide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755576" y="215443"/>
            <a:ext cx="7704856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1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Straight Arrow Connector 5"/>
          <p:cNvCxnSpPr>
            <a:endCxn id="12" idx="0"/>
          </p:cNvCxnSpPr>
          <p:nvPr/>
        </p:nvCxnSpPr>
        <p:spPr>
          <a:xfrm rot="5400000">
            <a:off x="3137725" y="3382601"/>
            <a:ext cx="1006877" cy="490076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0"/>
          </p:cNvCxnSpPr>
          <p:nvPr/>
        </p:nvCxnSpPr>
        <p:spPr>
          <a:xfrm>
            <a:off x="4832001" y="3191102"/>
            <a:ext cx="979180" cy="923698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43400" y="2209800"/>
            <a:ext cx="756938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2209800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775944" y="4131078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calcium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191000" y="4114800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ox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ide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755576" y="215443"/>
            <a:ext cx="7704856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2" y="55890"/>
            <a:ext cx="8856984" cy="1284878"/>
          </a:xfrm>
          <a:solidFill>
            <a:srgbClr val="00FF00"/>
          </a:solidFill>
        </p:spPr>
        <p:txBody>
          <a:bodyPr anchor="t" anchorCtr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  <a:t>Naming </a:t>
            </a:r>
            <a:r>
              <a:rPr lang="en-CA" sz="4000" dirty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  <a:t> </a:t>
            </a:r>
            <a:r>
              <a:rPr lang="en-CA" sz="4000" dirty="0" smtClean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  <a:t>and Writing Formulae of Ionic Compounds</a:t>
            </a:r>
            <a:r>
              <a:rPr lang="en-CA" sz="4800" dirty="0" smtClean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  <a:t/>
            </a:r>
            <a:br>
              <a:rPr lang="en-CA" sz="4800" dirty="0" smtClean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</a:br>
            <a:endParaRPr lang="en-CA" sz="4800" dirty="0">
              <a:solidFill>
                <a:srgbClr val="000000"/>
              </a:solidFill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-27531" y="2420888"/>
            <a:ext cx="9120692" cy="388843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CA" b="1" dirty="0" smtClean="0"/>
              <a:t>A compound made up of </a:t>
            </a:r>
            <a:r>
              <a:rPr lang="en-CA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ions</a:t>
            </a:r>
            <a:r>
              <a:rPr lang="en-C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smtClean="0"/>
              <a:t>of a </a:t>
            </a:r>
            <a:r>
              <a:rPr lang="en-CA" b="1" dirty="0" smtClean="0">
                <a:solidFill>
                  <a:srgbClr val="FF0000"/>
                </a:solidFill>
              </a:rPr>
              <a:t>metal</a:t>
            </a:r>
            <a:r>
              <a:rPr lang="en-CA" b="1" dirty="0" smtClean="0"/>
              <a:t> AND </a:t>
            </a:r>
          </a:p>
          <a:p>
            <a:pPr marL="0" indent="0" algn="ctr" eaLnBrk="1" hangingPunct="1">
              <a:buNone/>
            </a:pPr>
            <a:r>
              <a:rPr lang="en-CA" b="1" dirty="0" smtClean="0"/>
              <a:t>a </a:t>
            </a:r>
            <a:r>
              <a:rPr lang="en-CA" b="1" dirty="0" smtClean="0">
                <a:solidFill>
                  <a:srgbClr val="FF0000"/>
                </a:solidFill>
              </a:rPr>
              <a:t>non-metal </a:t>
            </a:r>
            <a:r>
              <a:rPr lang="en-CA" b="1" dirty="0" smtClean="0">
                <a:solidFill>
                  <a:srgbClr val="000000"/>
                </a:solidFill>
              </a:rPr>
              <a:t>or </a:t>
            </a:r>
            <a:r>
              <a:rPr lang="en-CA" b="1" dirty="0" smtClean="0">
                <a:solidFill>
                  <a:srgbClr val="FF0000"/>
                </a:solidFill>
              </a:rPr>
              <a:t>a polyatomic ion</a:t>
            </a:r>
          </a:p>
          <a:p>
            <a:pPr algn="ctr"/>
            <a:r>
              <a:rPr lang="en-CA" b="1" dirty="0" smtClean="0"/>
              <a:t>A compound in which a </a:t>
            </a:r>
            <a:r>
              <a:rPr lang="en-CA" b="1" dirty="0" smtClean="0">
                <a:solidFill>
                  <a:srgbClr val="FF0000"/>
                </a:solidFill>
              </a:rPr>
              <a:t>metal </a:t>
            </a:r>
            <a:r>
              <a:rPr lang="en-CA" b="1" dirty="0"/>
              <a:t>and </a:t>
            </a:r>
            <a:r>
              <a:rPr lang="en-CA" b="1" dirty="0" smtClean="0"/>
              <a:t>a </a:t>
            </a:r>
            <a:r>
              <a:rPr lang="en-CA" b="1" dirty="0" smtClean="0">
                <a:solidFill>
                  <a:srgbClr val="FF0000"/>
                </a:solidFill>
              </a:rPr>
              <a:t>non-metal/polyatomic ion</a:t>
            </a:r>
            <a:r>
              <a:rPr lang="en-CA" b="1" dirty="0" smtClean="0"/>
              <a:t> </a:t>
            </a:r>
            <a:r>
              <a:rPr lang="en-C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donate and accept</a:t>
            </a:r>
            <a:r>
              <a:rPr lang="en-CA" b="1" dirty="0" smtClean="0"/>
              <a:t> electrons</a:t>
            </a:r>
          </a:p>
          <a:p>
            <a:pPr algn="ctr" eaLnBrk="1" hangingPunct="1"/>
            <a:r>
              <a:rPr lang="en-CA" b="1" dirty="0" smtClean="0"/>
              <a:t>The net (overall) charge of the ionic compound is </a:t>
            </a:r>
            <a:r>
              <a:rPr lang="en-CA" b="1" dirty="0" smtClean="0">
                <a:solidFill>
                  <a:srgbClr val="FF0000"/>
                </a:solidFill>
                <a:latin typeface="Elephant" pitchFamily="18" charset="0"/>
              </a:rPr>
              <a:t>0</a:t>
            </a:r>
            <a:r>
              <a:rPr lang="en-CA" b="1" dirty="0" smtClean="0"/>
              <a:t> </a:t>
            </a:r>
          </a:p>
          <a:p>
            <a:pPr algn="ctr" eaLnBrk="1" hangingPunct="1"/>
            <a:r>
              <a:rPr lang="en-CA" b="1" dirty="0" smtClean="0"/>
              <a:t>i.e. the compound is </a:t>
            </a:r>
            <a:r>
              <a:rPr lang="en-CA" sz="2400" b="1" dirty="0" smtClean="0">
                <a:solidFill>
                  <a:srgbClr val="0000FF"/>
                </a:solidFill>
                <a:latin typeface="Cooper Black" pitchFamily="18" charset="0"/>
              </a:rPr>
              <a:t>NEUTRAL</a:t>
            </a:r>
            <a:endParaRPr lang="en-CA" b="1" dirty="0" smtClean="0">
              <a:solidFill>
                <a:srgbClr val="0000FF"/>
              </a:solidFill>
              <a:latin typeface="Cooper Black" pitchFamily="18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447131" y="1484784"/>
            <a:ext cx="841769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is an Ionic Compound?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0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55576" y="215443"/>
            <a:ext cx="7704856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</a:t>
            </a:r>
            <a:endParaRPr lang="en-CA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69078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 smtClean="0">
                <a:solidFill>
                  <a:srgbClr val="0000FF"/>
                </a:solidFill>
                <a:latin typeface="Britannic Bold" pitchFamily="34" charset="0"/>
                <a:ea typeface="+mj-ea"/>
                <a:cs typeface="Aharoni" pitchFamily="2" charset="-79"/>
              </a:rPr>
              <a:t>Writing</a:t>
            </a:r>
            <a:r>
              <a:rPr lang="en-CA" sz="4000" b="1" dirty="0" smtClean="0">
                <a:solidFill>
                  <a:srgbClr val="FF0000"/>
                </a:solidFill>
                <a:latin typeface="Britannic Bold" pitchFamily="34" charset="0"/>
                <a:ea typeface="+mj-ea"/>
                <a:cs typeface="Aharoni" pitchFamily="2" charset="-79"/>
              </a:rPr>
              <a:t> Formulas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of Ionic Compounds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4191000"/>
            <a:ext cx="8153400" cy="11444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>
                <a:srgbClr val="93A299"/>
              </a:buClr>
              <a:buNone/>
            </a:pPr>
            <a:r>
              <a:rPr lang="en-CA" sz="3600" b="1" dirty="0" smtClean="0">
                <a:latin typeface="Agency FB" pitchFamily="34" charset="0"/>
              </a:rPr>
              <a:t>The </a:t>
            </a:r>
            <a:r>
              <a:rPr lang="en-CA" sz="3600" b="1" dirty="0" smtClean="0">
                <a:solidFill>
                  <a:srgbClr val="FF33CC"/>
                </a:solidFill>
                <a:latin typeface="Agency FB" pitchFamily="34" charset="0"/>
              </a:rPr>
              <a:t>positive charge </a:t>
            </a:r>
            <a:r>
              <a:rPr lang="en-CA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MUST ALWAYS </a:t>
            </a:r>
            <a:r>
              <a:rPr lang="en-CA" sz="3600" b="1" dirty="0" smtClean="0">
                <a:latin typeface="Agency FB" pitchFamily="34" charset="0"/>
              </a:rPr>
              <a:t>balance the </a:t>
            </a:r>
            <a:r>
              <a:rPr lang="en-CA" sz="3600" b="1" dirty="0" smtClean="0">
                <a:solidFill>
                  <a:srgbClr val="00FF00"/>
                </a:solidFill>
                <a:latin typeface="Agency FB" pitchFamily="34" charset="0"/>
              </a:rPr>
              <a:t>negative charge </a:t>
            </a:r>
            <a:r>
              <a:rPr lang="en-CA" sz="3600" b="1" dirty="0" smtClean="0">
                <a:latin typeface="Agency FB" pitchFamily="34" charset="0"/>
              </a:rPr>
              <a:t>in the </a:t>
            </a:r>
            <a:r>
              <a:rPr lang="en-C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ionic compound</a:t>
            </a:r>
            <a:endParaRPr lang="en-C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95400" y="1066800"/>
            <a:ext cx="6685764" cy="121920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600" b="1" dirty="0" smtClean="0">
                <a:solidFill>
                  <a:prstClr val="black"/>
                </a:solidFill>
                <a:latin typeface="Britannic Bold" pitchFamily="34" charset="0"/>
              </a:rPr>
              <a:t>potassium oxide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667000"/>
            <a:ext cx="7702750" cy="1015663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 methods to do this!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90929" y="3501008"/>
            <a:ext cx="8943527" cy="194421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14350" indent="-514350" algn="ctr" eaLnBrk="1" hangingPunct="1">
              <a:buFont typeface="+mj-lt"/>
              <a:buAutoNum type="arabicPeriod"/>
            </a:pPr>
            <a:r>
              <a:rPr lang="en-CA" sz="4000" b="1" dirty="0" smtClean="0">
                <a:latin typeface="Agency FB" pitchFamily="34" charset="0"/>
              </a:rPr>
              <a:t>Write the </a:t>
            </a:r>
            <a:r>
              <a:rPr lang="en-CA" sz="4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formulas + charges </a:t>
            </a:r>
            <a:r>
              <a:rPr lang="en-CA" sz="4000" b="1" dirty="0" smtClean="0">
                <a:latin typeface="Agency FB" pitchFamily="34" charset="0"/>
              </a:rPr>
              <a:t>for the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</a:rPr>
              <a:t>metal </a:t>
            </a:r>
            <a:r>
              <a:rPr lang="en-CA" sz="4000" b="1" dirty="0" smtClean="0">
                <a:latin typeface="Agency FB" pitchFamily="34" charset="0"/>
              </a:rPr>
              <a:t>ion (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</a:rPr>
              <a:t>cation</a:t>
            </a:r>
            <a:r>
              <a:rPr lang="en-CA" sz="4000" b="1" dirty="0" smtClean="0">
                <a:latin typeface="Agency FB" pitchFamily="34" charset="0"/>
              </a:rPr>
              <a:t>) and the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nonmetal </a:t>
            </a:r>
            <a:r>
              <a:rPr lang="en-CA" sz="4000" b="1" dirty="0" smtClean="0">
                <a:latin typeface="Agency FB" pitchFamily="34" charset="0"/>
              </a:rPr>
              <a:t>ion (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anion</a:t>
            </a:r>
            <a:r>
              <a:rPr lang="en-CA" sz="4000" b="1" dirty="0" smtClean="0">
                <a:latin typeface="Agency FB" pitchFamily="34" charset="0"/>
              </a:rPr>
              <a:t>)(or a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polyatomic </a:t>
            </a:r>
            <a:r>
              <a:rPr lang="en-CA" sz="4000" b="1" dirty="0" smtClean="0">
                <a:latin typeface="Agency FB" pitchFamily="34" charset="0"/>
              </a:rPr>
              <a:t>ion)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990600"/>
            <a:ext cx="912069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0" b="1" dirty="0" smtClean="0">
                <a:solidFill>
                  <a:srgbClr val="0000FF"/>
                </a:solidFill>
                <a:latin typeface="Britannic Bold" pitchFamily="34" charset="0"/>
                <a:ea typeface="+mj-ea"/>
                <a:cs typeface="Aharoni" pitchFamily="2" charset="-79"/>
              </a:rPr>
              <a:t>Method #1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2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01" y="3393"/>
            <a:ext cx="9120692" cy="162540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CA" sz="4800" b="1" dirty="0" smtClean="0">
                <a:latin typeface="Agency FB" pitchFamily="34" charset="0"/>
              </a:rPr>
              <a:t>2. Balance the charges, so </a:t>
            </a:r>
            <a:r>
              <a:rPr lang="en-CA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overall charge </a:t>
            </a:r>
            <a:r>
              <a:rPr lang="en-CA" sz="4800" b="1" dirty="0" smtClean="0">
                <a:latin typeface="Agency FB" pitchFamily="34" charset="0"/>
              </a:rPr>
              <a:t>of the compound = </a:t>
            </a:r>
            <a:r>
              <a:rPr lang="en-C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33865" y="2568336"/>
            <a:ext cx="5337699" cy="150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913" y="1772816"/>
            <a:ext cx="8408071" cy="769441"/>
          </a:xfrm>
          <a:prstGeom prst="rect">
            <a:avLst/>
          </a:prstGeom>
          <a:solidFill>
            <a:srgbClr val="00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What is the overall charge right now?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9476" y="4892933"/>
            <a:ext cx="809838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-1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6538" y="4939100"/>
            <a:ext cx="529312" cy="92333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5838" y="4027322"/>
            <a:ext cx="686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3032" y="4027322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4030" y="5934733"/>
            <a:ext cx="5240537" cy="769441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need it to be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4419600" y="42672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/>
      <p:bldP spid="15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01" y="3393"/>
            <a:ext cx="9120692" cy="162540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CA" sz="4800" b="1" dirty="0" smtClean="0">
                <a:latin typeface="Agency FB" pitchFamily="34" charset="0"/>
              </a:rPr>
              <a:t>2. Balance the charges, so </a:t>
            </a:r>
            <a:r>
              <a:rPr lang="en-CA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overall charge </a:t>
            </a:r>
            <a:r>
              <a:rPr lang="en-CA" sz="4800" b="1" dirty="0" smtClean="0">
                <a:latin typeface="Agency FB" pitchFamily="34" charset="0"/>
              </a:rPr>
              <a:t>of the compound = </a:t>
            </a:r>
            <a:r>
              <a:rPr lang="en-C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33865" y="2568336"/>
            <a:ext cx="5337699" cy="150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9476" y="4892933"/>
            <a:ext cx="809838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-1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6538" y="49391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5838" y="4027322"/>
            <a:ext cx="686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3032" y="4027322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006" y="1681527"/>
            <a:ext cx="862159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ADD ONE MORE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POTASSIUM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4030" y="5934733"/>
            <a:ext cx="5240537" cy="769441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need it to be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7" name="Plus 16"/>
          <p:cNvSpPr/>
          <p:nvPr/>
        </p:nvSpPr>
        <p:spPr>
          <a:xfrm>
            <a:off x="4419600" y="42672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4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01" y="3393"/>
            <a:ext cx="9120692" cy="162540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CA" sz="4800" b="1" dirty="0" smtClean="0">
                <a:latin typeface="Agency FB" pitchFamily="34" charset="0"/>
              </a:rPr>
              <a:t>2. Balance the charges, so </a:t>
            </a:r>
            <a:r>
              <a:rPr lang="en-CA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overall charge </a:t>
            </a:r>
            <a:r>
              <a:rPr lang="en-CA" sz="4800" b="1" dirty="0" smtClean="0">
                <a:latin typeface="Agency FB" pitchFamily="34" charset="0"/>
              </a:rPr>
              <a:t>of the compound = </a:t>
            </a:r>
            <a:r>
              <a:rPr lang="en-C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33865" y="2568336"/>
            <a:ext cx="5337699" cy="150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9476" y="4892933"/>
            <a:ext cx="809838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-1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6538" y="49391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4026652"/>
            <a:ext cx="686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2728" y="4026653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2377" y="4026654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006" y="1681527"/>
            <a:ext cx="862159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ADD ONE MORE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POTASSIUM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5029200" y="41910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3352800" y="41910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64030" y="5934733"/>
            <a:ext cx="5240537" cy="769441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need it to be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4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01" y="3393"/>
            <a:ext cx="9120692" cy="162540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CA" sz="4800" b="1" dirty="0" smtClean="0">
                <a:latin typeface="Agency FB" pitchFamily="34" charset="0"/>
              </a:rPr>
              <a:t>2. Balance the charges, so </a:t>
            </a:r>
            <a:r>
              <a:rPr lang="en-CA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overall charge </a:t>
            </a:r>
            <a:r>
              <a:rPr lang="en-CA" sz="4800" b="1" dirty="0" smtClean="0">
                <a:latin typeface="Agency FB" pitchFamily="34" charset="0"/>
              </a:rPr>
              <a:t>of the compound = </a:t>
            </a:r>
            <a:r>
              <a:rPr lang="en-C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33865" y="2568336"/>
            <a:ext cx="5337699" cy="150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7297" y="4892933"/>
            <a:ext cx="574195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6538" y="49391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4026652"/>
            <a:ext cx="686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2728" y="4026653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2377" y="4026654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006" y="1681527"/>
            <a:ext cx="862159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ADD ONE MORE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POTASSIUM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5029200" y="41910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3352800" y="41910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64030" y="5934733"/>
            <a:ext cx="5240537" cy="769441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need it to be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0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7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42301" y="3393"/>
            <a:ext cx="9120692" cy="162540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CA" sz="4800" b="1" dirty="0" smtClean="0">
                <a:latin typeface="Agency FB" pitchFamily="34" charset="0"/>
              </a:rPr>
              <a:t>2. Balance the charges, so </a:t>
            </a:r>
            <a:r>
              <a:rPr lang="en-CA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overall charge </a:t>
            </a:r>
            <a:r>
              <a:rPr lang="en-CA" sz="4800" b="1" dirty="0" smtClean="0">
                <a:latin typeface="Agency FB" pitchFamily="34" charset="0"/>
              </a:rPr>
              <a:t>of the compound = </a:t>
            </a:r>
            <a:r>
              <a:rPr lang="en-C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33865" y="2568336"/>
            <a:ext cx="5337699" cy="150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7297" y="4892933"/>
            <a:ext cx="574195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76538" y="493910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4026652"/>
            <a:ext cx="686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2728" y="4026653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4364" y="5934733"/>
            <a:ext cx="4459875" cy="769441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Now, it is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ZERO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2377" y="4026654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7183" y="3888154"/>
            <a:ext cx="2158353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K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006" y="1681527"/>
            <a:ext cx="862159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ADD ONE MORE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POTASSIUM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5029200" y="41910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3352800" y="41910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"/>
            <a:ext cx="8763000" cy="68240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CA" sz="4000" b="1" dirty="0" smtClean="0">
                <a:latin typeface="Berlin Sans FB" pitchFamily="34" charset="0"/>
              </a:rPr>
              <a:t>Method #2 = </a:t>
            </a: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CROSSOVER METHOD</a:t>
            </a:r>
            <a:endParaRPr lang="en-C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533400" y="2209800"/>
            <a:ext cx="7924800" cy="121920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72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200" y="1143000"/>
            <a:ext cx="7924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72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None/>
            </a:pP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 </a:t>
            </a:r>
            <a:r>
              <a:rPr lang="en-CA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2438400"/>
            <a:ext cx="10668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2362200"/>
            <a:ext cx="9906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5"/>
          </p:cNvCxnSpPr>
          <p:nvPr/>
        </p:nvCxnSpPr>
        <p:spPr>
          <a:xfrm rot="16200000" flipH="1">
            <a:off x="4432510" y="2222709"/>
            <a:ext cx="579951" cy="2442229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</p:cNvCxnSpPr>
          <p:nvPr/>
        </p:nvCxnSpPr>
        <p:spPr>
          <a:xfrm rot="5400000">
            <a:off x="4438650" y="1581150"/>
            <a:ext cx="609600" cy="3848100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"/>
            <a:ext cx="8763000" cy="68240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CA" sz="4000" b="1" dirty="0" smtClean="0">
                <a:latin typeface="Berlin Sans FB" pitchFamily="34" charset="0"/>
              </a:rPr>
              <a:t>Method #2 = </a:t>
            </a: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CROSSOVER METHOD</a:t>
            </a:r>
            <a:endParaRPr lang="en-C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08" y="2547939"/>
            <a:ext cx="5539369" cy="42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IONIC COMPOUNDS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83671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>
                <a:solidFill>
                  <a:srgbClr val="292934"/>
                </a:solidFill>
              </a:rPr>
              <a:t>Formed by an attraction of </a:t>
            </a:r>
            <a:r>
              <a:rPr lang="en-CA" sz="3600" b="1" u="sng" dirty="0">
                <a:solidFill>
                  <a:srgbClr val="C00000"/>
                </a:solidFill>
              </a:rPr>
              <a:t>positively charged ion </a:t>
            </a:r>
            <a:r>
              <a:rPr lang="en-CA" sz="3600" b="1" dirty="0">
                <a:solidFill>
                  <a:srgbClr val="292934"/>
                </a:solidFill>
              </a:rPr>
              <a:t>and </a:t>
            </a:r>
            <a:r>
              <a:rPr lang="en-CA" sz="3600" b="1" u="sng" dirty="0">
                <a:solidFill>
                  <a:srgbClr val="00B050"/>
                </a:solidFill>
              </a:rPr>
              <a:t>negatively charged ion</a:t>
            </a:r>
            <a:endParaRPr lang="en-CA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3001" y="2889254"/>
            <a:ext cx="4191000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Chemical formula</a:t>
            </a:r>
            <a:endParaRPr lang="en-CA" sz="3200" b="1" dirty="0">
              <a:solidFill>
                <a:srgbClr val="29293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1258" y="4358738"/>
            <a:ext cx="19407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9293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NaCl</a:t>
            </a:r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9293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200" y="1143000"/>
            <a:ext cx="7924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72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None/>
            </a:pP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 </a:t>
            </a:r>
            <a:r>
              <a:rPr lang="en-CA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2438400"/>
            <a:ext cx="10668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2362200"/>
            <a:ext cx="9906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5"/>
          </p:cNvCxnSpPr>
          <p:nvPr/>
        </p:nvCxnSpPr>
        <p:spPr>
          <a:xfrm rot="16200000" flipH="1">
            <a:off x="4432510" y="2222709"/>
            <a:ext cx="579951" cy="2442229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</p:cNvCxnSpPr>
          <p:nvPr/>
        </p:nvCxnSpPr>
        <p:spPr>
          <a:xfrm rot="5400000">
            <a:off x="4438650" y="1581150"/>
            <a:ext cx="609600" cy="3848100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67000" y="4114800"/>
            <a:ext cx="44958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K</a:t>
            </a:r>
            <a:r>
              <a:rPr lang="en-US" sz="138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r>
              <a:rPr lang="en-US" sz="138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1</a:t>
            </a:r>
            <a:endParaRPr lang="en-CA" sz="13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"/>
            <a:ext cx="8763000" cy="68240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CA" sz="4000" b="1" dirty="0" smtClean="0">
                <a:latin typeface="Berlin Sans FB" pitchFamily="34" charset="0"/>
              </a:rPr>
              <a:t>Method #2 = </a:t>
            </a: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CROSSOVER METHOD</a:t>
            </a:r>
            <a:endParaRPr lang="en-C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200" y="1143000"/>
            <a:ext cx="7924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72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None/>
            </a:pP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 </a:t>
            </a:r>
            <a:r>
              <a:rPr lang="en-CA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2438400"/>
            <a:ext cx="10668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2362200"/>
            <a:ext cx="9906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5"/>
          </p:cNvCxnSpPr>
          <p:nvPr/>
        </p:nvCxnSpPr>
        <p:spPr>
          <a:xfrm rot="16200000" flipH="1">
            <a:off x="4432510" y="2222709"/>
            <a:ext cx="579951" cy="2442229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</p:cNvCxnSpPr>
          <p:nvPr/>
        </p:nvCxnSpPr>
        <p:spPr>
          <a:xfrm rot="5400000">
            <a:off x="4438650" y="1581150"/>
            <a:ext cx="609600" cy="3848100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67000" y="4114800"/>
            <a:ext cx="4495800" cy="22159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K</a:t>
            </a:r>
            <a:r>
              <a:rPr lang="en-US" sz="138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endParaRPr lang="en-CA" sz="13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"/>
            <a:ext cx="8763000" cy="68240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CA" sz="4000" b="1" dirty="0" smtClean="0">
                <a:latin typeface="Berlin Sans FB" pitchFamily="34" charset="0"/>
              </a:rPr>
              <a:t>Method #2 = </a:t>
            </a: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CROSSOVER METHOD</a:t>
            </a:r>
            <a:endParaRPr lang="en-C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86800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Writing Formulas of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01000" cy="561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57150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Britannic Bold" pitchFamily="34" charset="0"/>
              </a:rPr>
              <a:t>If you have a name </a:t>
            </a:r>
            <a:r>
              <a:rPr lang="en-CA" sz="3600" b="1" dirty="0" smtClean="0">
                <a:latin typeface="Britannic Bold" pitchFamily="34" charset="0"/>
              </a:rPr>
              <a:t>of an ionic compound containing a multivalent metal,</a:t>
            </a:r>
            <a:endParaRPr lang="en-CA" sz="3600" b="1" dirty="0">
              <a:latin typeface="Britannic Bold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Writing the Formulas of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895600" cy="49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4800600"/>
            <a:ext cx="533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2+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two”)</a:t>
            </a:r>
          </a:p>
          <a:p>
            <a:pPr marL="45720" indent="0">
              <a:buNone/>
            </a:pP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3+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three”)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47864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half" idx="1"/>
          </p:nvPr>
        </p:nvSpPr>
        <p:spPr>
          <a:xfrm>
            <a:off x="3347864" y="980728"/>
            <a:ext cx="5796135" cy="3210272"/>
          </a:xfrm>
        </p:spPr>
        <p:txBody>
          <a:bodyPr>
            <a:noAutofit/>
          </a:bodyPr>
          <a:lstStyle/>
          <a:p>
            <a:pPr marL="560070" indent="-514350" algn="ctr">
              <a:buSzPct val="80000"/>
              <a:buFont typeface="+mj-lt"/>
              <a:buAutoNum type="arabicPeriod"/>
            </a:pPr>
            <a:r>
              <a:rPr lang="en-CA" sz="2800" dirty="0" smtClean="0">
                <a:latin typeface="Britannic Bold" pitchFamily="34" charset="0"/>
              </a:rPr>
              <a:t>Name it exactly like you do with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Univalent Metal Ions</a:t>
            </a:r>
            <a:r>
              <a:rPr lang="en-CA" sz="2800" dirty="0" smtClean="0">
                <a:latin typeface="Britannic Bold" pitchFamily="34" charset="0"/>
              </a:rPr>
              <a:t>, but...</a:t>
            </a:r>
          </a:p>
          <a:p>
            <a:pPr marL="560070" indent="-514350" algn="ctr">
              <a:buSzPct val="80000"/>
              <a:buFont typeface="+mj-lt"/>
              <a:buAutoNum type="arabicPeriod"/>
            </a:pPr>
            <a:r>
              <a:rPr lang="en-CA" sz="2800" dirty="0" smtClean="0">
                <a:latin typeface="Britannic Bold" pitchFamily="34" charset="0"/>
              </a:rPr>
              <a:t>You </a:t>
            </a:r>
            <a:r>
              <a:rPr lang="en-C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MUST</a:t>
            </a:r>
            <a:r>
              <a:rPr lang="en-CA" sz="2800" dirty="0" smtClean="0">
                <a:latin typeface="Britannic Bold" pitchFamily="34" charset="0"/>
              </a:rPr>
              <a:t> indicated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the charge </a:t>
            </a:r>
            <a:r>
              <a:rPr lang="en-CA" sz="2800" dirty="0" smtClean="0">
                <a:latin typeface="Britannic Bold" pitchFamily="34" charset="0"/>
              </a:rPr>
              <a:t>by a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Roman numeral</a:t>
            </a:r>
            <a:r>
              <a:rPr lang="en-CA" sz="2800" dirty="0" smtClean="0">
                <a:latin typeface="Britannic Bold" pitchFamily="34" charset="0"/>
              </a:rPr>
              <a:t>, in parentheses, immediately following the name of the metal ion</a:t>
            </a:r>
            <a:endParaRPr lang="en-CA" sz="2400" dirty="0" smtClean="0"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4343400"/>
            <a:ext cx="533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2+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two”)</a:t>
            </a:r>
          </a:p>
          <a:p>
            <a:pPr marL="45720" indent="0">
              <a:buNone/>
            </a:pP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3+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three”)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To name a </a:t>
            </a:r>
            <a:r>
              <a:rPr lang="en-CA" sz="48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MULTIVALENT ION</a:t>
            </a:r>
            <a:endParaRPr lang="en-CA" sz="3200" dirty="0">
              <a:solidFill>
                <a:srgbClr val="0000FF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4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14478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Identify each ion and its charge</a:t>
            </a:r>
          </a:p>
          <a:p>
            <a:pPr marL="457200" indent="-457200"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Use </a:t>
            </a: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A CROSSOVER METHOD (or Method #1)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to balance the charges on each ion so you have </a:t>
            </a:r>
            <a:r>
              <a:rPr lang="en-CA" sz="2400" dirty="0" smtClean="0">
                <a:solidFill>
                  <a:srgbClr val="FF33CC"/>
                </a:solidFill>
                <a:latin typeface="Britannic Bold" pitchFamily="34" charset="0"/>
              </a:rPr>
              <a:t>ZERO (0) overall charge!!</a:t>
            </a:r>
            <a:endParaRPr lang="en-CA" sz="20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Writing the Formulas of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8200" y="2819400"/>
            <a:ext cx="75438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600" b="1" dirty="0" smtClean="0">
                <a:solidFill>
                  <a:prstClr val="black"/>
                </a:solidFill>
                <a:latin typeface="Berlin Sans FB" pitchFamily="34" charset="0"/>
              </a:rPr>
              <a:t>iron(III)sulphide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CA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CA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5105400"/>
            <a:ext cx="2796150" cy="156966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9600" b="1" cap="none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5715000" cy="2819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If </a:t>
            </a:r>
            <a:r>
              <a:rPr lang="en-CA" sz="3600" u="sng" dirty="0" smtClean="0">
                <a:solidFill>
                  <a:srgbClr val="FF0000"/>
                </a:solidFill>
                <a:latin typeface="Britannic Bold" pitchFamily="34" charset="0"/>
              </a:rPr>
              <a:t>the first ion </a:t>
            </a: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(metal) is a multivalent metal ion, use </a:t>
            </a:r>
            <a:r>
              <a:rPr lang="en-CA" sz="3600" u="sng" dirty="0" smtClean="0">
                <a:solidFill>
                  <a:srgbClr val="FF0000"/>
                </a:solidFill>
                <a:latin typeface="Britannic Bold" pitchFamily="34" charset="0"/>
              </a:rPr>
              <a:t>the second ion’s </a:t>
            </a: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charge to determine the first ion’s name</a:t>
            </a:r>
            <a:endParaRPr lang="en-CA" sz="36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895600" cy="49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4800600"/>
            <a:ext cx="533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2+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two”)</a:t>
            </a:r>
          </a:p>
          <a:p>
            <a:pPr marL="45720" indent="0">
              <a:buNone/>
            </a:pP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3+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three”)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17475" y="2179756"/>
            <a:ext cx="1204586" cy="1194127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33833" y="5433480"/>
            <a:ext cx="7416824" cy="962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200" dirty="0" smtClean="0">
                <a:solidFill>
                  <a:srgbClr val="FF0000"/>
                </a:solidFill>
                <a:latin typeface="Bodoni MT Black" pitchFamily="18" charset="0"/>
              </a:rPr>
              <a:t>How will you find out?</a:t>
            </a:r>
            <a:endParaRPr lang="en-CA" sz="3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4" grpId="0"/>
      <p:bldP spid="15" grpId="0"/>
      <p:bldP spid="16" grpId="0"/>
      <p:bldP spid="3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54810" y="2240162"/>
            <a:ext cx="1204586" cy="1194127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33832" y="5433480"/>
            <a:ext cx="7654591" cy="1163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600" dirty="0" smtClean="0">
                <a:solidFill>
                  <a:srgbClr val="7030A0"/>
                </a:solidFill>
                <a:latin typeface="Bodoni MT Black" pitchFamily="18" charset="0"/>
              </a:rPr>
              <a:t>Look at the charge on the second ion! </a:t>
            </a: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14220" y="5155910"/>
            <a:ext cx="9029780" cy="1702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You know: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1. The compound is neutral (overall </a:t>
            </a: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0</a:t>
            </a: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 charge), so the charge of the first ion (</a:t>
            </a: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</a:rPr>
              <a:t>lead</a:t>
            </a: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) equals the charge on the second ion (</a:t>
            </a: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</a:rPr>
              <a:t>oxide</a:t>
            </a: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)</a:t>
            </a: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1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5719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Naming of </a:t>
            </a:r>
            <a:r>
              <a:rPr lang="en-CA" sz="3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sz="3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44" y="1124744"/>
            <a:ext cx="1686880" cy="5719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4640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nonmetal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10921" y="1124744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" name="Plus 1"/>
          <p:cNvSpPr/>
          <p:nvPr/>
        </p:nvSpPr>
        <p:spPr>
          <a:xfrm>
            <a:off x="1896683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6779109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04048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4008" y="836712"/>
            <a:ext cx="0" cy="60212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9587" y="4221088"/>
            <a:ext cx="173434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UNIVALENT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3634" y="4221088"/>
            <a:ext cx="188889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MULTIVALENT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9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147" y="1781693"/>
            <a:ext cx="1419865" cy="139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40376" y="4725144"/>
            <a:ext cx="133722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9630" y="5672341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9630" y="4725144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990" y="19253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898" y="1925382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1" idx="2"/>
            <a:endCxn id="6" idx="0"/>
          </p:cNvCxnSpPr>
          <p:nvPr/>
        </p:nvCxnSpPr>
        <p:spPr>
          <a:xfrm>
            <a:off x="899084" y="1696682"/>
            <a:ext cx="157675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0" idx="0"/>
          </p:cNvCxnSpPr>
          <p:nvPr/>
        </p:nvCxnSpPr>
        <p:spPr>
          <a:xfrm>
            <a:off x="899084" y="1696682"/>
            <a:ext cx="2568996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http://upload.wikimedia.org/wikipedia/commons/f/fe/Ammonium-2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Documents and Settings\a.vlacil\Desktop\Chemistry 11 AA\2. The Nature of Matter\4. 2.4 Names and Formulae of Inorganic Compounds\pics\NH4+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953000"/>
            <a:ext cx="1524000" cy="1504950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73914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761" y="4953000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us 33"/>
          <p:cNvSpPr/>
          <p:nvPr/>
        </p:nvSpPr>
        <p:spPr>
          <a:xfrm>
            <a:off x="6705600" y="4191000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8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" grpId="0" animBg="1"/>
      <p:bldP spid="16" grpId="0" animBg="1"/>
      <p:bldP spid="13" grpId="0" animBg="1"/>
      <p:bldP spid="6" grpId="0" animBg="1"/>
      <p:bldP spid="23" grpId="0" animBg="1"/>
      <p:bldP spid="24" grpId="0" animBg="1"/>
      <p:bldP spid="25" grpId="0" animBg="1"/>
      <p:bldP spid="32" grpId="0" animBg="1"/>
      <p:bldP spid="34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46488" y="5325286"/>
            <a:ext cx="4391986" cy="509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One oxide’s </a:t>
            </a:r>
            <a:r>
              <a:rPr lang="en-CA" b="1" dirty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CA" b="1" dirty="0">
                <a:solidFill>
                  <a:prstClr val="black"/>
                </a:solidFill>
                <a:latin typeface="Arial Rounded MT Bold" pitchFamily="34" charset="0"/>
              </a:rPr>
              <a:t>O</a:t>
            </a:r>
            <a:r>
              <a:rPr lang="en-CA" b="1" baseline="30000" dirty="0">
                <a:solidFill>
                  <a:prstClr val="black"/>
                </a:solidFill>
                <a:latin typeface="Arial Rounded MT Bold" pitchFamily="34" charset="0"/>
              </a:rPr>
              <a:t>2-</a:t>
            </a:r>
            <a:r>
              <a:rPr lang="en-CA" b="1" dirty="0">
                <a:solidFill>
                  <a:srgbClr val="FF0000"/>
                </a:solidFill>
                <a:latin typeface="Arial Rounded MT Bold" pitchFamily="34" charset="0"/>
              </a:rPr>
              <a:t>) </a:t>
            </a: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charge is:</a:t>
            </a:r>
            <a:endParaRPr lang="en-CA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9559" y="5878056"/>
            <a:ext cx="987822" cy="816166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48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0936" y="5112232"/>
            <a:ext cx="76174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66714" y="6094088"/>
            <a:ext cx="3582858" cy="509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We have two oxides:</a:t>
            </a:r>
            <a:endParaRPr lang="en-CA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5397803" y="5229506"/>
            <a:ext cx="3582858" cy="1189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b="1" dirty="0" smtClean="0">
                <a:solidFill>
                  <a:srgbClr val="002060"/>
                </a:solidFill>
                <a:latin typeface="Arial Rounded MT Bold" pitchFamily="34" charset="0"/>
              </a:rPr>
              <a:t>So, the charge of the two oxides is twice as much:</a:t>
            </a:r>
            <a:endParaRPr lang="en-CA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96723" y="5824474"/>
            <a:ext cx="76174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-4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9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14220" y="5155910"/>
            <a:ext cx="9029780" cy="136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b="1" dirty="0" smtClean="0">
                <a:solidFill>
                  <a:srgbClr val="002060"/>
                </a:solidFill>
                <a:latin typeface="Arial Rounded MT Bold" pitchFamily="34" charset="0"/>
              </a:rPr>
              <a:t>The charge on the positive ion then MUST be  </a:t>
            </a:r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+4</a:t>
            </a:r>
            <a:r>
              <a:rPr lang="en-CA" sz="4000" b="1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2800" b="1" dirty="0" smtClean="0">
                <a:solidFill>
                  <a:srgbClr val="002060"/>
                </a:solidFill>
                <a:latin typeface="Arial Rounded MT Bold" pitchFamily="34" charset="0"/>
              </a:rPr>
              <a:t>to balance the negative charge of </a:t>
            </a:r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-4</a:t>
            </a:r>
            <a:endParaRPr lang="en-CA" sz="40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1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3323" y="5408580"/>
            <a:ext cx="4217313" cy="50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800" b="1" dirty="0" smtClean="0">
                <a:solidFill>
                  <a:srgbClr val="002060"/>
                </a:solidFill>
                <a:latin typeface="Arial Rounded MT Bold" pitchFamily="34" charset="0"/>
              </a:rPr>
              <a:t>The correct ion is then:</a:t>
            </a:r>
            <a:endParaRPr lang="en-CA" sz="40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4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73961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srgbClr val="FF0000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3323" y="5155911"/>
            <a:ext cx="4217313" cy="900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b="1" dirty="0" smtClean="0">
                <a:solidFill>
                  <a:srgbClr val="002060"/>
                </a:solidFill>
                <a:latin typeface="Arial Rounded MT Bold" pitchFamily="34" charset="0"/>
              </a:rPr>
              <a:t>And the name for this compound is:</a:t>
            </a:r>
            <a:endParaRPr lang="en-CA" sz="40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408991" y="603919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srgbClr val="00B050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srgbClr val="00B050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srgbClr val="00B05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443547" y="6039194"/>
            <a:ext cx="2066728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5800" dirty="0" smtClean="0">
                <a:solidFill>
                  <a:srgbClr val="00B050"/>
                </a:solidFill>
                <a:latin typeface="Bodoni MT Black" pitchFamily="18" charset="0"/>
              </a:rPr>
              <a:t>oxide</a:t>
            </a:r>
            <a:endParaRPr lang="en-CA" sz="2800" dirty="0" smtClean="0">
              <a:solidFill>
                <a:srgbClr val="00B05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464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5719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CA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Naming of </a:t>
            </a:r>
            <a:r>
              <a:rPr lang="en-CA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sz="32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44" y="1124744"/>
            <a:ext cx="1686880" cy="5719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4640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nonmetal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10921" y="1124744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" name="Plus 1"/>
          <p:cNvSpPr/>
          <p:nvPr/>
        </p:nvSpPr>
        <p:spPr>
          <a:xfrm>
            <a:off x="1896683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6779109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04048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4008" y="836712"/>
            <a:ext cx="0" cy="60212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9587" y="4221088"/>
            <a:ext cx="173434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UNIVALENT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3634" y="4221088"/>
            <a:ext cx="188889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MULTIVALENT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9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147" y="1781693"/>
            <a:ext cx="1419865" cy="139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40376" y="4725144"/>
            <a:ext cx="133722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9630" y="5672341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9630" y="4725144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990" y="19253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898" y="1925382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1" idx="2"/>
            <a:endCxn id="6" idx="0"/>
          </p:cNvCxnSpPr>
          <p:nvPr/>
        </p:nvCxnSpPr>
        <p:spPr>
          <a:xfrm>
            <a:off x="899084" y="1696682"/>
            <a:ext cx="157675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0" idx="0"/>
          </p:cNvCxnSpPr>
          <p:nvPr/>
        </p:nvCxnSpPr>
        <p:spPr>
          <a:xfrm>
            <a:off x="899084" y="1696682"/>
            <a:ext cx="2568996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http://upload.wikimedia.org/wikipedia/commons/f/fe/Ammonium-2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Documents and Settings\a.vlacil\Desktop\Chemistry 11 AA\2. The Nature of Matter\4. 2.4 Names and Formulae of Inorganic Compounds\pics\NH4+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953000"/>
            <a:ext cx="1524000" cy="1504950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73914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761" y="4953000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us 33"/>
          <p:cNvSpPr/>
          <p:nvPr/>
        </p:nvSpPr>
        <p:spPr>
          <a:xfrm>
            <a:off x="6705600" y="4191000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8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5719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Naming of </a:t>
            </a:r>
            <a:r>
              <a:rPr lang="en-CA" sz="3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sz="3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44" y="1124744"/>
            <a:ext cx="1686880" cy="5719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4640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nonmetal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10921" y="1124744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" name="Plus 1"/>
          <p:cNvSpPr/>
          <p:nvPr/>
        </p:nvSpPr>
        <p:spPr>
          <a:xfrm>
            <a:off x="1896683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6779109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04048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4008" y="836712"/>
            <a:ext cx="0" cy="60212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9587" y="4221088"/>
            <a:ext cx="173434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UNIVALENT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3634" y="4221088"/>
            <a:ext cx="188889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MULTIVALENT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9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147" y="1781693"/>
            <a:ext cx="1419865" cy="139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40376" y="4725144"/>
            <a:ext cx="133722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9630" y="5672341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9630" y="4725144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990" y="19253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898" y="1925382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1" idx="2"/>
            <a:endCxn id="6" idx="0"/>
          </p:cNvCxnSpPr>
          <p:nvPr/>
        </p:nvCxnSpPr>
        <p:spPr>
          <a:xfrm>
            <a:off x="899084" y="1696682"/>
            <a:ext cx="157675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0" idx="0"/>
          </p:cNvCxnSpPr>
          <p:nvPr/>
        </p:nvCxnSpPr>
        <p:spPr>
          <a:xfrm>
            <a:off x="899084" y="1696682"/>
            <a:ext cx="2568996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http://upload.wikimedia.org/wikipedia/commons/f/fe/Ammonium-2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Documents and Settings\a.vlacil\Desktop\Chemistry 11 AA\2. The Nature of Matter\4. 2.4 Names and Formulae of Inorganic Compounds\pics\NH4+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953000"/>
            <a:ext cx="1524000" cy="1504950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73914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761" y="4953000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us 33"/>
          <p:cNvSpPr/>
          <p:nvPr/>
        </p:nvSpPr>
        <p:spPr>
          <a:xfrm>
            <a:off x="6705600" y="4191000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7" name="Smiley Face 26"/>
          <p:cNvSpPr/>
          <p:nvPr/>
        </p:nvSpPr>
        <p:spPr>
          <a:xfrm>
            <a:off x="116716" y="1781693"/>
            <a:ext cx="1722410" cy="155107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Smiley Face 36"/>
          <p:cNvSpPr/>
          <p:nvPr/>
        </p:nvSpPr>
        <p:spPr>
          <a:xfrm>
            <a:off x="2590800" y="1828800"/>
            <a:ext cx="1722410" cy="155107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Smiley Face 37"/>
          <p:cNvSpPr/>
          <p:nvPr/>
        </p:nvSpPr>
        <p:spPr>
          <a:xfrm>
            <a:off x="2819400" y="4724400"/>
            <a:ext cx="1722410" cy="155107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miley Face 38"/>
          <p:cNvSpPr/>
          <p:nvPr/>
        </p:nvSpPr>
        <p:spPr>
          <a:xfrm>
            <a:off x="228600" y="4648200"/>
            <a:ext cx="1722410" cy="155107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788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38" grpId="0" animBg="1"/>
      <p:bldP spid="3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-100584" y="1844824"/>
            <a:ext cx="9540552" cy="15121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A </a:t>
            </a:r>
            <a:r>
              <a:rPr lang="en-US" sz="4400" b="1" i="1" dirty="0" smtClean="0">
                <a:solidFill>
                  <a:srgbClr val="000000"/>
                </a:solidFill>
              </a:rPr>
              <a:t>polyatomic </a:t>
            </a:r>
            <a:r>
              <a:rPr lang="en-US" sz="4400" b="1" i="1" dirty="0" smtClean="0">
                <a:solidFill>
                  <a:srgbClr val="FF0000"/>
                </a:solidFill>
              </a:rPr>
              <a:t>ion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</a:rPr>
              <a:t>contains </a:t>
            </a:r>
            <a:r>
              <a:rPr lang="en-US" sz="4400" b="1" dirty="0" smtClean="0">
                <a:solidFill>
                  <a:srgbClr val="7030A0"/>
                </a:solidFill>
              </a:rPr>
              <a:t>more than one</a:t>
            </a:r>
            <a:r>
              <a:rPr lang="en-US" sz="4400" b="1" dirty="0" smtClean="0">
                <a:solidFill>
                  <a:srgbClr val="000000"/>
                </a:solidFill>
              </a:rPr>
              <a:t> atom</a:t>
            </a:r>
            <a:endParaRPr lang="en-US" sz="4400" b="1" i="1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en-US" b="1" i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3588" y="188640"/>
            <a:ext cx="7620000" cy="1152128"/>
          </a:xfrm>
          <a:prstGeom prst="rect">
            <a:avLst/>
          </a:prstGeom>
          <a:solidFill>
            <a:srgbClr val="FF33CC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en-CA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Polyatomic Ions</a:t>
            </a:r>
            <a:endParaRPr lang="en-CA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3861048"/>
            <a:ext cx="6625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54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CN</a:t>
            </a:r>
            <a:r>
              <a:rPr lang="en-US" sz="54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NH</a:t>
            </a:r>
            <a:r>
              <a:rPr lang="en-US" sz="54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NO</a:t>
            </a:r>
            <a:r>
              <a:rPr lang="en-US" sz="54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7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61199" y="116632"/>
            <a:ext cx="6048672" cy="936104"/>
          </a:xfrm>
          <a:prstGeom prst="rect">
            <a:avLst/>
          </a:prstGeom>
          <a:solidFill>
            <a:srgbClr val="FF33CC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en-CA" sz="5400" dirty="0" smtClean="0">
                <a:solidFill>
                  <a:srgbClr val="000000"/>
                </a:solidFill>
                <a:latin typeface="Bauhaus 93" pitchFamily="82" charset="0"/>
                <a:cs typeface="Aharoni" pitchFamily="2" charset="-79"/>
              </a:rPr>
              <a:t>Polyatomic Ions</a:t>
            </a:r>
            <a:endParaRPr lang="en-CA" sz="3600" dirty="0">
              <a:solidFill>
                <a:srgbClr val="000000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1560" y="1052736"/>
            <a:ext cx="7975803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ct val="5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b="1" dirty="0" smtClean="0">
                <a:solidFill>
                  <a:srgbClr val="000000"/>
                </a:solidFill>
              </a:rPr>
              <a:t>You have to memorize the names, formulae, and charges of these polyatomic ions + other ones (see the worksheet):</a:t>
            </a:r>
          </a:p>
          <a:p>
            <a:pPr marL="45720" indent="0">
              <a:spcBef>
                <a:spcPct val="5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Clr>
                <a:srgbClr val="F14124">
                  <a:lumMod val="75000"/>
                </a:srgbClr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1012026"/>
              </p:ext>
            </p:extLst>
          </p:nvPr>
        </p:nvGraphicFramePr>
        <p:xfrm>
          <a:off x="179512" y="1858580"/>
          <a:ext cx="39604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33"/>
                <a:gridCol w="1939807"/>
              </a:tblGrid>
              <a:tr h="41829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Formula</a:t>
                      </a:r>
                      <a:r>
                        <a:rPr lang="en-CA" sz="2400" baseline="0" dirty="0" smtClean="0"/>
                        <a:t> and charge</a:t>
                      </a:r>
                      <a:endParaRPr lang="en-CA" sz="2400" dirty="0"/>
                    </a:p>
                  </a:txBody>
                  <a:tcPr/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carbonate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CO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chromate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CrO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dichromate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Cr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sulphate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sulphite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nitrate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NO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nitrite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CA" sz="2800" b="1" i="0" u="none" strike="noStrike" kern="1200" baseline="-250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2800" b="1" i="0" u="none" strike="noStrike" kern="1200" baseline="300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ammonium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n-CA" sz="2800" b="1" i="0" u="none" strike="noStrike" kern="1200" baseline="-250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CA" sz="2800" b="1" i="0" u="none" strike="noStrike" kern="1200" baseline="300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1653857"/>
              </p:ext>
            </p:extLst>
          </p:nvPr>
        </p:nvGraphicFramePr>
        <p:xfrm>
          <a:off x="4479930" y="1844824"/>
          <a:ext cx="436502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326"/>
                <a:gridCol w="1968701"/>
              </a:tblGrid>
              <a:tr h="290545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Formula</a:t>
                      </a:r>
                      <a:r>
                        <a:rPr lang="en-CA" sz="2400" baseline="0" dirty="0" smtClean="0"/>
                        <a:t> and charge</a:t>
                      </a:r>
                      <a:endParaRPr lang="en-CA" sz="2400" dirty="0"/>
                    </a:p>
                  </a:txBody>
                  <a:tcPr/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acetate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permanganate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MnO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perchlorate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ClO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oxalate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cyanide 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CN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chlorite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ClO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phosphate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PO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3-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hydroxide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OH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266010" y="2778355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2268057" y="3288161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268057" y="3789040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266010" y="4307202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316314" y="4775682"/>
            <a:ext cx="1728192" cy="4535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266010" y="5301208"/>
            <a:ext cx="172819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2353721" y="5895192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2316314" y="6309320"/>
            <a:ext cx="172819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6992558" y="2701725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6992558" y="3268553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948264" y="3789040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948264" y="4285615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6983798" y="4782741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6948264" y="5301208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6948264" y="5876472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948264" y="6331014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39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14478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Identify each ion and its charge</a:t>
            </a:r>
          </a:p>
          <a:p>
            <a:pPr marL="457200" indent="-457200"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Use </a:t>
            </a: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A CROSSOVER METHOD (or Method #1)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to balance the charges on each ion so you have </a:t>
            </a:r>
            <a:r>
              <a:rPr lang="en-CA" sz="2400" dirty="0" smtClean="0">
                <a:solidFill>
                  <a:srgbClr val="FF33CC"/>
                </a:solidFill>
                <a:latin typeface="Britannic Bold" pitchFamily="34" charset="0"/>
              </a:rPr>
              <a:t>ZERO (0) overall charge!!</a:t>
            </a:r>
            <a:endParaRPr lang="en-CA" sz="20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Writing the Formulas of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Polyatomic Ions</a:t>
            </a:r>
            <a:endParaRPr lang="en-C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8200" y="2590800"/>
            <a:ext cx="75438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600" b="1" dirty="0" smtClean="0">
                <a:solidFill>
                  <a:prstClr val="black"/>
                </a:solidFill>
                <a:latin typeface="Berlin Sans FB" pitchFamily="34" charset="0"/>
              </a:rPr>
              <a:t>iron(III)sulphate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CA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CA" sz="6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CA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4953000"/>
            <a:ext cx="4834657" cy="156966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(SO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9600" b="1" cap="none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5719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Naming of </a:t>
            </a:r>
            <a:r>
              <a:rPr lang="en-CA" sz="3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sz="3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44" y="1124744"/>
            <a:ext cx="1686880" cy="5719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4640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nonmetal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" name="Plus 1"/>
          <p:cNvSpPr/>
          <p:nvPr/>
        </p:nvSpPr>
        <p:spPr>
          <a:xfrm>
            <a:off x="1896683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87" y="4221088"/>
            <a:ext cx="173434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UNIVALENT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3634" y="4221088"/>
            <a:ext cx="188889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MULTIVALENT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9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147" y="1781693"/>
            <a:ext cx="1419865" cy="139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40376" y="4725144"/>
            <a:ext cx="133722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9630" y="5672341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9630" y="4725144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15" name="Straight Arrow Connector 14"/>
          <p:cNvCxnSpPr>
            <a:stCxn id="11" idx="2"/>
            <a:endCxn id="6" idx="0"/>
          </p:cNvCxnSpPr>
          <p:nvPr/>
        </p:nvCxnSpPr>
        <p:spPr>
          <a:xfrm>
            <a:off x="899084" y="1696682"/>
            <a:ext cx="157675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0" idx="0"/>
          </p:cNvCxnSpPr>
          <p:nvPr/>
        </p:nvCxnSpPr>
        <p:spPr>
          <a:xfrm>
            <a:off x="899084" y="1696682"/>
            <a:ext cx="2568996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http://upload.wikimedia.org/wikipedia/commons/f/fe/Ammonium-2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8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17475" y="2179756"/>
            <a:ext cx="1204586" cy="1194127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990600" y="5410200"/>
            <a:ext cx="7416824" cy="96236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200" dirty="0" smtClean="0">
                <a:solidFill>
                  <a:srgbClr val="0000FF"/>
                </a:solidFill>
                <a:latin typeface="Bodoni MT Black" pitchFamily="18" charset="0"/>
              </a:rPr>
              <a:t>How will you find out?</a:t>
            </a:r>
            <a:endParaRPr lang="en-CA" sz="3800" dirty="0" smtClean="0">
              <a:solidFill>
                <a:srgbClr val="0000FF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 the Formulas of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Polyatomic Ions</a:t>
            </a:r>
            <a:endParaRPr lang="en-C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  <p:bldP spid="3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95800" y="2209800"/>
            <a:ext cx="1752600" cy="1270327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33832" y="5433480"/>
            <a:ext cx="7654591" cy="1163872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600" dirty="0" smtClean="0">
                <a:solidFill>
                  <a:schemeClr val="tx1"/>
                </a:solidFill>
                <a:latin typeface="Bodoni MT Black" pitchFamily="18" charset="0"/>
              </a:rPr>
              <a:t>Look at the charge on the </a:t>
            </a:r>
            <a:r>
              <a:rPr lang="en-CA" sz="4600" dirty="0" smtClean="0">
                <a:solidFill>
                  <a:srgbClr val="0000FF"/>
                </a:solidFill>
                <a:latin typeface="Bodoni MT Black" pitchFamily="18" charset="0"/>
              </a:rPr>
              <a:t>hydroxide ion</a:t>
            </a:r>
            <a:r>
              <a:rPr lang="en-CA" sz="4600" dirty="0" smtClean="0">
                <a:solidFill>
                  <a:srgbClr val="7030A0"/>
                </a:solidFill>
                <a:latin typeface="Bodoni MT Black" pitchFamily="18" charset="0"/>
              </a:rPr>
              <a:t>! </a:t>
            </a: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04800" y="152400"/>
            <a:ext cx="8610600" cy="1600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itchFamily="34" charset="0"/>
              <a:buAutoNum type="arabicPeriod"/>
            </a:pP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The 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compound is </a:t>
            </a:r>
            <a:r>
              <a:rPr lang="en-CA" sz="2800" b="1" dirty="0" smtClean="0">
                <a:solidFill>
                  <a:srgbClr val="0000FF"/>
                </a:solidFill>
                <a:latin typeface="Agency FB" pitchFamily="34" charset="0"/>
              </a:rPr>
              <a:t>neutral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 (</a:t>
            </a:r>
            <a:r>
              <a:rPr lang="en-CA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overall </a:t>
            </a:r>
            <a:r>
              <a:rPr lang="en-CA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charge  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= </a:t>
            </a:r>
            <a:r>
              <a:rPr lang="en-CA" sz="2800" dirty="0" smtClean="0">
                <a:solidFill>
                  <a:srgbClr val="0000FF"/>
                </a:solidFill>
                <a:latin typeface="Berlin Sans FB Demi" pitchFamily="34" charset="0"/>
              </a:rPr>
              <a:t>0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), so...</a:t>
            </a:r>
          </a:p>
          <a:p>
            <a:pPr marL="457200" indent="-457200" algn="ctr">
              <a:buFont typeface="Arial" pitchFamily="34" charset="0"/>
              <a:buAutoNum type="arabicPeriod"/>
            </a:pP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The </a:t>
            </a:r>
            <a:r>
              <a:rPr lang="en-CA" sz="2800" b="1" dirty="0" smtClean="0">
                <a:solidFill>
                  <a:srgbClr val="0000FF"/>
                </a:solidFill>
                <a:latin typeface="Agency FB" pitchFamily="34" charset="0"/>
              </a:rPr>
              <a:t>charge </a:t>
            </a:r>
            <a:r>
              <a:rPr lang="en-CA" sz="2800" b="1" dirty="0" smtClean="0">
                <a:solidFill>
                  <a:srgbClr val="0000FF"/>
                </a:solidFill>
                <a:latin typeface="Agency FB" pitchFamily="34" charset="0"/>
              </a:rPr>
              <a:t>of the </a:t>
            </a:r>
            <a:r>
              <a:rPr lang="en-CA" sz="2800" b="1" dirty="0" smtClean="0">
                <a:solidFill>
                  <a:srgbClr val="0000FF"/>
                </a:solidFill>
                <a:latin typeface="Agency FB" pitchFamily="34" charset="0"/>
              </a:rPr>
              <a:t>metal ion 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(lead) </a:t>
            </a:r>
            <a:r>
              <a:rPr lang="en-CA" sz="2800" b="1" dirty="0" smtClean="0">
                <a:solidFill>
                  <a:schemeClr val="tx1"/>
                </a:solidFill>
                <a:latin typeface="Berlin Sans FB" pitchFamily="34" charset="0"/>
              </a:rPr>
              <a:t>=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the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charge on the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polyatomic ion(s)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(hydroxide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)</a:t>
            </a:r>
            <a:endParaRPr lang="en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1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43800" y="1447800"/>
            <a:ext cx="686405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05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43800" y="1447800"/>
            <a:ext cx="686405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05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1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838200" y="5155910"/>
            <a:ext cx="7239000" cy="147349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The charge on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lead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ion 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then </a:t>
            </a:r>
            <a:r>
              <a:rPr lang="en-CA" sz="2800" spc="-150" dirty="0" smtClean="0">
                <a:solidFill>
                  <a:srgbClr val="7030A0"/>
                </a:solidFill>
                <a:latin typeface="Britannic Bold" pitchFamily="34" charset="0"/>
              </a:rPr>
              <a:t>MUST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 be  </a:t>
            </a:r>
            <a:r>
              <a:rPr lang="en-CA" sz="4000" b="1" spc="-150" dirty="0" smtClean="0">
                <a:solidFill>
                  <a:srgbClr val="FF0000"/>
                </a:solidFill>
                <a:latin typeface="Algerian" pitchFamily="82" charset="0"/>
              </a:rPr>
              <a:t>2+</a:t>
            </a:r>
            <a:r>
              <a:rPr lang="en-CA" sz="4000" b="1" spc="-15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endParaRPr lang="en-CA" sz="4000" b="1" spc="-150" dirty="0" smtClean="0">
              <a:solidFill>
                <a:srgbClr val="002060"/>
              </a:solidFill>
              <a:latin typeface="Algerian" pitchFamily="8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to balance the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hydroxide ions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’ charge 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of </a:t>
            </a:r>
            <a:r>
              <a:rPr lang="en-CA" sz="4000" b="1" spc="-150" dirty="0" smtClean="0">
                <a:solidFill>
                  <a:srgbClr val="FF0000"/>
                </a:solidFill>
                <a:latin typeface="Algerian" pitchFamily="82" charset="0"/>
              </a:rPr>
              <a:t>2-</a:t>
            </a:r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srgbClr val="FF0000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838200" y="5155910"/>
            <a:ext cx="7239000" cy="147349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The charge on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lead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ion 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then </a:t>
            </a:r>
            <a:r>
              <a:rPr lang="en-CA" sz="2800" spc="-150" dirty="0" smtClean="0">
                <a:solidFill>
                  <a:srgbClr val="7030A0"/>
                </a:solidFill>
                <a:latin typeface="Britannic Bold" pitchFamily="34" charset="0"/>
              </a:rPr>
              <a:t>MUST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 be  </a:t>
            </a:r>
            <a:r>
              <a:rPr lang="en-CA" sz="4000" b="1" spc="-150" dirty="0" smtClean="0">
                <a:solidFill>
                  <a:srgbClr val="FF0000"/>
                </a:solidFill>
                <a:latin typeface="Algerian" pitchFamily="82" charset="0"/>
              </a:rPr>
              <a:t>2+</a:t>
            </a:r>
            <a:r>
              <a:rPr lang="en-CA" sz="4000" b="1" spc="-15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endParaRPr lang="en-CA" sz="4000" b="1" spc="-150" dirty="0" smtClean="0">
              <a:solidFill>
                <a:srgbClr val="002060"/>
              </a:solidFill>
              <a:latin typeface="Algerian" pitchFamily="8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to balance the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hydroxide ions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’ charge 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of </a:t>
            </a:r>
            <a:r>
              <a:rPr lang="en-CA" sz="4000" b="1" spc="-150" dirty="0" smtClean="0">
                <a:solidFill>
                  <a:srgbClr val="FF0000"/>
                </a:solidFill>
                <a:latin typeface="Algerian" pitchFamily="82" charset="0"/>
              </a:rPr>
              <a:t>2-</a:t>
            </a:r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srgbClr val="FF0000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1371600" y="5486400"/>
            <a:ext cx="6781800" cy="9233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400" dirty="0" smtClean="0">
                <a:solidFill>
                  <a:srgbClr val="000000"/>
                </a:solidFill>
                <a:latin typeface="Berlin Sans FB Demi" pitchFamily="34" charset="0"/>
              </a:rPr>
              <a:t>lead(II)hydroxide</a:t>
            </a:r>
            <a:endParaRPr lang="en-CA" dirty="0" smtClean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82" y="0"/>
            <a:ext cx="905421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30266" y="1340768"/>
            <a:ext cx="8763000" cy="3229063"/>
          </a:xfrm>
        </p:spPr>
        <p:txBody>
          <a:bodyPr>
            <a:noAutofit/>
          </a:bodyPr>
          <a:lstStyle/>
          <a:p>
            <a:pPr algn="ctr" eaLnBrk="1" hangingPunct="1">
              <a:buFontTx/>
              <a:buChar char="-"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They are 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salts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 which 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include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a water molecule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 in their </a:t>
            </a:r>
            <a:r>
              <a:rPr lang="en-CA" sz="2800" dirty="0" smtClean="0">
                <a:solidFill>
                  <a:srgbClr val="7030A0"/>
                </a:solidFill>
                <a:latin typeface="Berlin Sans FB" pitchFamily="34" charset="0"/>
              </a:rPr>
              <a:t>crystal structure</a:t>
            </a:r>
          </a:p>
          <a:p>
            <a:pPr marL="45720" indent="0" algn="ctr" eaLnBrk="1" hangingPunct="1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- 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This usually happens when </a:t>
            </a:r>
            <a:r>
              <a:rPr lang="en-CA" sz="2800" u="sng" dirty="0" smtClean="0">
                <a:solidFill>
                  <a:srgbClr val="FF0066"/>
                </a:solidFill>
                <a:latin typeface="Berlin Sans FB" pitchFamily="34" charset="0"/>
              </a:rPr>
              <a:t>an ionic compound 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is grown as a crystal by evaporation. This crystal structure will often include </a:t>
            </a:r>
            <a:r>
              <a:rPr lang="en-CA" sz="2800" u="sng" dirty="0" smtClean="0">
                <a:solidFill>
                  <a:srgbClr val="FF0066"/>
                </a:solidFill>
                <a:latin typeface="Berlin Sans FB" pitchFamily="34" charset="0"/>
              </a:rPr>
              <a:t>water molecules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962400"/>
            <a:ext cx="8208912" cy="1938992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</a:rPr>
              <a:t>WHAT </a:t>
            </a:r>
          </a:p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</a:rPr>
              <a:t>ARE </a:t>
            </a:r>
            <a:r>
              <a:rPr lang="en-US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Cooper Black" pitchFamily="18" charset="0"/>
              </a:rPr>
              <a:t>HYDRATES</a:t>
            </a:r>
            <a:r>
              <a:rPr lang="en-US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</a:rPr>
              <a:t>?</a:t>
            </a:r>
            <a:endParaRPr lang="en-CA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latin typeface="Cooper Black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28600"/>
            <a:ext cx="5334000" cy="838200"/>
          </a:xfrm>
          <a:prstGeom prst="rect">
            <a:avLst/>
          </a:prstGeom>
          <a:solidFill>
            <a:srgbClr val="99FF99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4800" b="0" dirty="0" smtClean="0">
                <a:solidFill>
                  <a:srgbClr val="002060"/>
                </a:solidFill>
                <a:latin typeface="Britannic Bold" pitchFamily="34" charset="0"/>
                <a:cs typeface="Aharoni" pitchFamily="2" charset="-79"/>
              </a:rPr>
              <a:t>Naming Hydrates</a:t>
            </a:r>
            <a:endParaRPr lang="en-CA" sz="3200" b="0" dirty="0">
              <a:solidFill>
                <a:srgbClr val="00206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3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Chemical names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of Ionic Compounds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600200"/>
            <a:ext cx="33345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115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11500" b="1" cap="all" spc="0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3429000"/>
            <a:ext cx="8610600" cy="2209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Name  </a:t>
            </a:r>
            <a:r>
              <a:rPr lang="en-CA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(a positive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Name the </a:t>
            </a:r>
            <a:r>
              <a:rPr lang="en-CA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non-metal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(a negative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Put 1 + 2 together</a:t>
            </a:r>
            <a:endParaRPr lang="en-CA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685800"/>
            <a:ext cx="8763000" cy="114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r>
              <a:rPr lang="en-CA" sz="3600" b="1" dirty="0" smtClean="0">
                <a:latin typeface="Agency FB" pitchFamily="34" charset="0"/>
              </a:rPr>
              <a:t>Have always </a:t>
            </a:r>
            <a:r>
              <a:rPr lang="en-CA" sz="3600" b="1" u="sng" dirty="0" smtClean="0">
                <a:latin typeface="Agency FB" pitchFamily="34" charset="0"/>
              </a:rPr>
              <a:t>two parts</a:t>
            </a:r>
            <a:r>
              <a:rPr lang="en-CA" sz="3600" b="1" dirty="0" smtClean="0">
                <a:latin typeface="Agency FB" pitchFamily="34" charset="0"/>
              </a:rPr>
              <a:t>: one for 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 metal ion (Ca</a:t>
            </a:r>
            <a:r>
              <a:rPr lang="en-CA" sz="3600" b="1" u="sng" baseline="30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2+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</a:t>
            </a:r>
            <a:r>
              <a:rPr lang="en-CA" sz="3600" b="1" dirty="0" smtClean="0">
                <a:solidFill>
                  <a:srgbClr val="FF33CC"/>
                </a:solidFill>
                <a:latin typeface="Berlin Sans FB" pitchFamily="34" charset="0"/>
              </a:rPr>
              <a:t> </a:t>
            </a:r>
            <a:r>
              <a:rPr lang="en-CA" sz="3600" b="1" dirty="0" smtClean="0">
                <a:latin typeface="Agency FB" pitchFamily="34" charset="0"/>
              </a:rPr>
              <a:t>and one for 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non metal ion (</a:t>
            </a:r>
            <a:r>
              <a:rPr lang="en-CA" sz="3600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Cl</a:t>
            </a:r>
            <a:r>
              <a:rPr lang="en-CA" sz="3600" b="1" u="sng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-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</a:t>
            </a:r>
          </a:p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endParaRPr lang="en-C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867400"/>
            <a:ext cx="8458200" cy="584775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chemeClr val="bg1"/>
                </a:solidFill>
              </a:rPr>
              <a:t>Let’s </a:t>
            </a:r>
            <a:r>
              <a:rPr lang="en-US" sz="3200" b="1" spc="50" dirty="0" smtClean="0">
                <a:ln w="11430"/>
                <a:solidFill>
                  <a:schemeClr val="bg1"/>
                </a:solidFill>
              </a:rPr>
              <a:t>learn how to name </a:t>
            </a:r>
            <a:r>
              <a:rPr lang="en-US" sz="3200" b="1" cap="none" spc="50" dirty="0" smtClean="0">
                <a:ln w="11430"/>
                <a:solidFill>
                  <a:schemeClr val="bg1"/>
                </a:solidFill>
              </a:rPr>
              <a:t>the metal ions first!</a:t>
            </a:r>
            <a:endParaRPr lang="en-US" sz="3200" b="1" cap="none" spc="50" dirty="0">
              <a:ln w="1143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allAtOnce" animBg="1"/>
      <p:bldP spid="15" grpId="0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73" y="3868569"/>
            <a:ext cx="3806056" cy="285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4784"/>
            <a:ext cx="3599058" cy="35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8763000" cy="936104"/>
          </a:xfrm>
        </p:spPr>
        <p:txBody>
          <a:bodyPr>
            <a:noAutofit/>
          </a:bodyPr>
          <a:lstStyle/>
          <a:p>
            <a:pPr marL="45720" indent="0" algn="ctr" eaLnBrk="1" hangingPunct="1">
              <a:buNone/>
            </a:pP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When </a:t>
            </a:r>
            <a:r>
              <a:rPr lang="en-CA" sz="2800" dirty="0" smtClean="0">
                <a:solidFill>
                  <a:srgbClr val="0066FF"/>
                </a:solidFill>
                <a:latin typeface="Britannic Bold" pitchFamily="34" charset="0"/>
              </a:rPr>
              <a:t>copper(II)sulphate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 is crystalized from </a:t>
            </a:r>
            <a:r>
              <a:rPr lang="en-CA" sz="2800" dirty="0" smtClean="0">
                <a:solidFill>
                  <a:srgbClr val="0066FF"/>
                </a:solidFill>
                <a:latin typeface="Britannic Bold" pitchFamily="34" charset="0"/>
              </a:rPr>
              <a:t>water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,</a:t>
            </a:r>
          </a:p>
          <a:p>
            <a:pPr marL="45720" indent="0" algn="ctr" eaLnBrk="1" hangingPunct="1">
              <a:buNone/>
            </a:pP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the resulting crystals have the formula: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838200"/>
            <a:ext cx="2520280" cy="64633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Example:</a:t>
            </a:r>
            <a:endParaRPr lang="en-CA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438400"/>
            <a:ext cx="425950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CuSO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4 </a:t>
            </a: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•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 5H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O</a:t>
            </a:r>
            <a:endParaRPr lang="en-CA" sz="40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latin typeface="Britannic Bold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295400" y="152400"/>
            <a:ext cx="6324600" cy="646331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</a:rPr>
              <a:t>WHAT 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</a:rPr>
              <a:t> ARE 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Cooper Black" pitchFamily="18" charset="0"/>
              </a:rPr>
              <a:t>HYDRATES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</a:rPr>
              <a:t>?</a:t>
            </a:r>
            <a:endParaRPr lang="en-CA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5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8763000" cy="936104"/>
          </a:xfrm>
        </p:spPr>
        <p:txBody>
          <a:bodyPr>
            <a:noAutofit/>
          </a:bodyPr>
          <a:lstStyle/>
          <a:p>
            <a:pPr marL="45720" indent="0" algn="ctr" eaLnBrk="1" hangingPunct="1">
              <a:buNone/>
            </a:pP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When </a:t>
            </a:r>
            <a:r>
              <a:rPr lang="en-CA" sz="2800" dirty="0" smtClean="0">
                <a:solidFill>
                  <a:srgbClr val="0066FF"/>
                </a:solidFill>
                <a:latin typeface="Britannic Bold" pitchFamily="34" charset="0"/>
              </a:rPr>
              <a:t>copper(II)sulphate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 is crystalized from </a:t>
            </a:r>
            <a:r>
              <a:rPr lang="en-CA" sz="2800" dirty="0" smtClean="0">
                <a:solidFill>
                  <a:srgbClr val="0066FF"/>
                </a:solidFill>
                <a:latin typeface="Britannic Bold" pitchFamily="34" charset="0"/>
              </a:rPr>
              <a:t>water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,</a:t>
            </a:r>
          </a:p>
          <a:p>
            <a:pPr marL="45720" indent="0" algn="ctr" eaLnBrk="1" hangingPunct="1">
              <a:buNone/>
            </a:pP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ritannic Bold" pitchFamily="34" charset="0"/>
              </a:rPr>
              <a:t>the resulting crystals have the formula: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838200"/>
            <a:ext cx="2520280" cy="64633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Example:</a:t>
            </a:r>
            <a:endParaRPr lang="en-CA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438400"/>
            <a:ext cx="425950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CuSO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4 </a:t>
            </a: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•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 5H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O</a:t>
            </a:r>
            <a:endParaRPr lang="en-CA" sz="40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latin typeface="Britannic Bold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295400" y="152400"/>
            <a:ext cx="6324600" cy="646331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</a:rPr>
              <a:t>WHAT 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</a:rPr>
              <a:t> ARE 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Cooper Black" pitchFamily="18" charset="0"/>
              </a:rPr>
              <a:t>HYDRATES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</a:rPr>
              <a:t>?</a:t>
            </a:r>
            <a:endParaRPr lang="en-CA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latin typeface="Cooper Black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4800" y="3657600"/>
            <a:ext cx="8458200" cy="1080120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This means that </a:t>
            </a:r>
            <a:r>
              <a:rPr lang="en-CA" sz="2800" b="1" dirty="0" smtClean="0">
                <a:solidFill>
                  <a:srgbClr val="0066FF"/>
                </a:solidFill>
                <a:latin typeface="Berlin Sans FB" pitchFamily="34" charset="0"/>
              </a:rPr>
              <a:t>5 water molecules 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are attached to </a:t>
            </a:r>
            <a:r>
              <a:rPr lang="en-CA" sz="2800" b="1" dirty="0" smtClean="0">
                <a:solidFill>
                  <a:srgbClr val="C00000"/>
                </a:solidFill>
                <a:latin typeface="Berlin Sans FB" pitchFamily="34" charset="0"/>
              </a:rPr>
              <a:t>each copper(II)sulphate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5029200"/>
            <a:ext cx="8461217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The naming of </a:t>
            </a:r>
            <a:r>
              <a:rPr lang="en-CA" sz="2800" dirty="0" smtClean="0">
                <a:solidFill>
                  <a:srgbClr val="212745"/>
                </a:solidFill>
                <a:latin typeface="Berlin Sans FB" pitchFamily="34" charset="0"/>
              </a:rPr>
              <a:t>hydrates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 is </a:t>
            </a:r>
            <a:r>
              <a:rPr lang="en-CA" sz="2800" b="1" u="sng" dirty="0" smtClean="0">
                <a:solidFill>
                  <a:srgbClr val="0000FF"/>
                </a:solidFill>
                <a:latin typeface="Berlin Sans FB" pitchFamily="34" charset="0"/>
              </a:rPr>
              <a:t>pretty easy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! </a:t>
            </a:r>
            <a:endParaRPr lang="en-CA" sz="2800" dirty="0" smtClean="0">
              <a:solidFill>
                <a:prstClr val="black"/>
              </a:solidFill>
              <a:latin typeface="Berlin Sans FB" pitchFamily="34" charset="0"/>
            </a:endParaRPr>
          </a:p>
          <a:p>
            <a:pPr marL="4572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All 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you need is to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memorize prefixes 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and the </a:t>
            </a:r>
            <a:r>
              <a:rPr lang="en-CA" sz="2800" b="1" dirty="0" smtClean="0">
                <a:solidFill>
                  <a:srgbClr val="FF0000"/>
                </a:solidFill>
                <a:latin typeface="Berlin Sans FB" pitchFamily="34" charset="0"/>
              </a:rPr>
              <a:t>numbers</a:t>
            </a:r>
            <a:r>
              <a:rPr lang="en-CA" sz="2800" b="1" dirty="0" smtClean="0">
                <a:solidFill>
                  <a:prstClr val="black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prstClr val="black"/>
                </a:solidFill>
                <a:latin typeface="Berlin Sans FB" pitchFamily="34" charset="0"/>
              </a:rPr>
              <a:t>they represent. </a:t>
            </a:r>
          </a:p>
        </p:txBody>
      </p:sp>
    </p:spTree>
    <p:extLst>
      <p:ext uri="{BB962C8B-B14F-4D97-AF65-F5344CB8AC3E}">
        <p14:creationId xmlns:p14="http://schemas.microsoft.com/office/powerpoint/2010/main" xmlns="" val="28285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6888129"/>
              </p:ext>
            </p:extLst>
          </p:nvPr>
        </p:nvGraphicFramePr>
        <p:xfrm>
          <a:off x="179512" y="188640"/>
          <a:ext cx="8712968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976664"/>
              </a:tblGrid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solidFill>
                            <a:srgbClr val="FFFF00"/>
                          </a:solidFill>
                        </a:rPr>
                        <a:t>PREFIX</a:t>
                      </a:r>
                      <a:endParaRPr lang="en-CA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 smtClean="0">
                          <a:solidFill>
                            <a:srgbClr val="FFFF00"/>
                          </a:solidFill>
                        </a:rPr>
                        <a:t>Number of water molecules</a:t>
                      </a:r>
                      <a:endParaRPr lang="en-CA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mono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1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di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2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tri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3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tetra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4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penta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5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hexa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6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hepta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7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octa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8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nona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9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5852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err="1" smtClean="0"/>
                        <a:t>deca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10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27584" y="980728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131301" y="980728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884006" y="1625159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884006" y="2202386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182648" y="1534512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217739" y="2193236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148064" y="2725079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724128" y="3900122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436096" y="3358519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148064" y="5090067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148064" y="5661248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364088" y="6237312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148064" y="4509120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1035672" y="2725079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884006" y="3358519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968378" y="3889390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895147" y="4509120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1095049" y="5085184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1057908" y="5661248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1095049" y="6237312"/>
            <a:ext cx="1368152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3599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8977095"/>
              </p:ext>
            </p:extLst>
          </p:nvPr>
        </p:nvGraphicFramePr>
        <p:xfrm>
          <a:off x="-1" y="980727"/>
          <a:ext cx="3027815" cy="579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783"/>
                <a:gridCol w="1800032"/>
              </a:tblGrid>
              <a:tr h="1044795"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PREFIX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Number of water molecules</a:t>
                      </a:r>
                      <a:endParaRPr lang="en-CA" sz="2000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mono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di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2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tri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3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tetra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4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penta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5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hexa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6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hepta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7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octa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8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nona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9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deca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10</a:t>
                      </a:r>
                      <a:endParaRPr lang="en-C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3352800" y="2362200"/>
            <a:ext cx="55626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ctr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Name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salt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 as usual</a:t>
            </a:r>
          </a:p>
          <a:p>
            <a:pPr marL="502920" indent="-457200" algn="ctr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Use</a:t>
            </a:r>
            <a:r>
              <a:rPr lang="en-CA" sz="2400" b="1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a</a:t>
            </a:r>
            <a:r>
              <a:rPr lang="en-CA" sz="2400" b="1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prefix 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to n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ame the </a:t>
            </a:r>
            <a:r>
              <a:rPr lang="en-CA" sz="2400" b="1" dirty="0" smtClean="0">
                <a:solidFill>
                  <a:srgbClr val="FF0000"/>
                </a:solidFill>
                <a:latin typeface="Berlin Sans FB" pitchFamily="34" charset="0"/>
              </a:rPr>
              <a:t>number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 associated with water molecule</a:t>
            </a:r>
          </a:p>
          <a:p>
            <a:pPr marL="502920" indent="-457200" algn="ctr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Add a word “</a:t>
            </a:r>
            <a:r>
              <a:rPr lang="en-CA" sz="2400" b="1" dirty="0" smtClean="0">
                <a:solidFill>
                  <a:srgbClr val="008000"/>
                </a:solidFill>
                <a:latin typeface="Berlin Sans FB" pitchFamily="34" charset="0"/>
              </a:rPr>
              <a:t>hydrate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” to step 2 (hydrate = water)</a:t>
            </a:r>
          </a:p>
          <a:p>
            <a:pPr marL="502920" indent="-457200" algn="ctr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Put </a:t>
            </a:r>
            <a:r>
              <a:rPr lang="en-CA" sz="2400" b="1" dirty="0" smtClean="0">
                <a:solidFill>
                  <a:srgbClr val="7030A0"/>
                </a:solidFill>
                <a:latin typeface="Berlin Sans FB" pitchFamily="34" charset="0"/>
              </a:rPr>
              <a:t>steps 1 + 3 together</a:t>
            </a:r>
            <a:endParaRPr lang="en-CA" sz="2400" b="1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5334000"/>
            <a:ext cx="5756448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Britannic Bold" pitchFamily="34" charset="0"/>
              </a:rPr>
              <a:t>copper(II)sulphate </a:t>
            </a:r>
            <a:r>
              <a:rPr lang="en-CA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ritannic Bold" pitchFamily="34" charset="0"/>
              </a:rPr>
              <a:t>penta</a:t>
            </a:r>
            <a:r>
              <a:rPr lang="en-CA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Britannic Bold" pitchFamily="34" charset="0"/>
              </a:rPr>
              <a:t>hydrate</a:t>
            </a:r>
            <a:endParaRPr lang="en-CA" sz="440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1143000"/>
            <a:ext cx="425950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CuSO</a:t>
            </a:r>
            <a:r>
              <a:rPr lang="en-US" sz="540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4 </a:t>
            </a: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• 5H</a:t>
            </a:r>
            <a:r>
              <a:rPr lang="en-US" sz="540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2</a:t>
            </a: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O</a:t>
            </a:r>
            <a:endParaRPr lang="en-CA" sz="400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latin typeface="Britannic Bol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76200"/>
            <a:ext cx="5334000" cy="838200"/>
          </a:xfrm>
          <a:prstGeom prst="rect">
            <a:avLst/>
          </a:prstGeom>
          <a:solidFill>
            <a:srgbClr val="99FF99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4800" b="0" dirty="0" smtClean="0">
                <a:solidFill>
                  <a:srgbClr val="002060"/>
                </a:solidFill>
                <a:latin typeface="Britannic Bold" pitchFamily="34" charset="0"/>
                <a:cs typeface="Aharoni" pitchFamily="2" charset="-79"/>
              </a:rPr>
              <a:t>Naming Hydrates</a:t>
            </a:r>
            <a:endParaRPr lang="en-CA" sz="3200" b="0" dirty="0">
              <a:solidFill>
                <a:srgbClr val="00206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9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0" y="1219200"/>
            <a:ext cx="5679760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Zn(CH</a:t>
            </a:r>
            <a:r>
              <a:rPr lang="en-US" sz="480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3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COO)</a:t>
            </a:r>
            <a:r>
              <a:rPr lang="en-US" sz="480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2 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• 2H</a:t>
            </a:r>
            <a:r>
              <a:rPr lang="en-US" sz="480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2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O</a:t>
            </a:r>
            <a:endParaRPr lang="en-CA" sz="440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5257800"/>
            <a:ext cx="5096045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Britannic Bold" pitchFamily="34" charset="0"/>
              </a:rPr>
              <a:t>zinc acetate </a:t>
            </a:r>
            <a:r>
              <a:rPr lang="en-CA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ritannic Bold" pitchFamily="34" charset="0"/>
              </a:rPr>
              <a:t>di</a:t>
            </a:r>
            <a:r>
              <a:rPr lang="en-CA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Britannic Bold" pitchFamily="34" charset="0"/>
              </a:rPr>
              <a:t>hydrate</a:t>
            </a:r>
            <a:endParaRPr lang="en-CA" sz="540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latin typeface="Britannic Bold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7537354"/>
              </p:ext>
            </p:extLst>
          </p:nvPr>
        </p:nvGraphicFramePr>
        <p:xfrm>
          <a:off x="-1" y="980727"/>
          <a:ext cx="3027815" cy="579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783"/>
                <a:gridCol w="1800032"/>
              </a:tblGrid>
              <a:tr h="1044795"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PREFIX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Number of water molecules</a:t>
                      </a:r>
                      <a:endParaRPr lang="en-CA" sz="2000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mono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di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2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tri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3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tetra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4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penta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5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hexa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6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hepta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7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octa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8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nona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9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deca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10</a:t>
                      </a:r>
                      <a:endParaRPr lang="en-C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981200" y="76200"/>
            <a:ext cx="5334000" cy="838200"/>
          </a:xfrm>
          <a:prstGeom prst="rect">
            <a:avLst/>
          </a:prstGeom>
          <a:solidFill>
            <a:srgbClr val="99FF99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4800" b="0" dirty="0" smtClean="0">
                <a:solidFill>
                  <a:srgbClr val="002060"/>
                </a:solidFill>
                <a:latin typeface="Britannic Bold" pitchFamily="34" charset="0"/>
                <a:cs typeface="Aharoni" pitchFamily="2" charset="-79"/>
              </a:rPr>
              <a:t>Naming Hydrates</a:t>
            </a:r>
            <a:endParaRPr lang="en-CA" sz="3200" b="0" dirty="0">
              <a:solidFill>
                <a:srgbClr val="00206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352800" y="2209800"/>
            <a:ext cx="55626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 algn="ctr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Name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salt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 as usual</a:t>
            </a:r>
          </a:p>
          <a:p>
            <a:pPr marL="502920" indent="-457200" algn="ctr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Use</a:t>
            </a:r>
            <a:r>
              <a:rPr lang="en-CA" sz="2400" b="1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CA" sz="2400" dirty="0" smtClean="0">
                <a:solidFill>
                  <a:schemeClr val="tx1"/>
                </a:solidFill>
                <a:latin typeface="Berlin Sans FB" pitchFamily="34" charset="0"/>
              </a:rPr>
              <a:t>a</a:t>
            </a:r>
            <a:r>
              <a:rPr lang="en-CA" sz="2400" b="1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prefix 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to n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ame the </a:t>
            </a:r>
            <a:r>
              <a:rPr lang="en-CA" sz="2400" b="1" dirty="0" smtClean="0">
                <a:solidFill>
                  <a:srgbClr val="FF0000"/>
                </a:solidFill>
                <a:latin typeface="Berlin Sans FB" pitchFamily="34" charset="0"/>
              </a:rPr>
              <a:t>number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 associated with water molecule</a:t>
            </a:r>
          </a:p>
          <a:p>
            <a:pPr marL="502920" indent="-457200" algn="ctr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Add a word “</a:t>
            </a:r>
            <a:r>
              <a:rPr lang="en-CA" sz="2400" b="1" dirty="0" smtClean="0">
                <a:solidFill>
                  <a:srgbClr val="008000"/>
                </a:solidFill>
                <a:latin typeface="Berlin Sans FB" pitchFamily="34" charset="0"/>
              </a:rPr>
              <a:t>hydrate</a:t>
            </a: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” to step 2 (hydrate = water)</a:t>
            </a:r>
          </a:p>
          <a:p>
            <a:pPr marL="502920" indent="-457200" algn="ctr">
              <a:buClr>
                <a:srgbClr val="F14124">
                  <a:lumMod val="75000"/>
                </a:srgbClr>
              </a:buClr>
              <a:buFont typeface="+mj-lt"/>
              <a:buAutoNum type="arabicPeriod"/>
            </a:pPr>
            <a:r>
              <a:rPr lang="en-CA" sz="2400" dirty="0" smtClean="0">
                <a:solidFill>
                  <a:prstClr val="black"/>
                </a:solidFill>
                <a:latin typeface="Berlin Sans FB" pitchFamily="34" charset="0"/>
              </a:rPr>
              <a:t>Put </a:t>
            </a:r>
            <a:r>
              <a:rPr lang="en-CA" sz="2400" b="1" dirty="0" smtClean="0">
                <a:solidFill>
                  <a:srgbClr val="7030A0"/>
                </a:solidFill>
                <a:latin typeface="Berlin Sans FB" pitchFamily="34" charset="0"/>
              </a:rPr>
              <a:t>steps 1 + 3 together</a:t>
            </a:r>
            <a:endParaRPr lang="en-CA" sz="2400" b="1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3276600"/>
            <a:ext cx="4977645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Ca(NO</a:t>
            </a:r>
            <a:r>
              <a:rPr lang="en-US" sz="480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3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)</a:t>
            </a:r>
            <a:r>
              <a:rPr lang="en-US" sz="480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2 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• 4H</a:t>
            </a:r>
            <a:r>
              <a:rPr lang="en-US" sz="480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2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O</a:t>
            </a:r>
            <a:endParaRPr lang="en-CA" sz="440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143000"/>
            <a:ext cx="475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Britannic Bold" pitchFamily="34" charset="0"/>
              </a:rPr>
              <a:t>calcium nitrate tetrahydrate</a:t>
            </a:r>
            <a:endParaRPr lang="en-CA" sz="400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latin typeface="Britannic Bold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763866"/>
              </p:ext>
            </p:extLst>
          </p:nvPr>
        </p:nvGraphicFramePr>
        <p:xfrm>
          <a:off x="-1" y="980727"/>
          <a:ext cx="3027815" cy="579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783"/>
                <a:gridCol w="1800032"/>
              </a:tblGrid>
              <a:tr h="1044795">
                <a:tc>
                  <a:txBody>
                    <a:bodyPr/>
                    <a:lstStyle/>
                    <a:p>
                      <a:pPr algn="ctr"/>
                      <a:endParaRPr lang="en-CA" sz="2000" dirty="0" smtClean="0"/>
                    </a:p>
                    <a:p>
                      <a:pPr algn="ctr"/>
                      <a:r>
                        <a:rPr lang="en-CA" sz="2000" dirty="0" smtClean="0"/>
                        <a:t>PREFIX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Number of water molecules</a:t>
                      </a:r>
                      <a:endParaRPr lang="en-CA" sz="2000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mono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di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2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tri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3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tetra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4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penta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5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hexa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6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hepta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7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octa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8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nona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9</a:t>
                      </a:r>
                      <a:endParaRPr lang="en-CA" sz="2400" b="1" dirty="0"/>
                    </a:p>
                  </a:txBody>
                  <a:tcPr/>
                </a:tc>
              </a:tr>
              <a:tr h="47490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deca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10</a:t>
                      </a:r>
                      <a:endParaRPr lang="en-C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28600" y="76200"/>
            <a:ext cx="8686800" cy="609600"/>
          </a:xfrm>
          <a:prstGeom prst="rect">
            <a:avLst/>
          </a:prstGeom>
          <a:solidFill>
            <a:srgbClr val="99FF99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200" b="0" dirty="0" smtClean="0">
                <a:solidFill>
                  <a:srgbClr val="002060"/>
                </a:solidFill>
                <a:latin typeface="Britannic Bold" pitchFamily="34" charset="0"/>
                <a:cs typeface="Aharoni" pitchFamily="2" charset="-79"/>
              </a:rPr>
              <a:t>Writing the Chemical Formula of a Hydrate</a:t>
            </a:r>
            <a:endParaRPr lang="en-CA" sz="1800" b="0" dirty="0">
              <a:solidFill>
                <a:srgbClr val="00206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47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54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762000"/>
            <a:ext cx="8610600" cy="3456384"/>
          </a:xfrm>
        </p:spPr>
        <p:txBody>
          <a:bodyPr>
            <a:noAutofit/>
          </a:bodyPr>
          <a:lstStyle/>
          <a:p>
            <a:pPr marL="45720" indent="0" algn="ctr" eaLnBrk="1" hangingPunct="1">
              <a:buNone/>
            </a:pP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 SIMPLE DESCRIPTION:</a:t>
            </a:r>
          </a:p>
          <a:p>
            <a:pPr marL="45720" indent="0" algn="ctr" eaLnBrk="1" hangingPunct="1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An acid is a compound which has its formula starting with “</a:t>
            </a:r>
            <a:r>
              <a:rPr lang="en-CA" sz="2800" b="1" dirty="0" smtClean="0">
                <a:solidFill>
                  <a:srgbClr val="0000FF"/>
                </a:solidFill>
                <a:latin typeface="Berlin Sans FB" pitchFamily="34" charset="0"/>
              </a:rPr>
              <a:t>H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”</a:t>
            </a:r>
          </a:p>
          <a:p>
            <a:pPr marL="45720" indent="0" algn="ctr">
              <a:buNone/>
            </a:pPr>
            <a:r>
              <a:rPr lang="en-CA" sz="2800" dirty="0">
                <a:solidFill>
                  <a:schemeClr val="tx1"/>
                </a:solidFill>
                <a:latin typeface="Berlin Sans FB" pitchFamily="34" charset="0"/>
              </a:rPr>
              <a:t>The formula of an acid is one or more </a:t>
            </a:r>
            <a:r>
              <a:rPr lang="en-CA" sz="2800" b="1" dirty="0">
                <a:solidFill>
                  <a:srgbClr val="0000FF"/>
                </a:solidFill>
                <a:latin typeface="Berlin Sans FB" pitchFamily="34" charset="0"/>
              </a:rPr>
              <a:t>hydrogens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dirty="0">
                <a:solidFill>
                  <a:schemeClr val="tx1"/>
                </a:solidFill>
                <a:latin typeface="Berlin Sans FB" pitchFamily="34" charset="0"/>
              </a:rPr>
              <a:t>bonded to a </a:t>
            </a:r>
            <a:r>
              <a:rPr lang="en-CA" sz="2800" b="1" dirty="0" smtClean="0">
                <a:solidFill>
                  <a:srgbClr val="FF33CC"/>
                </a:solidFill>
                <a:latin typeface="Berlin Sans FB" pitchFamily="34" charset="0"/>
              </a:rPr>
              <a:t>monatomic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 or </a:t>
            </a:r>
            <a:r>
              <a:rPr lang="en-CA" sz="2800" b="1" dirty="0" smtClean="0">
                <a:solidFill>
                  <a:srgbClr val="FF33CC"/>
                </a:solidFill>
                <a:latin typeface="Berlin Sans FB" pitchFamily="34" charset="0"/>
              </a:rPr>
              <a:t>polyatomic</a:t>
            </a:r>
            <a:r>
              <a:rPr lang="en-CA" sz="2800" dirty="0" smtClean="0">
                <a:solidFill>
                  <a:srgbClr val="FF33CC"/>
                </a:solidFill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33CC"/>
                </a:solidFill>
                <a:latin typeface="Berlin Sans FB" pitchFamily="34" charset="0"/>
              </a:rPr>
              <a:t>anion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. </a:t>
            </a:r>
            <a:endParaRPr lang="en-CA" sz="28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marL="45720" indent="0" algn="ctr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The way that the acid is named is determined by the </a:t>
            </a:r>
            <a:r>
              <a:rPr lang="en-CA" sz="2800" b="1" u="sng" dirty="0" smtClean="0">
                <a:solidFill>
                  <a:srgbClr val="7030A0"/>
                </a:solidFill>
                <a:latin typeface="Berlin Sans FB" pitchFamily="34" charset="0"/>
              </a:rPr>
              <a:t>suffix of the anion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  <a:endParaRPr lang="en-CA" sz="2800" dirty="0" smtClean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115616" y="5395635"/>
            <a:ext cx="7338528" cy="923330"/>
          </a:xfrm>
          <a:prstGeom prst="rect">
            <a:avLst/>
          </a:prstGeom>
          <a:solidFill>
            <a:srgbClr val="92D05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54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  <a:cs typeface="Aharoni" pitchFamily="2" charset="-79"/>
              </a:rPr>
              <a:t>WHAT IS AN </a:t>
            </a:r>
            <a:r>
              <a:rPr lang="en-US" sz="54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Cooper Black" pitchFamily="18" charset="0"/>
                <a:cs typeface="Aharoni" pitchFamily="2" charset="-79"/>
              </a:rPr>
              <a:t>ACID</a:t>
            </a:r>
            <a:r>
              <a:rPr lang="en-US" sz="54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  <a:cs typeface="Aharoni" pitchFamily="2" charset="-79"/>
              </a:rPr>
              <a:t>?</a:t>
            </a:r>
            <a:endParaRPr lang="en-CA" sz="5400" b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114800"/>
            <a:ext cx="615758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HCl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 HF, 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 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7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762000"/>
            <a:ext cx="8610600" cy="3456384"/>
          </a:xfrm>
        </p:spPr>
        <p:txBody>
          <a:bodyPr>
            <a:noAutofit/>
          </a:bodyPr>
          <a:lstStyle/>
          <a:p>
            <a:pPr marL="45720" indent="0" algn="ctr" eaLnBrk="1" hangingPunct="1">
              <a:buNone/>
            </a:pPr>
            <a:r>
              <a:rPr lang="en-CA" sz="2400" b="1" u="sng" dirty="0" smtClean="0">
                <a:solidFill>
                  <a:srgbClr val="FF0000"/>
                </a:solidFill>
                <a:latin typeface="Berlin Sans FB" pitchFamily="34" charset="0"/>
              </a:rPr>
              <a:t>A SIMPLE DESCRIPTION:</a:t>
            </a:r>
          </a:p>
          <a:p>
            <a:pPr marL="45720" indent="0" algn="ctr" eaLnBrk="1" hangingPunct="1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An acid is a compound which has its formula starting with “</a:t>
            </a:r>
            <a:r>
              <a:rPr lang="en-CA" sz="2800" b="1" dirty="0" smtClean="0">
                <a:solidFill>
                  <a:srgbClr val="0000FF"/>
                </a:solidFill>
                <a:latin typeface="Berlin Sans FB" pitchFamily="34" charset="0"/>
              </a:rPr>
              <a:t>H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”</a:t>
            </a:r>
          </a:p>
          <a:p>
            <a:pPr marL="45720" indent="0" algn="ctr">
              <a:buNone/>
            </a:pPr>
            <a:r>
              <a:rPr lang="en-CA" sz="2800" dirty="0">
                <a:solidFill>
                  <a:schemeClr val="tx1"/>
                </a:solidFill>
                <a:latin typeface="Berlin Sans FB" pitchFamily="34" charset="0"/>
              </a:rPr>
              <a:t>The formula of an acid is one or more </a:t>
            </a:r>
            <a:r>
              <a:rPr lang="en-CA" sz="2800" b="1" dirty="0">
                <a:solidFill>
                  <a:srgbClr val="0000FF"/>
                </a:solidFill>
                <a:latin typeface="Berlin Sans FB" pitchFamily="34" charset="0"/>
              </a:rPr>
              <a:t>hydrogens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dirty="0">
                <a:solidFill>
                  <a:schemeClr val="tx1"/>
                </a:solidFill>
                <a:latin typeface="Berlin Sans FB" pitchFamily="34" charset="0"/>
              </a:rPr>
              <a:t>bonded to a </a:t>
            </a:r>
            <a:r>
              <a:rPr lang="en-CA" sz="2800" b="1" dirty="0" smtClean="0">
                <a:solidFill>
                  <a:srgbClr val="FF33CC"/>
                </a:solidFill>
                <a:latin typeface="Berlin Sans FB" pitchFamily="34" charset="0"/>
              </a:rPr>
              <a:t>monatomic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 or </a:t>
            </a:r>
            <a:r>
              <a:rPr lang="en-CA" sz="2800" b="1" dirty="0" smtClean="0">
                <a:solidFill>
                  <a:srgbClr val="FF33CC"/>
                </a:solidFill>
                <a:latin typeface="Berlin Sans FB" pitchFamily="34" charset="0"/>
              </a:rPr>
              <a:t>polyatomic</a:t>
            </a:r>
            <a:r>
              <a:rPr lang="en-CA" sz="2800" dirty="0" smtClean="0">
                <a:solidFill>
                  <a:srgbClr val="FF33CC"/>
                </a:solidFill>
                <a:latin typeface="Berlin Sans FB" pitchFamily="34" charset="0"/>
              </a:rPr>
              <a:t> </a:t>
            </a:r>
            <a:r>
              <a:rPr lang="en-CA" sz="2800" b="1" dirty="0" smtClean="0">
                <a:solidFill>
                  <a:srgbClr val="FF33CC"/>
                </a:solidFill>
                <a:latin typeface="Berlin Sans FB" pitchFamily="34" charset="0"/>
              </a:rPr>
              <a:t>anion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. </a:t>
            </a:r>
            <a:endParaRPr lang="en-CA" sz="28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marL="45720" indent="0" algn="ctr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The way that the acid is named is determined by the </a:t>
            </a:r>
            <a:r>
              <a:rPr lang="en-CA" sz="2800" b="1" u="sng" dirty="0" smtClean="0">
                <a:solidFill>
                  <a:srgbClr val="7030A0"/>
                </a:solidFill>
                <a:latin typeface="Berlin Sans FB" pitchFamily="34" charset="0"/>
              </a:rPr>
              <a:t>suffix of the anion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  <a:endParaRPr lang="en-CA" sz="2800" dirty="0" smtClean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115616" y="5395635"/>
            <a:ext cx="7338528" cy="923330"/>
          </a:xfrm>
          <a:prstGeom prst="rect">
            <a:avLst/>
          </a:prstGeom>
          <a:solidFill>
            <a:srgbClr val="92D05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54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  <a:cs typeface="Aharoni" pitchFamily="2" charset="-79"/>
              </a:rPr>
              <a:t>WHAT IS AN </a:t>
            </a:r>
            <a:r>
              <a:rPr lang="en-US" sz="54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Cooper Black" pitchFamily="18" charset="0"/>
                <a:cs typeface="Aharoni" pitchFamily="2" charset="-79"/>
              </a:rPr>
              <a:t>ACID</a:t>
            </a:r>
            <a:r>
              <a:rPr lang="en-US" sz="5400" b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latin typeface="Cooper Black" pitchFamily="18" charset="0"/>
                <a:cs typeface="Aharoni" pitchFamily="2" charset="-79"/>
              </a:rPr>
              <a:t>?</a:t>
            </a:r>
            <a:endParaRPr lang="en-CA" sz="5400" b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114800"/>
            <a:ext cx="615758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7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5568" y="3324591"/>
            <a:ext cx="157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020" y="4247961"/>
            <a:ext cx="2389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9212" y="4247961"/>
            <a:ext cx="2249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nitr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0083" y="4247961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nitr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ide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0680" y="3338406"/>
            <a:ext cx="157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5290" y="3296842"/>
            <a:ext cx="1087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The way that the acid is named is determined by the </a:t>
            </a:r>
            <a:r>
              <a:rPr lang="en-CA" sz="2800" b="1" u="sng" dirty="0" smtClean="0">
                <a:solidFill>
                  <a:srgbClr val="7030A0"/>
                </a:solidFill>
                <a:latin typeface="Berlin Sans FB" pitchFamily="34" charset="0"/>
              </a:rPr>
              <a:t>suffix of the anion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  <a:endParaRPr lang="en-CA" sz="2800" dirty="0" smtClean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0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774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0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There Are Two Types Of Metal Ions </a:t>
            </a:r>
            <a:endParaRPr lang="en-CA" sz="2400" dirty="0">
              <a:solidFill>
                <a:srgbClr val="0000FF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5715000"/>
            <a:ext cx="4021119" cy="685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only one charge</a:t>
            </a:r>
            <a:endParaRPr lang="en-CA" sz="24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1066800"/>
            <a:ext cx="1686880" cy="762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 smtClean="0">
                <a:latin typeface="Bauhaus 93" pitchFamily="82" charset="0"/>
                <a:cs typeface="Aharoni" pitchFamily="2" charset="-79"/>
              </a:rPr>
              <a:t>metal</a:t>
            </a:r>
            <a:endParaRPr lang="en-CA" sz="4000" dirty="0"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886200"/>
            <a:ext cx="2496343" cy="523220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latin typeface="Berlin Sans FB" pitchFamily="34" charset="0"/>
              </a:rPr>
              <a:t>UNIVALENT</a:t>
            </a:r>
            <a:endParaRPr lang="en-CA" sz="2800" b="1" dirty="0"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810000"/>
            <a:ext cx="3352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latin typeface="Berlin Sans FB" pitchFamily="34" charset="0"/>
              </a:rPr>
              <a:t>MULTIVALENT</a:t>
            </a:r>
            <a:endParaRPr lang="en-CA" sz="2800" b="1" dirty="0">
              <a:latin typeface="Berlin Sans FB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66800" y="4495800"/>
            <a:ext cx="180370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66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66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36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5750004"/>
            <a:ext cx="1946367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66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66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36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4495800"/>
            <a:ext cx="1946367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66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66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36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 rot="5400000">
            <a:off x="2303106" y="1612066"/>
            <a:ext cx="2057400" cy="2490868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9" idx="0"/>
          </p:cNvCxnSpPr>
          <p:nvPr/>
        </p:nvCxnSpPr>
        <p:spPr>
          <a:xfrm rot="16200000" flipH="1">
            <a:off x="4727020" y="1679020"/>
            <a:ext cx="1981200" cy="2280760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/>
          <p:cNvSpPr txBox="1">
            <a:spLocks/>
          </p:cNvSpPr>
          <p:nvPr/>
        </p:nvSpPr>
        <p:spPr>
          <a:xfrm>
            <a:off x="5334000" y="2590800"/>
            <a:ext cx="3048000" cy="12192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More than </a:t>
            </a: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one charge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uiExpand="1" build="p" animBg="1"/>
      <p:bldP spid="5" grpId="0" animBg="1"/>
      <p:bldP spid="8" grpId="0" animBg="1"/>
      <p:bldP spid="9" grpId="0" animBg="1"/>
      <p:bldP spid="12" grpId="0" animBg="1"/>
      <p:bldP spid="13" grpId="0" animBg="1"/>
      <p:bldP spid="14" grpId="0" animBg="1"/>
      <p:bldP spid="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9600" y="3356992"/>
            <a:ext cx="187743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2561" y="4869160"/>
            <a:ext cx="562282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nitr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195244" y="1977859"/>
            <a:ext cx="6597457" cy="92333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this compound</a:t>
            </a:r>
            <a:endParaRPr lang="en-CA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6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22568" y="5050403"/>
            <a:ext cx="561083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nitr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ide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922" y="3605917"/>
            <a:ext cx="1390124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195244" y="1977859"/>
            <a:ext cx="6597457" cy="92333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this compound</a:t>
            </a:r>
            <a:endParaRPr lang="en-CA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7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4361" y="4941168"/>
            <a:ext cx="548259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hydrogen nitr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6939" y="3645024"/>
            <a:ext cx="187743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195244" y="1977859"/>
            <a:ext cx="6597457" cy="92333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Name this compound</a:t>
            </a:r>
            <a:endParaRPr lang="en-CA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5397" y="2060848"/>
            <a:ext cx="187743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098683"/>
            <a:ext cx="25971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ate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903" y="3098681"/>
            <a:ext cx="2417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hydrogen nitr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ite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2326" y="3098682"/>
            <a:ext cx="24817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ide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6700" y="2046874"/>
            <a:ext cx="1877437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HNO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922" y="2060848"/>
            <a:ext cx="1390124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4276" y="3633634"/>
            <a:ext cx="8152787" cy="707886"/>
          </a:xfrm>
          <a:prstGeom prst="rect">
            <a:avLst/>
          </a:prstGeom>
          <a:solidFill>
            <a:srgbClr val="FF0066"/>
          </a:solidFill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naming is different though:</a:t>
            </a:r>
            <a:endParaRPr lang="en-CA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83" y="4595936"/>
            <a:ext cx="25971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ate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357" y="6252119"/>
            <a:ext cx="2417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te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350" y="5442451"/>
            <a:ext cx="24817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h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ydrogen nitr</a:t>
            </a:r>
            <a:r>
              <a: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de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6786" y="4472825"/>
            <a:ext cx="2618025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ic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088" y="5333404"/>
            <a:ext cx="355648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hydro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nitr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6831" y="6129009"/>
            <a:ext cx="3017173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ous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52428" y="4826766"/>
            <a:ext cx="1800200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52428" y="5692218"/>
            <a:ext cx="1800200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52428" y="6482951"/>
            <a:ext cx="1800200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The way that the acid is named is determined by the </a:t>
            </a:r>
            <a:r>
              <a:rPr lang="en-CA" sz="2800" b="1" u="sng" dirty="0" smtClean="0">
                <a:solidFill>
                  <a:srgbClr val="7030A0"/>
                </a:solidFill>
                <a:latin typeface="Berlin Sans FB" pitchFamily="34" charset="0"/>
              </a:rPr>
              <a:t>suffix of the anion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  <a:endParaRPr lang="en-CA" sz="2800" dirty="0" smtClean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0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3648" y="1340768"/>
            <a:ext cx="6948830" cy="1080120"/>
          </a:xfrm>
          <a:solidFill>
            <a:srgbClr val="FF0066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6600" b="1" dirty="0" smtClean="0">
                <a:solidFill>
                  <a:schemeClr val="bg1"/>
                </a:solidFill>
                <a:latin typeface="+mj-lt"/>
              </a:rPr>
              <a:t>In general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076" y="2703984"/>
            <a:ext cx="37292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___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ide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076" y="3670380"/>
            <a:ext cx="3747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___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ate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648200"/>
            <a:ext cx="3625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ydrogen ___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ite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1697" y="2708920"/>
            <a:ext cx="41841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hydro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___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9198" y="3675316"/>
            <a:ext cx="3547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______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0306" y="4666303"/>
            <a:ext cx="36455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_____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99242" y="3072943"/>
            <a:ext cx="639688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99242" y="4029259"/>
            <a:ext cx="639688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19486" y="5020246"/>
            <a:ext cx="639688" cy="1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3648" y="1340768"/>
            <a:ext cx="6948830" cy="1080120"/>
          </a:xfrm>
          <a:solidFill>
            <a:srgbClr val="FF0066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6600" b="1" dirty="0" smtClean="0">
                <a:solidFill>
                  <a:schemeClr val="bg1"/>
                </a:solidFill>
                <a:latin typeface="+mj-lt"/>
              </a:rPr>
              <a:t>Examples: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8952" y="575327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HF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9228" y="3675316"/>
            <a:ext cx="204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2601198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475" y="4829940"/>
            <a:ext cx="204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2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40768"/>
            <a:ext cx="8153400" cy="1080120"/>
          </a:xfrm>
          <a:solidFill>
            <a:srgbClr val="FF0066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6000" b="1" dirty="0" smtClean="0">
                <a:solidFill>
                  <a:schemeClr val="bg1"/>
                </a:solidFill>
                <a:latin typeface="+mj-lt"/>
              </a:rPr>
              <a:t>What is the suffix?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7899" y="2708920"/>
            <a:ext cx="3819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h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ydro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</a:rPr>
              <a:t>chlor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8786" y="3804843"/>
            <a:ext cx="3129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s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ulphur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35349" y="5045384"/>
            <a:ext cx="29964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</a:rPr>
              <a:t>chlor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ous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952" y="575327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HF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9228" y="3675316"/>
            <a:ext cx="204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2601198"/>
            <a:ext cx="128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475" y="4829940"/>
            <a:ext cx="204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HClO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4008" y="5964331"/>
            <a:ext cx="3766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hydro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</a:rPr>
              <a:t>fluor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ic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acid</a:t>
            </a:r>
            <a:endParaRPr lang="en-C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601198"/>
            <a:ext cx="1443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ide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0026" y="3675316"/>
            <a:ext cx="1468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ate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6777" y="4829940"/>
            <a:ext cx="1303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657" y="5753270"/>
            <a:ext cx="1443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ide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8600" y="76200"/>
            <a:ext cx="8610600" cy="685800"/>
          </a:xfrm>
          <a:prstGeom prst="rect">
            <a:avLst/>
          </a:prstGeom>
          <a:solidFill>
            <a:srgbClr val="FFCC66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Acids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9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12" grpId="0"/>
      <p:bldP spid="13" grpId="0"/>
      <p:bldP spid="14" grpId="0"/>
      <p:bldP spid="1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19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941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2800" b="1" dirty="0" smtClean="0">
                <a:solidFill>
                  <a:schemeClr val="tx1"/>
                </a:solidFill>
                <a:latin typeface="Berlin Sans FB" pitchFamily="34" charset="0"/>
              </a:rPr>
              <a:t>COVALENT COMPOUNDS (molecules): </a:t>
            </a:r>
          </a:p>
          <a:p>
            <a:pPr marL="45720" indent="0" algn="ctr">
              <a:buNone/>
            </a:pP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contain a non metal(s) bonding to a non metal(s)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because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non-metals 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combine </a:t>
            </a:r>
            <a:r>
              <a:rPr lang="en-CA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in more than one ratio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, we must use </a:t>
            </a:r>
            <a:r>
              <a:rPr lang="en-CA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prefixes</a:t>
            </a:r>
            <a:r>
              <a:rPr lang="en-C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to indicate the 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number of atoms 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of each element in the formula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endParaRPr lang="en-CA" dirty="0" smtClean="0">
              <a:solidFill>
                <a:srgbClr val="002060"/>
              </a:solidFill>
              <a:latin typeface="Berlin Sans FB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if the </a:t>
            </a:r>
            <a:r>
              <a:rPr lang="en-CA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prefix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 is followed by a vowel, the final "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a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" or "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o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" is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dropped (</a:t>
            </a:r>
            <a:r>
              <a:rPr lang="en-CA" sz="2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not for DI- or TRI-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CA" sz="2800" u="sng" dirty="0" smtClean="0">
                <a:solidFill>
                  <a:srgbClr val="000000"/>
                </a:solidFill>
                <a:latin typeface="Berlin Sans FB" pitchFamily="34" charset="0"/>
                <a:cs typeface="Aharoni" pitchFamily="2" charset="-79"/>
              </a:rPr>
              <a:t>EXCEPTION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  <a:cs typeface="Aharoni" pitchFamily="2" charset="-79"/>
              </a:rPr>
              <a:t>: 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the prefix mono is omitted for the first element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only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76200"/>
            <a:ext cx="8610600" cy="1143000"/>
          </a:xfrm>
          <a:prstGeom prst="rect">
            <a:avLst/>
          </a:prstGeom>
          <a:solidFill>
            <a:srgbClr val="FFFF99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Covalent Compounds (molecules)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01"/>
            <a:ext cx="9144000" cy="443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The </a:t>
            </a:r>
            <a:r>
              <a:rPr lang="en-CA" sz="2800" b="1" dirty="0" smtClean="0">
                <a:solidFill>
                  <a:srgbClr val="C00000"/>
                </a:solidFill>
                <a:latin typeface="Berlin Sans FB" pitchFamily="34" charset="0"/>
              </a:rPr>
              <a:t>prefixes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 used are the </a:t>
            </a:r>
            <a:r>
              <a:rPr lang="en-CA" sz="2800" b="1" dirty="0" smtClean="0">
                <a:solidFill>
                  <a:srgbClr val="C00000"/>
                </a:solidFill>
                <a:latin typeface="Berlin Sans FB" pitchFamily="34" charset="0"/>
              </a:rPr>
              <a:t>same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 as for naming </a:t>
            </a:r>
            <a:r>
              <a:rPr lang="en-CA" sz="2800" b="1" dirty="0" smtClean="0">
                <a:solidFill>
                  <a:srgbClr val="C00000"/>
                </a:solidFill>
                <a:latin typeface="Berlin Sans FB" pitchFamily="34" charset="0"/>
              </a:rPr>
              <a:t>hydrates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: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765581"/>
              </p:ext>
            </p:extLst>
          </p:nvPr>
        </p:nvGraphicFramePr>
        <p:xfrm>
          <a:off x="1115616" y="548680"/>
          <a:ext cx="6912768" cy="612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136"/>
                <a:gridCol w="4109632"/>
              </a:tblGrid>
              <a:tr h="615306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FFFF00"/>
                          </a:solidFill>
                        </a:rPr>
                        <a:t>PREFIX</a:t>
                      </a:r>
                      <a:endParaRPr lang="en-CA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FFFF00"/>
                          </a:solidFill>
                        </a:rPr>
                        <a:t>Number of atoms</a:t>
                      </a:r>
                      <a:endParaRPr lang="en-CA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mono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di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2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tri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3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tetra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4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penta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5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hexa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6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hepta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7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octa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nona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9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deca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10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14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774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0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There Are Two Types Of Metal Ions </a:t>
            </a:r>
            <a:endParaRPr lang="en-CA" sz="2400" dirty="0">
              <a:solidFill>
                <a:srgbClr val="0000FF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9126519" cy="8396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4400" dirty="0" smtClean="0">
                <a:solidFill>
                  <a:srgbClr val="000000"/>
                </a:solidFill>
                <a:latin typeface="Britannic Bold" pitchFamily="34" charset="0"/>
              </a:rPr>
              <a:t>If a metal has </a:t>
            </a:r>
            <a:r>
              <a:rPr lang="en-CA" sz="4400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only one charge</a:t>
            </a:r>
            <a:endParaRPr lang="en-CA" u="sng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505856"/>
              </p:ext>
            </p:extLst>
          </p:nvPr>
        </p:nvGraphicFramePr>
        <p:xfrm>
          <a:off x="395536" y="1844824"/>
          <a:ext cx="842493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1998222"/>
                <a:gridCol w="2214246"/>
                <a:gridCol w="2106234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SYMBOL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SYMBOL</a:t>
                      </a:r>
                      <a:endParaRPr lang="en-CA" sz="24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58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643" y="1196752"/>
            <a:ext cx="3422938" cy="648072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CA" sz="3600" dirty="0" smtClean="0">
                <a:solidFill>
                  <a:schemeClr val="bg1"/>
                </a:solidFill>
                <a:latin typeface="Arial Black" pitchFamily="34" charset="0"/>
              </a:rPr>
              <a:t>EXAMPLES:</a:t>
            </a:r>
            <a:endParaRPr lang="en-CA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794215"/>
              </p:ext>
            </p:extLst>
          </p:nvPr>
        </p:nvGraphicFramePr>
        <p:xfrm>
          <a:off x="152400" y="990600"/>
          <a:ext cx="2896011" cy="573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37"/>
                <a:gridCol w="1721674"/>
              </a:tblGrid>
              <a:tr h="854572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PREFIX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Number of atoms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mono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di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2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tri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3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tetra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4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penta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5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hexa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6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hepta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7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octa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8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nona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9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deca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10</a:t>
                      </a:r>
                      <a:endParaRPr lang="en-C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22211" y="2154897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5522" y="3356259"/>
            <a:ext cx="167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CA" sz="54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501" y="4432722"/>
            <a:ext cx="1095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endParaRPr lang="en-CA" sz="54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0211" y="5589240"/>
            <a:ext cx="1366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r>
              <a:rPr lang="en-US" sz="54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8156" y="2332911"/>
            <a:ext cx="36744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nitrogen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9237" y="5989350"/>
            <a:ext cx="2685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carbon 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5717" y="4632777"/>
            <a:ext cx="36554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carbon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8114" y="3556314"/>
            <a:ext cx="3719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nitrogen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pent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6403" y="5105961"/>
            <a:ext cx="3094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carbon 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670642" y="4725144"/>
            <a:ext cx="2262737" cy="510469"/>
          </a:xfrm>
          <a:prstGeom prst="mathMultiply">
            <a:avLst>
              <a:gd name="adj1" fmla="val 192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76200"/>
            <a:ext cx="8610600" cy="838200"/>
          </a:xfrm>
          <a:prstGeom prst="rect">
            <a:avLst/>
          </a:prstGeom>
          <a:solidFill>
            <a:srgbClr val="FFFF99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24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Covalent Compounds (molecules)</a:t>
            </a:r>
            <a:endParaRPr lang="en-CA" sz="14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8" grpId="0"/>
      <p:bldP spid="9" grpId="0"/>
      <p:bldP spid="2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9424"/>
            <a:ext cx="8610600" cy="20939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  <a:latin typeface="Berlin Sans FB Demi" pitchFamily="34" charset="0"/>
              </a:rPr>
              <a:t>2.4 Review Problems</a:t>
            </a:r>
            <a:r>
              <a:rPr lang="en-US" sz="4800" dirty="0" smtClean="0"/>
              <a:t>: </a:t>
            </a:r>
            <a:r>
              <a:rPr lang="en-US" sz="3600" dirty="0" smtClean="0"/>
              <a:t>105 - 106</a:t>
            </a:r>
            <a:endParaRPr lang="en-US" sz="4800" dirty="0" smtClean="0"/>
          </a:p>
          <a:p>
            <a:pPr>
              <a:buNone/>
            </a:pPr>
            <a:r>
              <a:rPr lang="en-US" sz="4800" dirty="0" smtClean="0">
                <a:solidFill>
                  <a:srgbClr val="0070C0"/>
                </a:solidFill>
                <a:latin typeface="Berlin Sans FB Demi" pitchFamily="34" charset="0"/>
              </a:rPr>
              <a:t>Problems: </a:t>
            </a:r>
            <a:r>
              <a:rPr lang="en-US" sz="4800" dirty="0" smtClean="0"/>
              <a:t>all</a:t>
            </a:r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00FF"/>
                </a:solidFill>
                <a:latin typeface="Berlin Sans FB Demi" pitchFamily="34" charset="0"/>
              </a:rPr>
              <a:t>HOMEWORK</a:t>
            </a:r>
            <a:endParaRPr lang="en-US" sz="66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00FF"/>
                </a:solidFill>
                <a:latin typeface="Berlin Sans FB Demi" pitchFamily="34" charset="0"/>
              </a:rPr>
              <a:t>QUIZ</a:t>
            </a:r>
            <a:endParaRPr lang="en-US" sz="66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Berlin Sans FB Demi" pitchFamily="34" charset="0"/>
              </a:rPr>
              <a:t>Tuesday, March 11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7746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UNIVALENT METAL ION </a:t>
            </a:r>
            <a:r>
              <a:rPr lang="en-CA" dirty="0" smtClean="0">
                <a:latin typeface="Bauhaus 93" pitchFamily="82" charset="0"/>
                <a:cs typeface="Aharoni" pitchFamily="2" charset="-79"/>
              </a:rPr>
              <a:t>(</a:t>
            </a:r>
            <a:r>
              <a:rPr lang="en-CA" dirty="0" err="1" smtClean="0">
                <a:solidFill>
                  <a:srgbClr val="7030A0"/>
                </a:solidFill>
                <a:latin typeface="Bauhaus 93" pitchFamily="82" charset="0"/>
                <a:cs typeface="Aharoni" pitchFamily="2" charset="-79"/>
              </a:rPr>
              <a:t>cation</a:t>
            </a:r>
            <a:r>
              <a:rPr lang="en-CA" dirty="0" smtClean="0">
                <a:latin typeface="Bauhaus 93" pitchFamily="82" charset="0"/>
                <a:cs typeface="Aharoni" pitchFamily="2" charset="-79"/>
              </a:rPr>
              <a:t>)</a:t>
            </a:r>
            <a:endParaRPr lang="en-CA" sz="2800" dirty="0">
              <a:latin typeface="Bauhaus 93" pitchFamily="82" charset="0"/>
              <a:cs typeface="Aharoni" pitchFamily="2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505856"/>
              </p:ext>
            </p:extLst>
          </p:nvPr>
        </p:nvGraphicFramePr>
        <p:xfrm>
          <a:off x="395536" y="1844824"/>
          <a:ext cx="842493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1998222"/>
                <a:gridCol w="2214246"/>
                <a:gridCol w="2106234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SYMBOL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SYMBOL</a:t>
                      </a:r>
                      <a:endParaRPr lang="en-CA" sz="24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0" y="914400"/>
            <a:ext cx="9126519" cy="8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If a metal has </a:t>
            </a:r>
            <a:r>
              <a:rPr kumimoji="0" lang="en-CA" sz="4400" b="0" i="0" u="sng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only one charge</a:t>
            </a:r>
            <a:endParaRPr kumimoji="0" lang="en-CA" sz="3200" b="0" i="0" u="sng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</TotalTime>
  <Words>2899</Words>
  <Application>Microsoft Office PowerPoint</Application>
  <PresentationFormat>On-screen Show (4:3)</PresentationFormat>
  <Paragraphs>828</Paragraphs>
  <Slides>82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Office Theme</vt:lpstr>
      <vt:lpstr>1_Office Theme</vt:lpstr>
      <vt:lpstr>Concourse</vt:lpstr>
      <vt:lpstr>2.4  Names and Formulas of Inorganic Compounds</vt:lpstr>
      <vt:lpstr>Naming  and Writing Formulae of Ionic Compounds </vt:lpstr>
      <vt:lpstr>Slide 3</vt:lpstr>
      <vt:lpstr>Naming of IONIC COMPOUNDS</vt:lpstr>
      <vt:lpstr>Naming of IONIC COMPOUNDS</vt:lpstr>
      <vt:lpstr>Slide 6</vt:lpstr>
      <vt:lpstr>There Are Two Types Of Metal Ions </vt:lpstr>
      <vt:lpstr>There Are Two Types Of Metal Ions </vt:lpstr>
      <vt:lpstr>UNIVALENT METAL ION (cation)</vt:lpstr>
      <vt:lpstr>To name an ion...</vt:lpstr>
      <vt:lpstr>MULTIVALENT METAL ION (cations)</vt:lpstr>
      <vt:lpstr>To name a MULTIVALENT ION</vt:lpstr>
      <vt:lpstr>MULTIVALENT METALS (cations)</vt:lpstr>
      <vt:lpstr>Slide 14</vt:lpstr>
      <vt:lpstr>Slide 15</vt:lpstr>
      <vt:lpstr>Slide 16</vt:lpstr>
      <vt:lpstr>Slide 17</vt:lpstr>
      <vt:lpstr>Rules For Naming Ionic Compounds</vt:lpstr>
      <vt:lpstr>Rules For Naming Ionic Compounds</vt:lpstr>
      <vt:lpstr>Naming Ionic Compounds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Writing Formulas of Ionic Compounds</vt:lpstr>
      <vt:lpstr>Writing the Formulas of Ionic Compounds containing Multivalent Metals</vt:lpstr>
      <vt:lpstr>To name a MULTIVALENT ION</vt:lpstr>
      <vt:lpstr>Writing the Formulas of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Slide 44</vt:lpstr>
      <vt:lpstr>Naming of IONIC COMPOUNDS</vt:lpstr>
      <vt:lpstr>Naming of IONIC COMPOUNDS</vt:lpstr>
      <vt:lpstr>Slide 47</vt:lpstr>
      <vt:lpstr>Slide 48</vt:lpstr>
      <vt:lpstr>Writing the Formulas of Ionic Compounds containing Polyatomic Ions</vt:lpstr>
      <vt:lpstr>Naming the Formulas of Ionic Compounds containing Polyatomic Ions</vt:lpstr>
      <vt:lpstr>Rules For Naming Ionic Compounds containing Multivalent Metals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HOMEWORK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334</cp:revision>
  <dcterms:created xsi:type="dcterms:W3CDTF">2012-06-28T04:25:18Z</dcterms:created>
  <dcterms:modified xsi:type="dcterms:W3CDTF">2014-03-07T17:57:28Z</dcterms:modified>
</cp:coreProperties>
</file>