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7"/>
  </p:notesMasterIdLst>
  <p:sldIdLst>
    <p:sldId id="263" r:id="rId2"/>
    <p:sldId id="576" r:id="rId3"/>
    <p:sldId id="575" r:id="rId4"/>
    <p:sldId id="577" r:id="rId5"/>
    <p:sldId id="578" r:id="rId6"/>
    <p:sldId id="264" r:id="rId7"/>
    <p:sldId id="268" r:id="rId8"/>
    <p:sldId id="265" r:id="rId9"/>
    <p:sldId id="266" r:id="rId10"/>
    <p:sldId id="267" r:id="rId11"/>
    <p:sldId id="269" r:id="rId12"/>
    <p:sldId id="270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40" autoAdjust="0"/>
    <p:restoredTop sz="93740" autoAdjust="0"/>
  </p:normalViewPr>
  <p:slideViewPr>
    <p:cSldViewPr>
      <p:cViewPr>
        <p:scale>
          <a:sx n="60" d="100"/>
          <a:sy n="60" d="100"/>
        </p:scale>
        <p:origin x="-1674" y="-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A75D-FB93-4960-92B8-FBB3FF49AC92}" type="datetimeFigureOut">
              <a:rPr lang="en-CA" smtClean="0"/>
              <a:pPr/>
              <a:t>09/05/2014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0055-44A9-461E-ABD7-3BA793885CA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05620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0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86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2251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85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860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62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623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943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71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48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701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A134-F1C3-464B-BF47-54DC2DE08F5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8F39E-9C37-485F-AC97-16BB4BDF9F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601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27494" cy="623731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83" y="779754"/>
            <a:ext cx="2305168" cy="187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581128"/>
            <a:ext cx="1505680" cy="203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78" y="774199"/>
            <a:ext cx="2045538" cy="154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78" y="4553993"/>
            <a:ext cx="1499142" cy="149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0" y="0"/>
            <a:ext cx="9127494" cy="64807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smtClean="0">
                <a:solidFill>
                  <a:schemeClr val="bg1"/>
                </a:solidFill>
                <a:latin typeface="Berlin Sans FB Demi" pitchFamily="34" charset="0"/>
              </a:rPr>
              <a:t>The Early Experiments To Characterize the Atom </a:t>
            </a:r>
            <a:endParaRPr lang="en-CA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167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107504" y="1340768"/>
            <a:ext cx="900313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b="1" dirty="0">
                <a:solidFill>
                  <a:srgbClr val="292934"/>
                </a:solidFill>
              </a:rPr>
              <a:t>Ernest </a:t>
            </a:r>
            <a:r>
              <a:rPr lang="en-CA" b="1" dirty="0" smtClean="0">
                <a:solidFill>
                  <a:srgbClr val="292934"/>
                </a:solidFill>
              </a:rPr>
              <a:t>Rutherford tested </a:t>
            </a:r>
            <a:r>
              <a:rPr lang="en-CA" b="1" dirty="0">
                <a:solidFill>
                  <a:srgbClr val="0000FF"/>
                </a:solidFill>
                <a:latin typeface="Berlin Sans FB" pitchFamily="34" charset="0"/>
              </a:rPr>
              <a:t>PLUM PUDDING MODEL OF THE ATOM</a:t>
            </a:r>
            <a:endParaRPr lang="en-CA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  <a:latin typeface="Bauhaus 93" pitchFamily="82" charset="0"/>
                <a:cs typeface="Aharoni" pitchFamily="2" charset="-79"/>
              </a:rPr>
              <a:t>The Nuclear Atom (nucleus)</a:t>
            </a:r>
            <a:endParaRPr lang="en-CA" sz="4800" dirty="0">
              <a:solidFill>
                <a:schemeClr val="bg1"/>
              </a:solidFill>
              <a:latin typeface="Bauhaus 93" pitchFamily="82" charset="0"/>
              <a:cs typeface="Aharoni" pitchFamily="2" charset="-79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3448"/>
            <a:ext cx="3096344" cy="431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05544"/>
            <a:ext cx="5906794" cy="233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3599"/>
            <a:ext cx="4788172" cy="228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7332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04" y="3757549"/>
            <a:ext cx="6178996" cy="306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86610" y="1295400"/>
            <a:ext cx="8757390" cy="1008112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b="1" dirty="0" smtClean="0">
                <a:solidFill>
                  <a:srgbClr val="000000"/>
                </a:solidFill>
              </a:rPr>
              <a:t>He found out that inside of the atom, there is a dense center of a positive charge – a </a:t>
            </a:r>
            <a:r>
              <a:rPr lang="en-CA" sz="28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NUCLEUS</a:t>
            </a:r>
            <a:endParaRPr lang="en-C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46" y="4385433"/>
            <a:ext cx="2745828" cy="240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86610" y="2438400"/>
            <a:ext cx="8452590" cy="1224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600" b="1" dirty="0" smtClean="0">
                <a:solidFill>
                  <a:srgbClr val="7030A0"/>
                </a:solidFill>
              </a:rPr>
              <a:t>This didn’t agree with the </a:t>
            </a:r>
            <a:r>
              <a:rPr lang="en-CA" sz="3600" b="1" u="sng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Thomson’s model</a:t>
            </a:r>
            <a:r>
              <a:rPr lang="en-CA" sz="3600" b="1" dirty="0" smtClean="0">
                <a:solidFill>
                  <a:srgbClr val="7030A0"/>
                </a:solidFill>
              </a:rPr>
              <a:t>!</a:t>
            </a:r>
            <a:endParaRPr lang="en-CA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2486130" y="3691795"/>
            <a:ext cx="4041314" cy="3708180"/>
          </a:xfrm>
          <a:prstGeom prst="mathMultiply">
            <a:avLst>
              <a:gd name="adj1" fmla="val 1923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  <a:latin typeface="Bauhaus 93" pitchFamily="82" charset="0"/>
                <a:cs typeface="Aharoni" pitchFamily="2" charset="-79"/>
              </a:rPr>
              <a:t>The Nuclear Atom (nucleus)</a:t>
            </a:r>
            <a:endParaRPr lang="en-CA" sz="4800" dirty="0">
              <a:solidFill>
                <a:schemeClr val="bg1"/>
              </a:solidFill>
              <a:latin typeface="Bauhaus 93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9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155575" y="980728"/>
            <a:ext cx="8757390" cy="667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000000"/>
                </a:solidFill>
              </a:rPr>
              <a:t>He proposed a different model for the atom:</a:t>
            </a:r>
            <a:endParaRPr lang="en-CA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6" name="Picture 4" descr="http://upload.wikimedia.org/wikipedia/commons/7/7d/Rutherfordsches_Atommod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93305" y="5210175"/>
            <a:ext cx="8757390" cy="1412776"/>
          </a:xfrm>
          <a:prstGeom prst="rect">
            <a:avLst/>
          </a:prstGeom>
          <a:solidFill>
            <a:srgbClr val="FFFFCC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2800" b="1" dirty="0" smtClean="0">
                <a:solidFill>
                  <a:srgbClr val="000000"/>
                </a:solidFill>
                <a:latin typeface="Berlin Sans FB Demi" pitchFamily="34" charset="0"/>
              </a:rPr>
              <a:t>Most </a:t>
            </a:r>
            <a:r>
              <a:rPr lang="en-CA" sz="2800" b="1" dirty="0">
                <a:solidFill>
                  <a:srgbClr val="000000"/>
                </a:solidFill>
                <a:latin typeface="Berlin Sans FB Demi" pitchFamily="34" charset="0"/>
              </a:rPr>
              <a:t>of the volume of an atom is empty space in which </a:t>
            </a:r>
            <a:r>
              <a:rPr lang="en-CA" sz="2800" b="1" dirty="0" smtClean="0">
                <a:solidFill>
                  <a:srgbClr val="000000"/>
                </a:solidFill>
                <a:latin typeface="Berlin Sans FB Demi" pitchFamily="34" charset="0"/>
              </a:rPr>
              <a:t>negatively charged </a:t>
            </a:r>
            <a:r>
              <a:rPr lang="en-CA" sz="2800" b="1" dirty="0" smtClean="0">
                <a:solidFill>
                  <a:srgbClr val="FF0000"/>
                </a:solidFill>
                <a:latin typeface="Berlin Sans FB Demi" pitchFamily="34" charset="0"/>
              </a:rPr>
              <a:t>electrons</a:t>
            </a:r>
            <a:r>
              <a:rPr lang="en-CA" sz="2800" b="1" dirty="0" smtClean="0">
                <a:solidFill>
                  <a:srgbClr val="000000"/>
                </a:solidFill>
                <a:latin typeface="Berlin Sans FB Demi" pitchFamily="34" charset="0"/>
              </a:rPr>
              <a:t> </a:t>
            </a:r>
            <a:r>
              <a:rPr lang="en-CA" sz="2800" b="1" dirty="0">
                <a:solidFill>
                  <a:srgbClr val="000000"/>
                </a:solidFill>
                <a:latin typeface="Berlin Sans FB Demi" pitchFamily="34" charset="0"/>
              </a:rPr>
              <a:t>move around </a:t>
            </a:r>
            <a:r>
              <a:rPr lang="en-CA" sz="2800" b="1" dirty="0" smtClean="0">
                <a:solidFill>
                  <a:srgbClr val="000000"/>
                </a:solidFill>
                <a:latin typeface="Berlin Sans FB Demi" pitchFamily="34" charset="0"/>
              </a:rPr>
              <a:t>the dense, positively charged </a:t>
            </a:r>
            <a:r>
              <a:rPr lang="en-CA" sz="2800" b="1" dirty="0" smtClean="0">
                <a:solidFill>
                  <a:srgbClr val="00B0F0"/>
                </a:solidFill>
                <a:latin typeface="Berlin Sans FB Demi" pitchFamily="34" charset="0"/>
              </a:rPr>
              <a:t>nucleus</a:t>
            </a:r>
            <a:r>
              <a:rPr lang="en-CA" sz="2800" b="1" dirty="0">
                <a:solidFill>
                  <a:srgbClr val="000000"/>
                </a:solidFill>
                <a:latin typeface="Berlin Sans FB Demi" pitchFamily="34" charset="0"/>
              </a:rPr>
              <a:t>.</a:t>
            </a:r>
            <a:endParaRPr lang="en-CA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39" y="1556792"/>
            <a:ext cx="5228056" cy="381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n-CA" sz="4800" dirty="0" smtClean="0">
                <a:solidFill>
                  <a:schemeClr val="bg1"/>
                </a:solidFill>
                <a:latin typeface="Bauhaus 93" pitchFamily="82" charset="0"/>
                <a:cs typeface="Aharoni" pitchFamily="2" charset="-79"/>
              </a:rPr>
              <a:t>The Nuclear Atom (nucleus)</a:t>
            </a:r>
            <a:endParaRPr lang="en-CA" sz="4800" dirty="0">
              <a:solidFill>
                <a:schemeClr val="bg1"/>
              </a:solidFill>
              <a:latin typeface="Bauhaus 93" pitchFamily="8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0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/>
            <a:r>
              <a:rPr lang="en-CA" sz="3600" dirty="0" smtClean="0">
                <a:solidFill>
                  <a:srgbClr val="FFFF00"/>
                </a:solidFill>
                <a:latin typeface="Cooper Black" pitchFamily="18" charset="0"/>
                <a:cs typeface="Aharoni" pitchFamily="2" charset="-79"/>
              </a:rPr>
              <a:t>THE MODERN VIEW OF THE ATOM</a:t>
            </a:r>
            <a:endParaRPr lang="en-CA" sz="3600" dirty="0">
              <a:solidFill>
                <a:srgbClr val="FFFF00"/>
              </a:solidFill>
              <a:latin typeface="Cooper Black" pitchFamily="18" charset="0"/>
              <a:cs typeface="Aharoni" pitchFamily="2" charset="-79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55575" y="980728"/>
            <a:ext cx="875739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292934"/>
                </a:solidFill>
              </a:rPr>
              <a:t>It is composed of </a:t>
            </a:r>
            <a:r>
              <a:rPr lang="en-CA" sz="3200" b="1" dirty="0" smtClean="0">
                <a:solidFill>
                  <a:srgbClr val="FF0000"/>
                </a:solidFill>
              </a:rPr>
              <a:t>electrons</a:t>
            </a:r>
            <a:r>
              <a:rPr lang="en-CA" sz="3200" b="1" dirty="0" smtClean="0">
                <a:solidFill>
                  <a:srgbClr val="292934"/>
                </a:solidFill>
              </a:rPr>
              <a:t>, </a:t>
            </a:r>
            <a:r>
              <a:rPr lang="en-CA" sz="3200" b="1" dirty="0" smtClean="0">
                <a:solidFill>
                  <a:srgbClr val="00B0F0"/>
                </a:solidFill>
              </a:rPr>
              <a:t>protons</a:t>
            </a:r>
            <a:r>
              <a:rPr lang="en-CA" sz="3200" b="1" dirty="0" smtClean="0">
                <a:solidFill>
                  <a:srgbClr val="292934"/>
                </a:solidFill>
              </a:rPr>
              <a:t> and </a:t>
            </a:r>
            <a:r>
              <a:rPr lang="en-CA" sz="3200" b="1" dirty="0" smtClean="0">
                <a:solidFill>
                  <a:srgbClr val="7030A0"/>
                </a:solidFill>
              </a:rPr>
              <a:t>neutrons</a:t>
            </a:r>
            <a:endParaRPr lang="en-CA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9675"/>
            <a:ext cx="48291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84" y="2154942"/>
            <a:ext cx="3847281" cy="374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1846" y="2154942"/>
            <a:ext cx="4797329" cy="26642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002060"/>
                </a:solidFill>
                <a:latin typeface="Bodoni MT Black" pitchFamily="18" charset="0"/>
              </a:rPr>
              <a:t>ELECTRONS</a:t>
            </a:r>
            <a:r>
              <a:rPr lang="en-CA" sz="3200" b="1" dirty="0" smtClean="0">
                <a:solidFill>
                  <a:srgbClr val="292934"/>
                </a:solidFill>
              </a:rPr>
              <a:t>: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Orbit the nucleus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Charge of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-1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Very low mass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2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155575" y="980728"/>
            <a:ext cx="875739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292934"/>
                </a:solidFill>
              </a:rPr>
              <a:t>It is composed of electrons, protons and neutrons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9675"/>
            <a:ext cx="48291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84" y="2154942"/>
            <a:ext cx="3847281" cy="374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922" y="2037395"/>
            <a:ext cx="4797329" cy="286473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002060"/>
                </a:solidFill>
                <a:latin typeface="Bodoni MT Black" pitchFamily="18" charset="0"/>
              </a:rPr>
              <a:t>Protons</a:t>
            </a:r>
            <a:r>
              <a:rPr lang="en-CA" sz="3200" b="1" dirty="0" smtClean="0">
                <a:solidFill>
                  <a:srgbClr val="292934"/>
                </a:solidFill>
              </a:rPr>
              <a:t>: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 the nucleus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Charge of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+1</a:t>
            </a:r>
          </a:p>
          <a:p>
            <a:pPr algn="ctr"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Much higher mass then electrons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/>
            <a:r>
              <a:rPr lang="en-CA" sz="3600" dirty="0" smtClean="0">
                <a:solidFill>
                  <a:srgbClr val="FFFF00"/>
                </a:solidFill>
                <a:latin typeface="Cooper Black" pitchFamily="18" charset="0"/>
                <a:cs typeface="Aharoni" pitchFamily="2" charset="-79"/>
              </a:rPr>
              <a:t>THE MODERN VIEW OF THE ATOM</a:t>
            </a:r>
            <a:endParaRPr lang="en-CA" sz="3600" dirty="0">
              <a:solidFill>
                <a:srgbClr val="FFFF00"/>
              </a:solidFill>
              <a:latin typeface="Cooper Black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02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>
          <a:xfrm>
            <a:off x="155575" y="980728"/>
            <a:ext cx="875739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292934"/>
                </a:solidFill>
              </a:rPr>
              <a:t>It is composed of electrons, protons and neutrons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9675"/>
            <a:ext cx="48291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84" y="2154942"/>
            <a:ext cx="3847281" cy="374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922" y="2037395"/>
            <a:ext cx="4797329" cy="286473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002060"/>
                </a:solidFill>
                <a:latin typeface="Bodoni MT Black" pitchFamily="18" charset="0"/>
              </a:rPr>
              <a:t>Neutrons</a:t>
            </a:r>
            <a:r>
              <a:rPr lang="en-CA" sz="3200" b="1" dirty="0" smtClean="0">
                <a:solidFill>
                  <a:srgbClr val="292934"/>
                </a:solidFill>
              </a:rPr>
              <a:t>: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 the nucleus</a:t>
            </a:r>
          </a:p>
          <a:p>
            <a:pPr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Charge of </a:t>
            </a:r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0</a:t>
            </a:r>
          </a:p>
          <a:p>
            <a:pPr algn="ctr">
              <a:buClr>
                <a:srgbClr val="93A299"/>
              </a:buClr>
            </a:pPr>
            <a:r>
              <a:rPr lang="en-C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Almost identical mass as protons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/>
            <a:r>
              <a:rPr lang="en-CA" sz="3600" dirty="0" smtClean="0">
                <a:solidFill>
                  <a:srgbClr val="FFFF00"/>
                </a:solidFill>
                <a:latin typeface="Cooper Black" pitchFamily="18" charset="0"/>
                <a:cs typeface="Aharoni" pitchFamily="2" charset="-79"/>
              </a:rPr>
              <a:t>THE MODERN VIEW OF THE ATOM</a:t>
            </a:r>
            <a:endParaRPr lang="en-CA" sz="3600" dirty="0">
              <a:solidFill>
                <a:srgbClr val="FFFF00"/>
              </a:solidFill>
              <a:latin typeface="Cooper Black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638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27494" cy="64807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chemeClr val="bg1"/>
                </a:solidFill>
                <a:latin typeface="Berlin Sans FB Demi" pitchFamily="34" charset="0"/>
              </a:rPr>
              <a:t>TODAY’S OBJECTIVE??</a:t>
            </a:r>
            <a:endParaRPr lang="en-CA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314" y="692696"/>
            <a:ext cx="9113556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93A299"/>
              </a:buClr>
            </a:pPr>
            <a:r>
              <a:rPr lang="en-CA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learn and familiarize yourself with scientists and experiments that led to development of the model of the atom which we use today</a:t>
            </a:r>
          </a:p>
          <a:p>
            <a:pPr algn="ctr">
              <a:spcBef>
                <a:spcPts val="0"/>
              </a:spcBef>
              <a:buClr>
                <a:srgbClr val="93A299"/>
              </a:buClr>
            </a:pPr>
            <a:endParaRPr lang="en-CA" sz="3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Clr>
                <a:srgbClr val="93A299"/>
              </a:buClr>
            </a:pPr>
            <a:endParaRPr lang="en-CA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4" y="2420888"/>
            <a:ext cx="2305168" cy="187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754271"/>
            <a:ext cx="1505680" cy="2036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34710"/>
            <a:ext cx="2045538" cy="154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801" y="4783174"/>
            <a:ext cx="1499142" cy="1499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31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27494" cy="64807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chemeClr val="bg1"/>
                </a:solidFill>
                <a:latin typeface="Berlin Sans FB Demi" pitchFamily="34" charset="0"/>
              </a:rPr>
              <a:t>The Early Experiments To Characterize the Atom </a:t>
            </a:r>
            <a:endParaRPr lang="en-CA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314" y="692696"/>
            <a:ext cx="9113556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>
                <a:srgbClr val="93A299"/>
              </a:buClr>
            </a:pPr>
            <a:r>
              <a:rPr lang="en-CA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instructions on the worksheet</a:t>
            </a:r>
          </a:p>
          <a:p>
            <a:pPr algn="ctr">
              <a:spcBef>
                <a:spcPts val="0"/>
              </a:spcBef>
              <a:buClr>
                <a:srgbClr val="93A299"/>
              </a:buClr>
            </a:pPr>
            <a:endParaRPr lang="en-CA" sz="3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Clr>
                <a:srgbClr val="93A299"/>
              </a:buClr>
            </a:pPr>
            <a:r>
              <a:rPr lang="en-CA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in pairs, BUT complete </a:t>
            </a:r>
            <a:r>
              <a:rPr lang="en-CA" sz="3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own </a:t>
            </a:r>
            <a:r>
              <a:rPr lang="en-CA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worksheet</a:t>
            </a:r>
          </a:p>
          <a:p>
            <a:pPr algn="ctr">
              <a:spcBef>
                <a:spcPts val="0"/>
              </a:spcBef>
              <a:buClr>
                <a:srgbClr val="93A299"/>
              </a:buClr>
            </a:pPr>
            <a:endParaRPr lang="en-CA" sz="3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Clr>
                <a:srgbClr val="93A299"/>
              </a:buClr>
            </a:pPr>
            <a:r>
              <a:rPr lang="en-CA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 the course website for additional clues (PPTs, videos, animations, </a:t>
            </a:r>
            <a:r>
              <a:rPr lang="en-CA" sz="30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pdf</a:t>
            </a:r>
            <a:r>
              <a:rPr lang="en-CA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files of textbooks) to help you with the questions</a:t>
            </a:r>
          </a:p>
          <a:p>
            <a:pPr algn="ctr">
              <a:spcBef>
                <a:spcPts val="0"/>
              </a:spcBef>
              <a:buClr>
                <a:srgbClr val="93A299"/>
              </a:buClr>
            </a:pPr>
            <a:endParaRPr lang="en-CA" sz="3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Clr>
                <a:srgbClr val="93A299"/>
              </a:buClr>
            </a:pPr>
            <a:r>
              <a:rPr lang="en-CA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me questions if you are unsure </a:t>
            </a:r>
          </a:p>
          <a:p>
            <a:pPr algn="ctr">
              <a:spcBef>
                <a:spcPts val="0"/>
              </a:spcBef>
              <a:buClr>
                <a:srgbClr val="93A299"/>
              </a:buClr>
            </a:pPr>
            <a:endParaRPr lang="en-CA" sz="3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Clr>
                <a:srgbClr val="93A299"/>
              </a:buClr>
            </a:pPr>
            <a:r>
              <a:rPr lang="en-CA" sz="3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ENJOY!</a:t>
            </a:r>
          </a:p>
          <a:p>
            <a:pPr algn="ctr">
              <a:buClr>
                <a:srgbClr val="93A299"/>
              </a:buClr>
            </a:pPr>
            <a:endParaRPr lang="en-CA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43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27494" cy="64807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chemeClr val="bg1"/>
                </a:solidFill>
                <a:latin typeface="Berlin Sans FB Demi" pitchFamily="34" charset="0"/>
              </a:rPr>
              <a:t>The website</a:t>
            </a:r>
            <a:endParaRPr lang="en-CA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92696"/>
            <a:ext cx="9144001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14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27494" cy="64807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chemeClr val="bg1"/>
                </a:solidFill>
                <a:latin typeface="Berlin Sans FB Demi" pitchFamily="34" charset="0"/>
              </a:rPr>
              <a:t>The website</a:t>
            </a:r>
            <a:endParaRPr lang="en-CA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" y="692696"/>
            <a:ext cx="9114155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912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0" y="1143000"/>
            <a:ext cx="9113556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b="1" dirty="0" smtClean="0">
                <a:solidFill>
                  <a:srgbClr val="000000"/>
                </a:solidFill>
              </a:rPr>
              <a:t>J.J. Thomson discovered the existence of the first subatomic particle </a:t>
            </a:r>
            <a:r>
              <a:rPr lang="en-CA" b="1" dirty="0" smtClean="0">
                <a:solidFill>
                  <a:srgbClr val="292934"/>
                </a:solidFill>
              </a:rPr>
              <a:t>– </a:t>
            </a: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</a:t>
            </a:r>
            <a:r>
              <a:rPr lang="en-CA" b="1" dirty="0">
                <a:solidFill>
                  <a:srgbClr val="FF0000"/>
                </a:solidFill>
              </a:rPr>
              <a:t> </a:t>
            </a:r>
            <a:r>
              <a:rPr lang="en-CA" b="1" dirty="0" smtClean="0">
                <a:solidFill>
                  <a:srgbClr val="000000"/>
                </a:solidFill>
              </a:rPr>
              <a:t>and its charge -  mass ratio</a:t>
            </a:r>
            <a:endParaRPr lang="en-CA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9060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THE ELECTRON</a:t>
            </a:r>
            <a:endParaRPr lang="en-CA" sz="48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383549" cy="195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98" y="4365103"/>
            <a:ext cx="237748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2683588" y="2466772"/>
                <a:ext cx="3775164" cy="9906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CA" b="1" i="1" dirty="0" smtClean="0">
                            <a:latin typeface="Berlin Sans FB" pitchFamily="34" charset="0"/>
                          </a:rPr>
                          <m:t>e</m:t>
                        </m:r>
                      </m:num>
                      <m:den>
                        <m:r>
                          <m:rPr>
                            <m:nor/>
                          </m:rPr>
                          <a:rPr lang="en-CA" b="1" i="1" dirty="0" smtClean="0">
                            <a:latin typeface="Berlin Sans FB" pitchFamily="34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en-US" b="1" dirty="0" smtClean="0">
                    <a:latin typeface="Berlin Sans FB" pitchFamily="34" charset="0"/>
                  </a:rPr>
                  <a:t> = -1.76 x 10</a:t>
                </a:r>
                <a:r>
                  <a:rPr lang="en-US" b="1" baseline="30000" dirty="0" smtClean="0">
                    <a:latin typeface="Berlin Sans FB" pitchFamily="34" charset="0"/>
                  </a:rPr>
                  <a:t>8</a:t>
                </a:r>
                <a:r>
                  <a:rPr lang="en-US" b="1" dirty="0" smtClean="0">
                    <a:latin typeface="Berlin Sans FB" pitchFamily="34" charset="0"/>
                  </a:rPr>
                  <a:t> C/g</a:t>
                </a:r>
                <a:r>
                  <a:rPr lang="en-US" sz="2800" dirty="0" smtClean="0"/>
                  <a:t> </a:t>
                </a:r>
              </a:p>
            </p:txBody>
          </p:sp>
        </mc:Choice>
        <mc:Fallback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588" y="2466772"/>
                <a:ext cx="3775164" cy="990600"/>
              </a:xfrm>
              <a:prstGeom prst="rect">
                <a:avLst/>
              </a:prstGeom>
              <a:blipFill rotWithShape="1">
                <a:blip r:embed="rId4"/>
                <a:stretch>
                  <a:fillRect r="-25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2813061" y="4815426"/>
            <a:ext cx="6215402" cy="1911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b="1" dirty="0" smtClean="0">
                <a:solidFill>
                  <a:srgbClr val="000000"/>
                </a:solidFill>
              </a:rPr>
              <a:t>But since the </a:t>
            </a:r>
            <a:r>
              <a:rPr lang="en-CA" b="1" dirty="0" smtClean="0">
                <a:solidFill>
                  <a:srgbClr val="7030A0"/>
                </a:solidFill>
              </a:rPr>
              <a:t>atoms</a:t>
            </a:r>
            <a:r>
              <a:rPr lang="en-CA" b="1" dirty="0" smtClean="0">
                <a:solidFill>
                  <a:srgbClr val="292934"/>
                </a:solidFill>
              </a:rPr>
              <a:t> </a:t>
            </a:r>
            <a:r>
              <a:rPr lang="en-CA" b="1" dirty="0" smtClean="0">
                <a:solidFill>
                  <a:srgbClr val="000000"/>
                </a:solidFill>
              </a:rPr>
              <a:t>were known to be neutral, he suggested that</a:t>
            </a:r>
            <a:r>
              <a:rPr lang="en-CA" b="1" dirty="0" smtClean="0">
                <a:solidFill>
                  <a:srgbClr val="292934"/>
                </a:solidFill>
              </a:rPr>
              <a:t> </a:t>
            </a:r>
            <a:r>
              <a:rPr lang="en-CA" b="1" dirty="0" smtClean="0">
                <a:solidFill>
                  <a:srgbClr val="7030A0"/>
                </a:solidFill>
              </a:rPr>
              <a:t>atom</a:t>
            </a:r>
            <a:r>
              <a:rPr lang="en-CA" b="1" dirty="0" smtClean="0">
                <a:solidFill>
                  <a:srgbClr val="292934"/>
                </a:solidFill>
              </a:rPr>
              <a:t> </a:t>
            </a:r>
            <a:r>
              <a:rPr lang="en-CA" b="1" dirty="0" smtClean="0">
                <a:solidFill>
                  <a:srgbClr val="000000"/>
                </a:solidFill>
              </a:rPr>
              <a:t>is made up of a cloud </a:t>
            </a:r>
            <a:r>
              <a:rPr lang="en-CA" b="1" dirty="0">
                <a:solidFill>
                  <a:srgbClr val="000000"/>
                </a:solidFill>
              </a:rPr>
              <a:t>of</a:t>
            </a:r>
            <a:r>
              <a:rPr lang="en-CA" b="1" dirty="0">
                <a:solidFill>
                  <a:srgbClr val="292934"/>
                </a:solidFill>
              </a:rPr>
              <a:t> </a:t>
            </a:r>
            <a:r>
              <a:rPr lang="en-CA" b="1" dirty="0">
                <a:solidFill>
                  <a:srgbClr val="FF0000"/>
                </a:solidFill>
              </a:rPr>
              <a:t>positive</a:t>
            </a:r>
            <a:r>
              <a:rPr lang="en-CA" b="1" dirty="0">
                <a:solidFill>
                  <a:srgbClr val="292934"/>
                </a:solidFill>
              </a:rPr>
              <a:t> </a:t>
            </a:r>
            <a:r>
              <a:rPr lang="en-CA" b="1" dirty="0">
                <a:solidFill>
                  <a:srgbClr val="FF0000"/>
                </a:solidFill>
              </a:rPr>
              <a:t>charge</a:t>
            </a:r>
            <a:r>
              <a:rPr lang="en-CA" b="1" dirty="0">
                <a:solidFill>
                  <a:srgbClr val="292934"/>
                </a:solidFill>
              </a:rPr>
              <a:t> </a:t>
            </a:r>
            <a:r>
              <a:rPr lang="en-CA" b="1" dirty="0">
                <a:solidFill>
                  <a:srgbClr val="000000"/>
                </a:solidFill>
              </a:rPr>
              <a:t>with the negative</a:t>
            </a:r>
            <a:r>
              <a:rPr lang="en-CA" b="1" dirty="0">
                <a:solidFill>
                  <a:srgbClr val="292934"/>
                </a:solidFill>
              </a:rPr>
              <a:t> 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</a:t>
            </a:r>
            <a:r>
              <a:rPr lang="en-CA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>
                <a:solidFill>
                  <a:srgbClr val="000000"/>
                </a:solidFill>
              </a:rPr>
              <a:t>embedded randomly in </a:t>
            </a:r>
            <a:r>
              <a:rPr lang="en-CA" b="1" dirty="0" smtClean="0">
                <a:solidFill>
                  <a:srgbClr val="000000"/>
                </a:solidFill>
              </a:rPr>
              <a:t>it</a:t>
            </a:r>
            <a:endParaRPr lang="en-CA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63" y="2292005"/>
            <a:ext cx="24765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61" y="3592723"/>
            <a:ext cx="3522587" cy="127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707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152" y="0"/>
            <a:ext cx="9036496" cy="1052736"/>
          </a:xfrm>
          <a:solidFill>
            <a:srgbClr val="0000FF"/>
          </a:solidFill>
        </p:spPr>
        <p:txBody>
          <a:bodyPr>
            <a:noAutofit/>
          </a:bodyPr>
          <a:lstStyle/>
          <a:p>
            <a:pPr algn="ctr"/>
            <a:r>
              <a:rPr lang="en-CA" sz="36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THE PLUM PUDDING MODEL OF THE ATOM</a:t>
            </a:r>
            <a:endParaRPr lang="en-CA" sz="36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9028463" cy="346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2813061" y="4815426"/>
            <a:ext cx="6215402" cy="1911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b="1" dirty="0" smtClean="0">
                <a:solidFill>
                  <a:srgbClr val="292934"/>
                </a:solidFill>
              </a:rPr>
              <a:t>But since the </a:t>
            </a:r>
            <a:r>
              <a:rPr lang="en-CA" b="1" dirty="0" smtClean="0">
                <a:solidFill>
                  <a:srgbClr val="7030A0"/>
                </a:solidFill>
              </a:rPr>
              <a:t>atoms</a:t>
            </a:r>
            <a:r>
              <a:rPr lang="en-CA" b="1" dirty="0" smtClean="0">
                <a:solidFill>
                  <a:srgbClr val="292934"/>
                </a:solidFill>
              </a:rPr>
              <a:t> were known to be neutral, he suggested that </a:t>
            </a:r>
            <a:r>
              <a:rPr lang="en-CA" b="1" dirty="0" smtClean="0">
                <a:solidFill>
                  <a:srgbClr val="7030A0"/>
                </a:solidFill>
              </a:rPr>
              <a:t>atom</a:t>
            </a:r>
            <a:r>
              <a:rPr lang="en-CA" b="1" dirty="0" smtClean="0">
                <a:solidFill>
                  <a:srgbClr val="292934"/>
                </a:solidFill>
              </a:rPr>
              <a:t> is made up of a cloud </a:t>
            </a:r>
            <a:r>
              <a:rPr lang="en-CA" b="1" dirty="0">
                <a:solidFill>
                  <a:srgbClr val="292934"/>
                </a:solidFill>
              </a:rPr>
              <a:t>of </a:t>
            </a:r>
            <a:r>
              <a:rPr lang="en-CA" b="1" dirty="0">
                <a:solidFill>
                  <a:srgbClr val="FF0000"/>
                </a:solidFill>
              </a:rPr>
              <a:t>positive</a:t>
            </a:r>
            <a:r>
              <a:rPr lang="en-CA" b="1" dirty="0">
                <a:solidFill>
                  <a:srgbClr val="292934"/>
                </a:solidFill>
              </a:rPr>
              <a:t> </a:t>
            </a:r>
            <a:r>
              <a:rPr lang="en-CA" b="1" dirty="0">
                <a:solidFill>
                  <a:srgbClr val="FF0000"/>
                </a:solidFill>
              </a:rPr>
              <a:t>charge</a:t>
            </a:r>
            <a:r>
              <a:rPr lang="en-CA" b="1" dirty="0">
                <a:solidFill>
                  <a:srgbClr val="292934"/>
                </a:solidFill>
              </a:rPr>
              <a:t> with the negative 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</a:t>
            </a:r>
            <a:r>
              <a:rPr lang="en-CA" b="1" dirty="0">
                <a:solidFill>
                  <a:srgbClr val="2929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>
                <a:solidFill>
                  <a:srgbClr val="292934"/>
                </a:solidFill>
              </a:rPr>
              <a:t>embedded randomly in </a:t>
            </a:r>
            <a:r>
              <a:rPr lang="en-CA" b="1" dirty="0" smtClean="0">
                <a:solidFill>
                  <a:srgbClr val="292934"/>
                </a:solidFill>
              </a:rPr>
              <a:t>it</a:t>
            </a:r>
            <a:endParaRPr lang="en-C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4564" y="4522175"/>
            <a:ext cx="2817625" cy="220512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 smtClean="0">
                <a:latin typeface="Broadway" pitchFamily="82" charset="0"/>
              </a:rPr>
              <a:t>He called his model of the atom:</a:t>
            </a:r>
          </a:p>
        </p:txBody>
      </p:sp>
    </p:spTree>
    <p:extLst>
      <p:ext uri="{BB962C8B-B14F-4D97-AF65-F5344CB8AC3E}">
        <p14:creationId xmlns="" xmlns:p14="http://schemas.microsoft.com/office/powerpoint/2010/main" val="18443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Berlin Sans FB Demi" pitchFamily="34" charset="0"/>
                <a:cs typeface="Aharoni" pitchFamily="2" charset="-79"/>
              </a:rPr>
              <a:t>THE ELECTRON</a:t>
            </a:r>
            <a:endParaRPr lang="en-CA" sz="4800" b="1" dirty="0">
              <a:solidFill>
                <a:schemeClr val="bg1"/>
              </a:solidFill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255560" y="2276872"/>
            <a:ext cx="3775164" cy="60052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b="1" dirty="0">
                <a:latin typeface="Berlin Sans FB" pitchFamily="34" charset="0"/>
              </a:rPr>
              <a:t>e</a:t>
            </a:r>
            <a:r>
              <a:rPr lang="en-US" b="1" dirty="0" smtClean="0">
                <a:latin typeface="Berlin Sans FB" pitchFamily="34" charset="0"/>
              </a:rPr>
              <a:t> = 9.11 x 10</a:t>
            </a:r>
            <a:r>
              <a:rPr lang="en-US" b="1" baseline="30000" dirty="0" smtClean="0">
                <a:latin typeface="Berlin Sans FB" pitchFamily="34" charset="0"/>
              </a:rPr>
              <a:t>-31</a:t>
            </a:r>
            <a:r>
              <a:rPr lang="en-US" b="1" dirty="0" smtClean="0">
                <a:latin typeface="Berlin Sans FB" pitchFamily="34" charset="0"/>
              </a:rPr>
              <a:t> kg</a:t>
            </a:r>
            <a:endParaRPr lang="en-US" sz="2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0" y="1752600"/>
            <a:ext cx="3101703" cy="233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" y="4146911"/>
            <a:ext cx="4177369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838200"/>
            <a:ext cx="9061648" cy="873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3A299"/>
              </a:buClr>
              <a:buNone/>
            </a:pPr>
            <a:r>
              <a:rPr lang="en-CA" sz="2800" b="1" dirty="0">
                <a:solidFill>
                  <a:srgbClr val="000000"/>
                </a:solidFill>
              </a:rPr>
              <a:t>In </a:t>
            </a:r>
            <a:r>
              <a:rPr lang="en-CA" sz="2800" b="1" dirty="0" smtClean="0">
                <a:solidFill>
                  <a:srgbClr val="000000"/>
                </a:solidFill>
              </a:rPr>
              <a:t>1909, </a:t>
            </a:r>
            <a:r>
              <a:rPr lang="en-CA" sz="2800" b="1" dirty="0">
                <a:solidFill>
                  <a:srgbClr val="000000"/>
                </a:solidFill>
              </a:rPr>
              <a:t>Robert Millikan </a:t>
            </a:r>
            <a:r>
              <a:rPr lang="en-CA" sz="2800" b="1" dirty="0" smtClean="0">
                <a:solidFill>
                  <a:srgbClr val="000000"/>
                </a:solidFill>
              </a:rPr>
              <a:t>determined </a:t>
            </a:r>
            <a:r>
              <a:rPr lang="en-CA" sz="2800" b="1" dirty="0">
                <a:solidFill>
                  <a:srgbClr val="000000"/>
                </a:solidFill>
              </a:rPr>
              <a:t>the </a:t>
            </a:r>
            <a:r>
              <a:rPr lang="en-CA" sz="2800" b="1" dirty="0" smtClean="0">
                <a:solidFill>
                  <a:srgbClr val="000000"/>
                </a:solidFill>
              </a:rPr>
              <a:t>mass and 				the charge of </a:t>
            </a:r>
            <a:r>
              <a:rPr lang="en-CA" sz="2800" b="1" dirty="0">
                <a:solidFill>
                  <a:srgbClr val="000000"/>
                </a:solidFill>
              </a:rPr>
              <a:t>the </a:t>
            </a:r>
            <a:r>
              <a:rPr lang="en-CA" sz="2800" b="1" dirty="0" smtClean="0">
                <a:solidFill>
                  <a:srgbClr val="000000"/>
                </a:solidFill>
              </a:rPr>
              <a:t>electron</a:t>
            </a:r>
            <a:endParaRPr lang="en-CA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61401" y="6040497"/>
            <a:ext cx="4386808" cy="60052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b="1" dirty="0">
                <a:latin typeface="Berlin Sans FB" pitchFamily="34" charset="0"/>
              </a:rPr>
              <a:t>e</a:t>
            </a:r>
            <a:r>
              <a:rPr lang="en-US" b="1" dirty="0" smtClean="0">
                <a:latin typeface="Berlin Sans FB" pitchFamily="34" charset="0"/>
              </a:rPr>
              <a:t> = 1 .602 x 10</a:t>
            </a:r>
            <a:r>
              <a:rPr lang="en-US" b="1" baseline="30000" dirty="0" smtClean="0">
                <a:latin typeface="Berlin Sans FB" pitchFamily="34" charset="0"/>
              </a:rPr>
              <a:t>-19</a:t>
            </a:r>
            <a:r>
              <a:rPr lang="en-US" b="1" dirty="0" smtClean="0">
                <a:latin typeface="Berlin Sans FB" pitchFamily="34" charset="0"/>
              </a:rPr>
              <a:t> C</a:t>
            </a:r>
            <a:endParaRPr lang="en-US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5329"/>
            <a:ext cx="2841079" cy="216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15" y="3093303"/>
            <a:ext cx="2200773" cy="216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588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-2914" y="1412776"/>
            <a:ext cx="9113556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b="1" dirty="0" smtClean="0">
                <a:solidFill>
                  <a:srgbClr val="000000"/>
                </a:solidFill>
              </a:rPr>
              <a:t>The </a:t>
            </a:r>
            <a:r>
              <a:rPr lang="en-CA" b="1" dirty="0">
                <a:solidFill>
                  <a:srgbClr val="000000"/>
                </a:solidFill>
              </a:rPr>
              <a:t>French scientist Henri Becquerel </a:t>
            </a:r>
            <a:r>
              <a:rPr lang="en-CA" b="1" dirty="0" smtClean="0">
                <a:solidFill>
                  <a:srgbClr val="000000"/>
                </a:solidFill>
              </a:rPr>
              <a:t>discovered </a:t>
            </a:r>
            <a:r>
              <a:rPr lang="en-CA" b="1" dirty="0">
                <a:solidFill>
                  <a:srgbClr val="000000"/>
                </a:solidFill>
              </a:rPr>
              <a:t>that </a:t>
            </a:r>
            <a:r>
              <a:rPr lang="en-CA" b="1" dirty="0" smtClean="0">
                <a:solidFill>
                  <a:srgbClr val="000000"/>
                </a:solidFill>
              </a:rPr>
              <a:t>uranium </a:t>
            </a:r>
            <a:r>
              <a:rPr lang="en-CA" b="1" dirty="0">
                <a:solidFill>
                  <a:srgbClr val="000000"/>
                </a:solidFill>
              </a:rPr>
              <a:t>spontaneously emits high-energy radiation. </a:t>
            </a:r>
            <a:r>
              <a:rPr lang="en-CA" b="1" dirty="0" smtClean="0">
                <a:solidFill>
                  <a:srgbClr val="000000"/>
                </a:solidFill>
              </a:rPr>
              <a:t>It was called </a:t>
            </a:r>
            <a:r>
              <a:rPr lang="en-CA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radioactivity</a:t>
            </a:r>
            <a:r>
              <a:rPr lang="en-CA" b="1" dirty="0">
                <a:solidFill>
                  <a:srgbClr val="292934"/>
                </a:solidFill>
              </a:rPr>
              <a:t>.</a:t>
            </a:r>
            <a:endParaRPr lang="en-CA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9906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CA" sz="4800" b="1" dirty="0" smtClean="0">
                <a:solidFill>
                  <a:schemeClr val="bg1"/>
                </a:solidFill>
                <a:latin typeface="Berlin Sans FB Demi" pitchFamily="34" charset="0"/>
                <a:cs typeface="Aharoni" pitchFamily="2" charset="-79"/>
              </a:rPr>
              <a:t>RADIOACTIVITY</a:t>
            </a:r>
            <a:endParaRPr lang="en-CA" sz="4800" b="1" dirty="0">
              <a:solidFill>
                <a:schemeClr val="bg1"/>
              </a:solidFill>
              <a:latin typeface="Berlin Sans FB Demi" pitchFamily="34" charset="0"/>
              <a:cs typeface="Aharoni" pitchFamily="2" charset="-79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9512" y="5229200"/>
            <a:ext cx="858348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93A299"/>
              </a:buClr>
              <a:buNone/>
            </a:pPr>
            <a:r>
              <a:rPr lang="en-CA" b="1" dirty="0" smtClean="0">
                <a:solidFill>
                  <a:srgbClr val="000000"/>
                </a:solidFill>
              </a:rPr>
              <a:t>This discovery allowed for testing J.J. Thomson’s </a:t>
            </a:r>
          </a:p>
          <a:p>
            <a:pPr marL="0" indent="0" algn="ctr">
              <a:buClr>
                <a:srgbClr val="93A299"/>
              </a:buClr>
              <a:buNone/>
            </a:pPr>
            <a:r>
              <a:rPr lang="en-CA" sz="3200" b="1" dirty="0" smtClean="0">
                <a:solidFill>
                  <a:srgbClr val="FF0000"/>
                </a:solidFill>
                <a:latin typeface="Berlin Sans FB" pitchFamily="34" charset="0"/>
              </a:rPr>
              <a:t>PLUM PUDDING MODEL OF THE ATOM</a:t>
            </a:r>
            <a:endParaRPr lang="en-CA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2" y="2564904"/>
            <a:ext cx="2202557" cy="220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2672822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16720"/>
            <a:ext cx="2314947" cy="2098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569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2764</TotalTime>
  <Words>423</Words>
  <Application>Microsoft Office PowerPoint</Application>
  <PresentationFormat>On-screen Show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THE ELECTRON</vt:lpstr>
      <vt:lpstr>THE PLUM PUDDING MODEL OF THE ATOM</vt:lpstr>
      <vt:lpstr>THE ELECTRON</vt:lpstr>
      <vt:lpstr>RADIOACTIVITY</vt:lpstr>
      <vt:lpstr>The Nuclear Atom (nucleus)</vt:lpstr>
      <vt:lpstr>The Nuclear Atom (nucleus)</vt:lpstr>
      <vt:lpstr>The Nuclear Atom (nucleus)</vt:lpstr>
      <vt:lpstr>THE MODERN VIEW OF THE ATOM</vt:lpstr>
      <vt:lpstr>THE MODERN VIEW OF THE ATOM</vt:lpstr>
      <vt:lpstr>THE MODERN VIEW OF THE ATOM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ATOMS, MOLECULES and IONS</dc:title>
  <dc:creator>andrej</dc:creator>
  <cp:lastModifiedBy>a.vlacil</cp:lastModifiedBy>
  <cp:revision>162</cp:revision>
  <dcterms:created xsi:type="dcterms:W3CDTF">2012-06-28T04:25:18Z</dcterms:created>
  <dcterms:modified xsi:type="dcterms:W3CDTF">2014-05-09T14:56:37Z</dcterms:modified>
</cp:coreProperties>
</file>