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47" r:id="rId2"/>
    <p:sldMasterId id="2147483771" r:id="rId3"/>
  </p:sldMasterIdLst>
  <p:notesMasterIdLst>
    <p:notesMasterId r:id="rId28"/>
  </p:notesMasterIdLst>
  <p:sldIdLst>
    <p:sldId id="519" r:id="rId4"/>
    <p:sldId id="632" r:id="rId5"/>
    <p:sldId id="549" r:id="rId6"/>
    <p:sldId id="655" r:id="rId7"/>
    <p:sldId id="656" r:id="rId8"/>
    <p:sldId id="654" r:id="rId9"/>
    <p:sldId id="657" r:id="rId10"/>
    <p:sldId id="658" r:id="rId11"/>
    <p:sldId id="659" r:id="rId12"/>
    <p:sldId id="660" r:id="rId13"/>
    <p:sldId id="661" r:id="rId14"/>
    <p:sldId id="662" r:id="rId15"/>
    <p:sldId id="663" r:id="rId16"/>
    <p:sldId id="664" r:id="rId17"/>
    <p:sldId id="665" r:id="rId18"/>
    <p:sldId id="634" r:id="rId19"/>
    <p:sldId id="666" r:id="rId20"/>
    <p:sldId id="667" r:id="rId21"/>
    <p:sldId id="668" r:id="rId22"/>
    <p:sldId id="669" r:id="rId23"/>
    <p:sldId id="671" r:id="rId24"/>
    <p:sldId id="670" r:id="rId25"/>
    <p:sldId id="602" r:id="rId26"/>
    <p:sldId id="62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33CC"/>
    <a:srgbClr val="FF0066"/>
    <a:srgbClr val="0000FF"/>
    <a:srgbClr val="FFFF99"/>
    <a:srgbClr val="33CC33"/>
    <a:srgbClr val="FFCC66"/>
    <a:srgbClr val="FFFF00"/>
    <a:srgbClr val="008000"/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38" autoAdjust="0"/>
    <p:restoredTop sz="94660"/>
  </p:normalViewPr>
  <p:slideViewPr>
    <p:cSldViewPr>
      <p:cViewPr>
        <p:scale>
          <a:sx n="70" d="100"/>
          <a:sy n="70" d="100"/>
        </p:scale>
        <p:origin x="-127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A75D-FB93-4960-92B8-FBB3FF49AC92}" type="datetimeFigureOut">
              <a:rPr lang="en-CA" smtClean="0"/>
              <a:pPr/>
              <a:t>13/03/2014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0055-44A9-461E-ABD7-3BA793885CA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562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0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86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25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858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3/13/2014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A88-D26F-4924-9AB3-BC267B4DA09B}" type="datetime1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203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12A6-5C4F-4287-B85F-9EC5A827C528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360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C32A-A143-4098-BE06-38415EEE937E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780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DC5E-B517-42F1-B68F-40A7CB71C381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2385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5932-2EF0-4B43-A6D3-AA80A6DC8094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227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933-E501-4EC8-B1DC-630DF42B3295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556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7072-A7CF-4D86-A200-456111F8B88F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529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606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67B-B3D2-463A-AA9F-3118C3EFAC56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48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F35F-6546-426B-A5A6-B88AC7CE18DC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209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7DC-E416-4688-8662-3D7A99BC75A7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855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4A31-275D-4CAE-BD44-F1A998570FBF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14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62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23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43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71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48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01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01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56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2081"/>
            <a:ext cx="4419600" cy="40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162800" cy="838200"/>
          </a:xfrm>
          <a:solidFill>
            <a:srgbClr val="FFFF00"/>
          </a:solidFill>
        </p:spPr>
        <p:txBody>
          <a:bodyPr anchor="t" anchorCtr="0">
            <a:normAutofit/>
          </a:bodyPr>
          <a:lstStyle/>
          <a:p>
            <a:pPr marL="182880" indent="0" algn="ctr">
              <a:buNone/>
            </a:pPr>
            <a:r>
              <a:rPr lang="en-CA" sz="4800" dirty="0" smtClean="0">
                <a:solidFill>
                  <a:srgbClr val="7030A0"/>
                </a:solidFill>
                <a:latin typeface="Britannic Bold" pitchFamily="34" charset="0"/>
              </a:rPr>
              <a:t>3.1 Relative Atomic Mass</a:t>
            </a:r>
            <a:endParaRPr lang="en-CA" sz="4800" dirty="0">
              <a:solidFill>
                <a:srgbClr val="7030A0"/>
              </a:solidFill>
              <a:latin typeface="Britannic Bold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062" y="3429000"/>
            <a:ext cx="47448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49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28599" y="78904"/>
            <a:ext cx="8687455" cy="5306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The Law of Constant Composition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843608"/>
            <a:ext cx="8687455" cy="11375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dirty="0" smtClean="0">
                <a:latin typeface="Agency FB" panose="020B0503020202020204" pitchFamily="34" charset="0"/>
              </a:rPr>
              <a:t>Chemists in the past apply this simple method to figure out relative masses of different types of atoms… </a:t>
            </a:r>
            <a:endParaRPr lang="en-CA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Aharoni" pitchFamily="2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" y="2285999"/>
            <a:ext cx="4343727" cy="434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729199" cy="453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72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28599" y="78904"/>
            <a:ext cx="8687455" cy="5306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The Law of Constant Composition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843608"/>
            <a:ext cx="8687455" cy="11375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dirty="0" smtClean="0">
                <a:latin typeface="Agency FB" panose="020B0503020202020204" pitchFamily="34" charset="0"/>
              </a:rPr>
              <a:t>They discovered that </a:t>
            </a:r>
            <a:r>
              <a:rPr lang="en-CA" sz="3200" b="1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all samples of a given compound </a:t>
            </a:r>
            <a:r>
              <a:rPr lang="en-CA" sz="3200" dirty="0" smtClean="0">
                <a:latin typeface="Agency FB" panose="020B0503020202020204" pitchFamily="34" charset="0"/>
              </a:rPr>
              <a:t>(e.g. water) have the </a:t>
            </a:r>
            <a:r>
              <a:rPr lang="en-CA" sz="3200" b="1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same mass ratio </a:t>
            </a:r>
            <a:r>
              <a:rPr lang="en-CA" sz="3200" dirty="0" smtClean="0">
                <a:latin typeface="Agency FB" panose="020B0503020202020204" pitchFamily="34" charset="0"/>
              </a:rPr>
              <a:t>of their constituents </a:t>
            </a:r>
            <a:r>
              <a:rPr lang="en-CA" sz="3200" b="1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elements </a:t>
            </a:r>
            <a:endParaRPr lang="en-CA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Aharoni" pitchFamily="2" charset="-79"/>
            </a:endParaRPr>
          </a:p>
        </p:txBody>
      </p:sp>
      <p:pic>
        <p:nvPicPr>
          <p:cNvPr id="8194" name="Picture 2" descr="http://www.visionlearning.com/img/library/modules/mid49/Image/VLObject-3077-041202011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058" y="4876800"/>
            <a:ext cx="750453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2124075"/>
            <a:ext cx="2514601" cy="255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24073"/>
            <a:ext cx="2438400" cy="255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49847"/>
            <a:ext cx="2133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714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28599" y="78904"/>
            <a:ext cx="8687455" cy="5306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The Law of Constant Composition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843608"/>
            <a:ext cx="8687455" cy="11375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For every 1g of H</a:t>
            </a:r>
            <a:r>
              <a:rPr lang="en-CA" sz="3200" dirty="0" smtClean="0">
                <a:latin typeface="Agency FB" panose="020B0503020202020204" pitchFamily="34" charset="0"/>
              </a:rPr>
              <a:t>, there are always </a:t>
            </a:r>
            <a:r>
              <a:rPr lang="en-CA" sz="3200" b="1" dirty="0" smtClean="0">
                <a:solidFill>
                  <a:srgbClr val="FF0066"/>
                </a:solidFill>
                <a:latin typeface="Agency FB" panose="020B0503020202020204" pitchFamily="34" charset="0"/>
              </a:rPr>
              <a:t>8g of oxygen </a:t>
            </a:r>
            <a:r>
              <a:rPr lang="en-CA" sz="3200" dirty="0" smtClean="0">
                <a:latin typeface="Agency FB" panose="020B0503020202020204" pitchFamily="34" charset="0"/>
              </a:rPr>
              <a:t>in </a:t>
            </a:r>
            <a:r>
              <a:rPr lang="en-CA" sz="32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every sample of water </a:t>
            </a:r>
            <a:endParaRPr lang="en-CA" sz="3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Aharoni" pitchFamily="2" charset="-79"/>
            </a:endParaRPr>
          </a:p>
        </p:txBody>
      </p:sp>
      <p:pic>
        <p:nvPicPr>
          <p:cNvPr id="8194" name="Picture 2" descr="http://www.visionlearning.com/img/library/modules/mid49/Image/VLObject-3077-041202011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058" y="4876800"/>
            <a:ext cx="750453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2124075"/>
            <a:ext cx="2514601" cy="255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24073"/>
            <a:ext cx="2438400" cy="255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49847"/>
            <a:ext cx="2133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88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28599" y="78904"/>
            <a:ext cx="8687455" cy="5306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The Law of Constant Composition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2124075"/>
            <a:ext cx="2514601" cy="255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24073"/>
            <a:ext cx="2438400" cy="255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49847"/>
            <a:ext cx="2133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4953000"/>
            <a:ext cx="8687455" cy="15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dirty="0" smtClean="0">
                <a:latin typeface="Agency FB" panose="020B0503020202020204" pitchFamily="34" charset="0"/>
              </a:rPr>
              <a:t>Dalton argued that</a:t>
            </a:r>
            <a:r>
              <a:rPr lang="en-CA" sz="3200" b="1" dirty="0" smtClean="0">
                <a:latin typeface="Agency FB" panose="020B0503020202020204" pitchFamily="34" charset="0"/>
              </a:rPr>
              <a:t> </a:t>
            </a:r>
            <a:r>
              <a:rPr lang="en-CA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the mass ratios in which different elements combine</a:t>
            </a:r>
            <a:r>
              <a:rPr lang="en-CA" sz="3200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 </a:t>
            </a:r>
            <a:r>
              <a:rPr lang="en-CA" sz="3200" dirty="0" smtClean="0">
                <a:latin typeface="Agency FB" panose="020B0503020202020204" pitchFamily="34" charset="0"/>
              </a:rPr>
              <a:t>(8g O : 1g H in water) = </a:t>
            </a:r>
            <a:r>
              <a:rPr lang="en-CA" sz="32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the mass ratios of their individual atoms </a:t>
            </a:r>
            <a:r>
              <a:rPr lang="en-CA" sz="3200" dirty="0" smtClean="0">
                <a:latin typeface="Agency FB" panose="020B0503020202020204" pitchFamily="34" charset="0"/>
              </a:rPr>
              <a:t>(</a:t>
            </a:r>
            <a:r>
              <a:rPr lang="en-CA" sz="32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or a multiple thereof</a:t>
            </a:r>
            <a:r>
              <a:rPr lang="en-CA" sz="3200" dirty="0" smtClean="0">
                <a:latin typeface="Agency FB" panose="020B0503020202020204" pitchFamily="34" charset="0"/>
              </a:rPr>
              <a:t>)</a:t>
            </a:r>
            <a:endParaRPr lang="en-CA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Aharoni" pitchFamily="2" charset="-79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843608"/>
            <a:ext cx="8687455" cy="11375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For every 1g of H</a:t>
            </a:r>
            <a:r>
              <a:rPr lang="en-CA" sz="3200" dirty="0" smtClean="0">
                <a:latin typeface="Agency FB" panose="020B0503020202020204" pitchFamily="34" charset="0"/>
              </a:rPr>
              <a:t>, there are always </a:t>
            </a:r>
            <a:r>
              <a:rPr lang="en-CA" sz="3200" b="1" dirty="0" smtClean="0">
                <a:solidFill>
                  <a:srgbClr val="FF0066"/>
                </a:solidFill>
                <a:latin typeface="Agency FB" panose="020B0503020202020204" pitchFamily="34" charset="0"/>
              </a:rPr>
              <a:t>8g of oxygen </a:t>
            </a:r>
            <a:r>
              <a:rPr lang="en-CA" sz="3200" dirty="0" smtClean="0">
                <a:latin typeface="Agency FB" panose="020B0503020202020204" pitchFamily="34" charset="0"/>
              </a:rPr>
              <a:t>in </a:t>
            </a:r>
            <a:r>
              <a:rPr lang="en-CA" sz="32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every sample of water </a:t>
            </a:r>
            <a:endParaRPr lang="en-CA" sz="3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3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28599" y="78904"/>
            <a:ext cx="8687455" cy="5306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The Law of Constant Composition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843608"/>
            <a:ext cx="8687455" cy="1442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2800" dirty="0" smtClean="0">
                <a:latin typeface="Agency FB" panose="020B0503020202020204" pitchFamily="34" charset="0"/>
              </a:rPr>
              <a:t>If one atom of </a:t>
            </a:r>
            <a:r>
              <a:rPr lang="en-CA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Mg</a:t>
            </a:r>
            <a:r>
              <a:rPr lang="en-CA" sz="2800" b="1" dirty="0" smtClean="0">
                <a:latin typeface="Agency FB" panose="020B0503020202020204" pitchFamily="34" charset="0"/>
              </a:rPr>
              <a:t> </a:t>
            </a:r>
            <a:r>
              <a:rPr lang="en-CA" sz="2800" dirty="0" smtClean="0">
                <a:latin typeface="Agency FB" panose="020B0503020202020204" pitchFamily="34" charset="0"/>
              </a:rPr>
              <a:t>weighs </a:t>
            </a:r>
            <a:r>
              <a:rPr lang="en-CA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1.5 times as much </a:t>
            </a:r>
            <a:r>
              <a:rPr lang="en-CA" sz="2800" dirty="0" smtClean="0">
                <a:latin typeface="Agency FB" panose="020B0503020202020204" pitchFamily="34" charset="0"/>
              </a:rPr>
              <a:t>as one atom of </a:t>
            </a:r>
            <a:r>
              <a:rPr lang="en-CA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O</a:t>
            </a:r>
            <a:r>
              <a:rPr lang="en-CA" sz="2800" dirty="0" smtClean="0">
                <a:latin typeface="Agency FB" panose="020B0503020202020204" pitchFamily="34" charset="0"/>
              </a:rPr>
              <a:t>, then </a:t>
            </a:r>
            <a:r>
              <a:rPr lang="en-CA" sz="2800" b="1" dirty="0" smtClean="0">
                <a:solidFill>
                  <a:srgbClr val="33CC33"/>
                </a:solidFill>
                <a:latin typeface="Agency FB" panose="020B0503020202020204" pitchFamily="34" charset="0"/>
              </a:rPr>
              <a:t>ANY</a:t>
            </a:r>
            <a:r>
              <a:rPr lang="en-CA" sz="2800" b="1" dirty="0" smtClean="0">
                <a:latin typeface="Agency FB" panose="020B0503020202020204" pitchFamily="34" charset="0"/>
              </a:rPr>
              <a:t> </a:t>
            </a:r>
            <a:r>
              <a:rPr lang="en-CA" sz="2800" b="1" dirty="0" smtClean="0">
                <a:solidFill>
                  <a:srgbClr val="33CC33"/>
                </a:solidFill>
                <a:latin typeface="Agency FB" panose="020B0503020202020204" pitchFamily="34" charset="0"/>
              </a:rPr>
              <a:t>NUMBER</a:t>
            </a:r>
            <a:r>
              <a:rPr lang="en-CA" sz="2800" b="1" dirty="0" smtClean="0">
                <a:latin typeface="Agency FB" panose="020B0503020202020204" pitchFamily="34" charset="0"/>
              </a:rPr>
              <a:t> </a:t>
            </a:r>
            <a:r>
              <a:rPr lang="en-CA" sz="2800" dirty="0" smtClean="0">
                <a:latin typeface="Agency FB" panose="020B0503020202020204" pitchFamily="34" charset="0"/>
              </a:rPr>
              <a:t>of </a:t>
            </a:r>
            <a:r>
              <a:rPr lang="en-CA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Mg</a:t>
            </a:r>
            <a:r>
              <a:rPr lang="en-CA" sz="2800" b="1" dirty="0" smtClean="0">
                <a:latin typeface="Agency FB" panose="020B0503020202020204" pitchFamily="34" charset="0"/>
              </a:rPr>
              <a:t> </a:t>
            </a:r>
            <a:r>
              <a:rPr lang="en-CA" sz="2800" dirty="0" smtClean="0">
                <a:latin typeface="Agency FB" panose="020B0503020202020204" pitchFamily="34" charset="0"/>
              </a:rPr>
              <a:t>atoms would weigh </a:t>
            </a:r>
            <a:r>
              <a:rPr lang="en-CA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1.5 times as much as </a:t>
            </a:r>
            <a:r>
              <a:rPr lang="en-CA" sz="2800" dirty="0" smtClean="0">
                <a:latin typeface="Agency FB" panose="020B0503020202020204" pitchFamily="34" charset="0"/>
              </a:rPr>
              <a:t>the same number of </a:t>
            </a:r>
            <a:r>
              <a:rPr lang="en-CA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oxygen atoms</a:t>
            </a:r>
            <a:endParaRPr lang="en-CA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Aharoni" pitchFamily="2" charset="-79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4953000"/>
            <a:ext cx="8687455" cy="15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dirty="0" smtClean="0">
                <a:latin typeface="Agency FB" panose="020B0503020202020204" pitchFamily="34" charset="0"/>
              </a:rPr>
              <a:t>Dalton argued that</a:t>
            </a:r>
            <a:r>
              <a:rPr lang="en-CA" sz="3200" b="1" dirty="0" smtClean="0">
                <a:latin typeface="Agency FB" panose="020B0503020202020204" pitchFamily="34" charset="0"/>
              </a:rPr>
              <a:t> </a:t>
            </a:r>
            <a:r>
              <a:rPr lang="en-CA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the mass ratios in which different elements combine</a:t>
            </a:r>
            <a:r>
              <a:rPr lang="en-CA" sz="3200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 </a:t>
            </a:r>
            <a:r>
              <a:rPr lang="en-CA" sz="3200" dirty="0" smtClean="0">
                <a:latin typeface="Agency FB" panose="020B0503020202020204" pitchFamily="34" charset="0"/>
              </a:rPr>
              <a:t>(8g O : 1g H in water) = </a:t>
            </a:r>
            <a:r>
              <a:rPr lang="en-CA" sz="32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the mass ratios of their individual atoms </a:t>
            </a:r>
            <a:r>
              <a:rPr lang="en-CA" sz="3200" dirty="0" smtClean="0">
                <a:latin typeface="Agency FB" panose="020B0503020202020204" pitchFamily="34" charset="0"/>
              </a:rPr>
              <a:t>(</a:t>
            </a:r>
            <a:r>
              <a:rPr lang="en-CA" sz="32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or a multiple thereof</a:t>
            </a:r>
            <a:r>
              <a:rPr lang="en-CA" sz="3200" dirty="0" smtClean="0">
                <a:latin typeface="Agency FB" panose="020B0503020202020204" pitchFamily="34" charset="0"/>
              </a:rPr>
              <a:t>)</a:t>
            </a:r>
            <a:endParaRPr lang="en-CA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Aharoni" pitchFamily="2" charset="-79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459" y="2394715"/>
            <a:ext cx="2286000" cy="200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4" y="239471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224" y="2394716"/>
            <a:ext cx="1809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327" y="2394716"/>
            <a:ext cx="2252724" cy="200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1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2549" y="1109660"/>
            <a:ext cx="251671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9918" y="1142997"/>
            <a:ext cx="22621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206" y="1919284"/>
            <a:ext cx="8061799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256" y="3048000"/>
            <a:ext cx="7801744" cy="118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4800600"/>
            <a:ext cx="8687455" cy="1442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2800" dirty="0" smtClean="0">
                <a:latin typeface="Agency FB" panose="020B0503020202020204" pitchFamily="34" charset="0"/>
              </a:rPr>
              <a:t>If one atom of </a:t>
            </a:r>
            <a:r>
              <a:rPr lang="en-CA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Mg</a:t>
            </a:r>
            <a:r>
              <a:rPr lang="en-CA" sz="2800" b="1" dirty="0" smtClean="0">
                <a:latin typeface="Agency FB" panose="020B0503020202020204" pitchFamily="34" charset="0"/>
              </a:rPr>
              <a:t> </a:t>
            </a:r>
            <a:r>
              <a:rPr lang="en-CA" sz="2800" dirty="0" smtClean="0">
                <a:latin typeface="Agency FB" panose="020B0503020202020204" pitchFamily="34" charset="0"/>
              </a:rPr>
              <a:t>weighs </a:t>
            </a:r>
            <a:r>
              <a:rPr lang="en-CA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1.5 times as much </a:t>
            </a:r>
            <a:r>
              <a:rPr lang="en-CA" sz="2800" dirty="0" smtClean="0">
                <a:latin typeface="Agency FB" panose="020B0503020202020204" pitchFamily="34" charset="0"/>
              </a:rPr>
              <a:t>as one atom of </a:t>
            </a:r>
            <a:r>
              <a:rPr lang="en-CA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O</a:t>
            </a:r>
            <a:r>
              <a:rPr lang="en-CA" sz="2800" dirty="0" smtClean="0">
                <a:latin typeface="Agency FB" panose="020B0503020202020204" pitchFamily="34" charset="0"/>
              </a:rPr>
              <a:t>, then </a:t>
            </a:r>
            <a:r>
              <a:rPr lang="en-CA" sz="2800" b="1" dirty="0" smtClean="0">
                <a:solidFill>
                  <a:srgbClr val="33CC33"/>
                </a:solidFill>
                <a:latin typeface="Agency FB" panose="020B0503020202020204" pitchFamily="34" charset="0"/>
              </a:rPr>
              <a:t>ANY</a:t>
            </a:r>
            <a:r>
              <a:rPr lang="en-CA" sz="2800" b="1" dirty="0" smtClean="0">
                <a:latin typeface="Agency FB" panose="020B0503020202020204" pitchFamily="34" charset="0"/>
              </a:rPr>
              <a:t> </a:t>
            </a:r>
            <a:r>
              <a:rPr lang="en-CA" sz="2800" b="1" dirty="0" smtClean="0">
                <a:solidFill>
                  <a:srgbClr val="33CC33"/>
                </a:solidFill>
                <a:latin typeface="Agency FB" panose="020B0503020202020204" pitchFamily="34" charset="0"/>
              </a:rPr>
              <a:t>NUMBER</a:t>
            </a:r>
            <a:r>
              <a:rPr lang="en-CA" sz="2800" b="1" dirty="0" smtClean="0">
                <a:latin typeface="Agency FB" panose="020B0503020202020204" pitchFamily="34" charset="0"/>
              </a:rPr>
              <a:t> </a:t>
            </a:r>
            <a:r>
              <a:rPr lang="en-CA" sz="2800" dirty="0" smtClean="0">
                <a:latin typeface="Agency FB" panose="020B0503020202020204" pitchFamily="34" charset="0"/>
              </a:rPr>
              <a:t>of </a:t>
            </a:r>
            <a:r>
              <a:rPr lang="en-CA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Mg</a:t>
            </a:r>
            <a:r>
              <a:rPr lang="en-CA" sz="2800" b="1" dirty="0" smtClean="0">
                <a:latin typeface="Agency FB" panose="020B0503020202020204" pitchFamily="34" charset="0"/>
              </a:rPr>
              <a:t> </a:t>
            </a:r>
            <a:r>
              <a:rPr lang="en-CA" sz="2800" dirty="0" smtClean="0">
                <a:latin typeface="Agency FB" panose="020B0503020202020204" pitchFamily="34" charset="0"/>
              </a:rPr>
              <a:t>atoms would weigh </a:t>
            </a:r>
            <a:r>
              <a:rPr lang="en-CA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1.5 times as much as </a:t>
            </a:r>
            <a:r>
              <a:rPr lang="en-CA" sz="2800" dirty="0" smtClean="0">
                <a:latin typeface="Agency FB" panose="020B0503020202020204" pitchFamily="34" charset="0"/>
              </a:rPr>
              <a:t>the same number of </a:t>
            </a:r>
            <a:r>
              <a:rPr lang="en-CA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oxygen atoms</a:t>
            </a:r>
            <a:endParaRPr lang="en-CA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0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228600" y="1600200"/>
            <a:ext cx="8001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10.5</a:t>
            </a:r>
            <a:endParaRPr lang="en-CA" sz="3200" dirty="0" smtClean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3124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5.48</a:t>
            </a:r>
            <a:endParaRPr lang="en-CA" sz="3200" dirty="0" smtClean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4876800"/>
            <a:ext cx="8153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6.94 </a:t>
            </a:r>
            <a:r>
              <a:rPr lang="en-CA" sz="2800" dirty="0" err="1" smtClean="0">
                <a:solidFill>
                  <a:srgbClr val="0000FF"/>
                </a:solidFill>
                <a:latin typeface="Britannic Bold" pitchFamily="34" charset="0"/>
              </a:rPr>
              <a:t>amu</a:t>
            </a:r>
            <a:endParaRPr lang="en-CA" sz="3200" dirty="0" smtClean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657600" y="6019800"/>
            <a:ext cx="5257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lithium</a:t>
            </a:r>
            <a:endParaRPr lang="en-CA" sz="3200" dirty="0" smtClean="0">
              <a:solidFill>
                <a:srgbClr val="0000FF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27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015094" y="78904"/>
            <a:ext cx="5638801" cy="5306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Relative Masses of Atoms</a:t>
            </a:r>
            <a:endParaRPr kumimoji="0" lang="en-CA" sz="2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459" y="2394715"/>
            <a:ext cx="2286000" cy="200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4" y="239471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224" y="2394716"/>
            <a:ext cx="1809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327" y="2394716"/>
            <a:ext cx="2252724" cy="200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5257800"/>
            <a:ext cx="9010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762000"/>
            <a:ext cx="8687455" cy="1442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2800" dirty="0" smtClean="0">
                <a:latin typeface="Agency FB" panose="020B0503020202020204" pitchFamily="34" charset="0"/>
              </a:rPr>
              <a:t>If one atom of </a:t>
            </a:r>
            <a:r>
              <a:rPr lang="en-CA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Mg</a:t>
            </a:r>
            <a:r>
              <a:rPr lang="en-CA" sz="2800" b="1" dirty="0" smtClean="0">
                <a:latin typeface="Agency FB" panose="020B0503020202020204" pitchFamily="34" charset="0"/>
              </a:rPr>
              <a:t> </a:t>
            </a:r>
            <a:r>
              <a:rPr lang="en-CA" sz="2800" dirty="0" smtClean="0">
                <a:latin typeface="Agency FB" panose="020B0503020202020204" pitchFamily="34" charset="0"/>
              </a:rPr>
              <a:t>weighs </a:t>
            </a:r>
            <a:r>
              <a:rPr lang="en-CA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1.5 times as much </a:t>
            </a:r>
            <a:r>
              <a:rPr lang="en-CA" sz="2800" dirty="0" smtClean="0">
                <a:latin typeface="Agency FB" panose="020B0503020202020204" pitchFamily="34" charset="0"/>
              </a:rPr>
              <a:t>as one atom of </a:t>
            </a:r>
            <a:r>
              <a:rPr lang="en-CA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O</a:t>
            </a:r>
            <a:r>
              <a:rPr lang="en-CA" sz="2800" dirty="0" smtClean="0">
                <a:latin typeface="Agency FB" panose="020B0503020202020204" pitchFamily="34" charset="0"/>
              </a:rPr>
              <a:t>, then </a:t>
            </a:r>
            <a:r>
              <a:rPr lang="en-CA" sz="2800" b="1" dirty="0" smtClean="0">
                <a:solidFill>
                  <a:srgbClr val="33CC33"/>
                </a:solidFill>
                <a:latin typeface="Agency FB" panose="020B0503020202020204" pitchFamily="34" charset="0"/>
              </a:rPr>
              <a:t>ANY</a:t>
            </a:r>
            <a:r>
              <a:rPr lang="en-CA" sz="2800" b="1" dirty="0" smtClean="0">
                <a:latin typeface="Agency FB" panose="020B0503020202020204" pitchFamily="34" charset="0"/>
              </a:rPr>
              <a:t> </a:t>
            </a:r>
            <a:r>
              <a:rPr lang="en-CA" sz="2800" b="1" dirty="0" smtClean="0">
                <a:solidFill>
                  <a:srgbClr val="33CC33"/>
                </a:solidFill>
                <a:latin typeface="Agency FB" panose="020B0503020202020204" pitchFamily="34" charset="0"/>
              </a:rPr>
              <a:t>NUMBER</a:t>
            </a:r>
            <a:r>
              <a:rPr lang="en-CA" sz="2800" b="1" dirty="0" smtClean="0">
                <a:latin typeface="Agency FB" panose="020B0503020202020204" pitchFamily="34" charset="0"/>
              </a:rPr>
              <a:t> </a:t>
            </a:r>
            <a:r>
              <a:rPr lang="en-CA" sz="2800" dirty="0" smtClean="0">
                <a:latin typeface="Agency FB" panose="020B0503020202020204" pitchFamily="34" charset="0"/>
              </a:rPr>
              <a:t>of </a:t>
            </a:r>
            <a:r>
              <a:rPr lang="en-CA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Mg</a:t>
            </a:r>
            <a:r>
              <a:rPr lang="en-CA" sz="2800" b="1" dirty="0" smtClean="0">
                <a:latin typeface="Agency FB" panose="020B0503020202020204" pitchFamily="34" charset="0"/>
              </a:rPr>
              <a:t> </a:t>
            </a:r>
            <a:r>
              <a:rPr lang="en-CA" sz="2800" dirty="0" smtClean="0">
                <a:latin typeface="Agency FB" panose="020B0503020202020204" pitchFamily="34" charset="0"/>
              </a:rPr>
              <a:t>atoms would weigh </a:t>
            </a:r>
            <a:r>
              <a:rPr lang="en-CA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1.5 times as much as </a:t>
            </a:r>
            <a:r>
              <a:rPr lang="en-CA" sz="2800" dirty="0" smtClean="0">
                <a:latin typeface="Agency FB" panose="020B0503020202020204" pitchFamily="34" charset="0"/>
              </a:rPr>
              <a:t>the same number of </a:t>
            </a:r>
            <a:r>
              <a:rPr lang="en-CA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oxygen atoms</a:t>
            </a:r>
            <a:endParaRPr lang="en-CA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8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015094" y="78904"/>
            <a:ext cx="5638801" cy="5306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Relative Masses of Atoms</a:t>
            </a:r>
            <a:endParaRPr kumimoji="0" lang="en-CA" sz="2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843608"/>
            <a:ext cx="8687455" cy="14423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2800" b="1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Hydrogen </a:t>
            </a:r>
            <a:r>
              <a:rPr lang="en-CA" sz="2800" dirty="0" smtClean="0">
                <a:latin typeface="Berlin Sans FB" panose="020E0602020502020306" pitchFamily="34" charset="0"/>
              </a:rPr>
              <a:t>was found out to be the lightest atom, so its atom was assigned atomic mass  </a:t>
            </a:r>
            <a:r>
              <a:rPr lang="en-CA" sz="2800" b="1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1 u (1 </a:t>
            </a:r>
            <a:r>
              <a:rPr lang="en-CA" sz="2800" b="1" dirty="0" err="1" smtClean="0">
                <a:solidFill>
                  <a:srgbClr val="0000FF"/>
                </a:solidFill>
                <a:latin typeface="Berlin Sans FB" panose="020E0602020502020306" pitchFamily="34" charset="0"/>
              </a:rPr>
              <a:t>amu</a:t>
            </a:r>
            <a:r>
              <a:rPr lang="en-CA" sz="2800" b="1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), </a:t>
            </a:r>
            <a:r>
              <a:rPr lang="en-CA" sz="2800" dirty="0" smtClean="0">
                <a:latin typeface="Berlin Sans FB" panose="020E0602020502020306" pitchFamily="34" charset="0"/>
              </a:rPr>
              <a:t>all other atoms were expressed as relative to it…</a:t>
            </a:r>
            <a:endParaRPr lang="en-CA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677" y="2438400"/>
            <a:ext cx="58293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05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015094" y="78904"/>
            <a:ext cx="5638801" cy="5306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Relative Masses of Atoms</a:t>
            </a:r>
            <a:endParaRPr kumimoji="0" lang="en-CA" sz="2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843608"/>
            <a:ext cx="8687455" cy="14423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2800" dirty="0" smtClean="0">
                <a:latin typeface="Berlin Sans FB" panose="020E0602020502020306" pitchFamily="34" charset="0"/>
              </a:rPr>
              <a:t>Oxygen mass is 16u (16 </a:t>
            </a:r>
            <a:r>
              <a:rPr lang="en-CA" sz="2800" dirty="0" err="1" smtClean="0">
                <a:latin typeface="Berlin Sans FB" panose="020E0602020502020306" pitchFamily="34" charset="0"/>
              </a:rPr>
              <a:t>amu</a:t>
            </a:r>
            <a:r>
              <a:rPr lang="en-CA" sz="2800" dirty="0" smtClean="0">
                <a:latin typeface="Berlin Sans FB" panose="020E0602020502020306" pitchFamily="34" charset="0"/>
              </a:rPr>
              <a:t>)</a:t>
            </a:r>
          </a:p>
          <a:p>
            <a:pPr marL="0" indent="0" algn="ctr">
              <a:buClr>
                <a:srgbClr val="93A299"/>
              </a:buClr>
              <a:buNone/>
            </a:pPr>
            <a:r>
              <a:rPr lang="en-C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What Does This Mean?</a:t>
            </a:r>
            <a:endParaRPr lang="en-CA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530" y="2286000"/>
            <a:ext cx="633046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98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300412" y="4343400"/>
            <a:ext cx="1700212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000" b="1" dirty="0" smtClean="0">
                <a:solidFill>
                  <a:srgbClr val="0000FF"/>
                </a:solidFill>
                <a:latin typeface="Berlin Sans FB" pitchFamily="34" charset="0"/>
              </a:rPr>
              <a:t>volume</a:t>
            </a:r>
            <a:endParaRPr lang="en-CA" sz="2400" dirty="0" smtClean="0"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667000" y="2762250"/>
            <a:ext cx="1066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000" b="1" dirty="0" smtClean="0">
                <a:solidFill>
                  <a:srgbClr val="0000FF"/>
                </a:solidFill>
                <a:latin typeface="Berlin Sans FB" pitchFamily="34" charset="0"/>
              </a:rPr>
              <a:t>litre</a:t>
            </a:r>
            <a:endParaRPr lang="en-CA" sz="2400" dirty="0" smtClean="0"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990600" y="2762250"/>
            <a:ext cx="1066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000" b="1" dirty="0" smtClean="0">
                <a:solidFill>
                  <a:srgbClr val="0000FF"/>
                </a:solidFill>
                <a:latin typeface="Berlin Sans FB" pitchFamily="34" charset="0"/>
              </a:rPr>
              <a:t>dozen</a:t>
            </a:r>
            <a:endParaRPr lang="en-CA" sz="2000" dirty="0" smtClean="0"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00562" y="2762250"/>
            <a:ext cx="1066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000" b="1" dirty="0" smtClean="0">
                <a:solidFill>
                  <a:srgbClr val="0000FF"/>
                </a:solidFill>
                <a:latin typeface="Berlin Sans FB" pitchFamily="34" charset="0"/>
              </a:rPr>
              <a:t>kg</a:t>
            </a:r>
            <a:endParaRPr lang="en-CA" sz="2000" dirty="0" smtClean="0"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791200" y="4381500"/>
            <a:ext cx="1700212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000" b="1" dirty="0" smtClean="0">
                <a:solidFill>
                  <a:srgbClr val="0000FF"/>
                </a:solidFill>
                <a:latin typeface="Berlin Sans FB" pitchFamily="34" charset="0"/>
              </a:rPr>
              <a:t>mass</a:t>
            </a:r>
            <a:endParaRPr lang="en-CA" sz="2400" dirty="0" smtClean="0">
              <a:solidFill>
                <a:prstClr val="black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57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91249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474136"/>
            <a:ext cx="9124951" cy="269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1219200" y="1600200"/>
            <a:ext cx="5257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2(1.934) x 35.5 u = 137.3 u</a:t>
            </a:r>
            <a:endParaRPr lang="en-CA" sz="3200" dirty="0" smtClean="0">
              <a:solidFill>
                <a:srgbClr val="0000FF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02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9" y="0"/>
            <a:ext cx="9124951" cy="269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609600" y="3733800"/>
            <a:ext cx="1676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1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rgbClr val="FF0000"/>
                </a:solidFill>
                <a:latin typeface="Britannic Bold" pitchFamily="34" charset="0"/>
              </a:rPr>
              <a:t>Al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: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3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I</a:t>
            </a:r>
            <a:endParaRPr lang="en-CA" sz="3200" dirty="0" smtClean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28600" y="4343400"/>
            <a:ext cx="2438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§"/>
            </a:pP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  Make it </a:t>
            </a:r>
            <a:r>
              <a:rPr lang="en-CA" sz="2000" dirty="0" smtClean="0">
                <a:solidFill>
                  <a:srgbClr val="FF0000"/>
                </a:solidFill>
                <a:latin typeface="Britannic Bold" pitchFamily="34" charset="0"/>
              </a:rPr>
              <a:t>1</a:t>
            </a: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:</a:t>
            </a:r>
            <a:r>
              <a:rPr lang="en-CA" sz="2000" dirty="0" smtClean="0">
                <a:solidFill>
                  <a:srgbClr val="0000FF"/>
                </a:solidFill>
                <a:latin typeface="Britannic Bold" pitchFamily="34" charset="0"/>
              </a:rPr>
              <a:t>1</a:t>
            </a: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 ratio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§"/>
            </a:pP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  Divide </a:t>
            </a:r>
            <a:r>
              <a:rPr lang="en-CA" sz="2000" dirty="0" smtClean="0">
                <a:solidFill>
                  <a:srgbClr val="0000FF"/>
                </a:solidFill>
                <a:latin typeface="Britannic Bold" pitchFamily="34" charset="0"/>
              </a:rPr>
              <a:t>I</a:t>
            </a: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 by 3</a:t>
            </a:r>
            <a:endParaRPr lang="en-CA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28600" y="2743200"/>
            <a:ext cx="2438400" cy="9906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Number of Atoms Ratio of </a:t>
            </a:r>
            <a:r>
              <a:rPr lang="en-CA" sz="2000" dirty="0" smtClean="0">
                <a:solidFill>
                  <a:srgbClr val="FF0000"/>
                </a:solidFill>
                <a:latin typeface="Britannic Bold" pitchFamily="34" charset="0"/>
              </a:rPr>
              <a:t>Al</a:t>
            </a: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 : </a:t>
            </a:r>
            <a:r>
              <a:rPr lang="en-CA" sz="2000" dirty="0" smtClean="0">
                <a:solidFill>
                  <a:srgbClr val="0000FF"/>
                </a:solidFill>
                <a:latin typeface="Britannic Bold" pitchFamily="34" charset="0"/>
              </a:rPr>
              <a:t>I</a:t>
            </a: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in a compound</a:t>
            </a:r>
            <a:endParaRPr lang="en-CA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276600" y="2743200"/>
            <a:ext cx="2438400" cy="7620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Mass Ratio of </a:t>
            </a:r>
            <a:r>
              <a:rPr lang="en-CA" sz="2000" dirty="0" smtClean="0">
                <a:solidFill>
                  <a:srgbClr val="FF0000"/>
                </a:solidFill>
                <a:latin typeface="Britannic Bold" pitchFamily="34" charset="0"/>
              </a:rPr>
              <a:t>Al</a:t>
            </a: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 : </a:t>
            </a:r>
            <a:r>
              <a:rPr lang="en-CA" sz="2000" dirty="0" smtClean="0">
                <a:solidFill>
                  <a:srgbClr val="0000FF"/>
                </a:solidFill>
                <a:latin typeface="Britannic Bold" pitchFamily="34" charset="0"/>
              </a:rPr>
              <a:t>I</a:t>
            </a: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in a compound</a:t>
            </a:r>
            <a:endParaRPr lang="en-CA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505200" y="3733800"/>
            <a:ext cx="2209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1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rgbClr val="FF0000"/>
                </a:solidFill>
                <a:latin typeface="Britannic Bold" pitchFamily="34" charset="0"/>
              </a:rPr>
              <a:t>Al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: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14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I</a:t>
            </a:r>
            <a:endParaRPr lang="en-CA" sz="3200" dirty="0" smtClean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48400" y="2743200"/>
            <a:ext cx="2438400" cy="6858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Atomic Masses of </a:t>
            </a:r>
            <a:r>
              <a:rPr lang="en-CA" sz="2000" dirty="0" smtClean="0">
                <a:solidFill>
                  <a:srgbClr val="FF0000"/>
                </a:solidFill>
                <a:latin typeface="Britannic Bold" pitchFamily="34" charset="0"/>
              </a:rPr>
              <a:t>Al</a:t>
            </a: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 : </a:t>
            </a:r>
            <a:r>
              <a:rPr lang="en-CA" sz="2000" dirty="0" smtClean="0">
                <a:solidFill>
                  <a:srgbClr val="0000FF"/>
                </a:solidFill>
                <a:latin typeface="Britannic Bold" pitchFamily="34" charset="0"/>
              </a:rPr>
              <a:t>I</a:t>
            </a: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600" y="5181600"/>
            <a:ext cx="1676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1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rgbClr val="FF0000"/>
                </a:solidFill>
                <a:latin typeface="Britannic Bold" pitchFamily="34" charset="0"/>
              </a:rPr>
              <a:t>Al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: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1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I</a:t>
            </a:r>
            <a:endParaRPr lang="en-CA" sz="3200" dirty="0" smtClean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657600" y="5105400"/>
            <a:ext cx="20574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1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rgbClr val="FF0000"/>
                </a:solidFill>
                <a:latin typeface="Britannic Bold" pitchFamily="34" charset="0"/>
              </a:rPr>
              <a:t>Al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: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4.7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I</a:t>
            </a:r>
            <a:endParaRPr lang="en-CA" sz="3200" dirty="0" smtClean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5867400" y="3657600"/>
            <a:ext cx="3276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X u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rgbClr val="FF0000"/>
                </a:solidFill>
                <a:latin typeface="Britannic Bold" pitchFamily="34" charset="0"/>
              </a:rPr>
              <a:t>Al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: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126.9 u 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I</a:t>
            </a:r>
            <a:endParaRPr lang="en-CA" sz="3200" dirty="0" smtClean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6019800" y="5486400"/>
            <a:ext cx="2971800" cy="1066800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What number did you multiply </a:t>
            </a:r>
            <a:r>
              <a:rPr lang="en-CA" sz="2000" dirty="0" smtClean="0">
                <a:solidFill>
                  <a:srgbClr val="FF0000"/>
                </a:solidFill>
                <a:latin typeface="Britannic Bold" pitchFamily="34" charset="0"/>
              </a:rPr>
              <a:t>4.7 I </a:t>
            </a: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to get </a:t>
            </a:r>
            <a:r>
              <a:rPr lang="en-CA" sz="2000" dirty="0" smtClean="0">
                <a:solidFill>
                  <a:srgbClr val="FF0000"/>
                </a:solidFill>
                <a:latin typeface="Britannic Bold" pitchFamily="34" charset="0"/>
              </a:rPr>
              <a:t>126.9u I</a:t>
            </a: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?</a:t>
            </a:r>
            <a:endParaRPr lang="en-CA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276600" y="4343400"/>
            <a:ext cx="2438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§"/>
            </a:pP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  Make it </a:t>
            </a:r>
            <a:r>
              <a:rPr lang="en-CA" sz="2000" dirty="0" smtClean="0">
                <a:solidFill>
                  <a:srgbClr val="FF0000"/>
                </a:solidFill>
                <a:latin typeface="Britannic Bold" pitchFamily="34" charset="0"/>
              </a:rPr>
              <a:t>1</a:t>
            </a: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:</a:t>
            </a:r>
            <a:r>
              <a:rPr lang="en-CA" sz="2000" dirty="0" smtClean="0">
                <a:solidFill>
                  <a:srgbClr val="0000FF"/>
                </a:solidFill>
                <a:latin typeface="Britannic Bold" pitchFamily="34" charset="0"/>
              </a:rPr>
              <a:t>1</a:t>
            </a: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 ratio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§"/>
            </a:pP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  Divide </a:t>
            </a:r>
            <a:r>
              <a:rPr lang="en-CA" sz="2000" dirty="0" smtClean="0">
                <a:solidFill>
                  <a:srgbClr val="0000FF"/>
                </a:solidFill>
                <a:latin typeface="Britannic Bold" pitchFamily="34" charset="0"/>
              </a:rPr>
              <a:t>I</a:t>
            </a:r>
            <a:r>
              <a:rPr lang="en-CA" sz="2000" dirty="0" smtClean="0">
                <a:solidFill>
                  <a:schemeClr val="tx1"/>
                </a:solidFill>
                <a:latin typeface="Britannic Bold" pitchFamily="34" charset="0"/>
              </a:rPr>
              <a:t> by 3</a:t>
            </a:r>
            <a:endParaRPr lang="en-CA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9162204">
            <a:off x="5716902" y="4609046"/>
            <a:ext cx="1219200" cy="457200"/>
          </a:xfrm>
          <a:prstGeom prst="rightArrow">
            <a:avLst/>
          </a:prstGeom>
          <a:solidFill>
            <a:srgbClr val="FF33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02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015094" y="78904"/>
            <a:ext cx="5638801" cy="5306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Cannizzaro’s</a:t>
            </a:r>
            <a:r>
              <a:rPr kumimoji="0" lang="en-CA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 Paper</a:t>
            </a:r>
            <a:endParaRPr kumimoji="0" lang="en-CA" sz="2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843608"/>
            <a:ext cx="8687455" cy="1594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2800" dirty="0" smtClean="0">
                <a:latin typeface="Berlin Sans FB" panose="020E0602020502020306" pitchFamily="34" charset="0"/>
              </a:rPr>
              <a:t>Read on your own</a:t>
            </a:r>
          </a:p>
          <a:p>
            <a:pPr marL="0" indent="0" algn="ctr">
              <a:buClr>
                <a:srgbClr val="93A299"/>
              </a:buClr>
              <a:buNone/>
            </a:pPr>
            <a:r>
              <a:rPr lang="en-CA" sz="2800" dirty="0" smtClean="0">
                <a:latin typeface="Berlin Sans FB" panose="020E0602020502020306" pitchFamily="34" charset="0"/>
              </a:rPr>
              <a:t>Page 111</a:t>
            </a:r>
          </a:p>
          <a:p>
            <a:pPr marL="0" indent="0" algn="ctr">
              <a:buClr>
                <a:srgbClr val="93A299"/>
              </a:buClr>
              <a:buNone/>
            </a:pPr>
            <a:r>
              <a:rPr lang="en-CA" sz="2800" dirty="0" smtClean="0">
                <a:latin typeface="Berlin Sans FB" panose="020E0602020502020306" pitchFamily="34" charset="0"/>
              </a:rPr>
              <a:t>Testable on QUIZ/TEST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8" y="2814638"/>
            <a:ext cx="8467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314" y="4019551"/>
            <a:ext cx="2381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1626499" cy="273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15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3505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7030A0"/>
                </a:solidFill>
                <a:latin typeface="Berlin Sans FB Demi" pitchFamily="34" charset="0"/>
              </a:rPr>
              <a:t>3.1 Activity</a:t>
            </a:r>
            <a:r>
              <a:rPr lang="en-US" sz="4800" dirty="0" smtClean="0"/>
              <a:t>: </a:t>
            </a:r>
            <a:r>
              <a:rPr lang="en-US" sz="3600" dirty="0" smtClean="0"/>
              <a:t>page 112</a:t>
            </a:r>
          </a:p>
          <a:p>
            <a:pPr>
              <a:buNone/>
            </a:pPr>
            <a:r>
              <a:rPr lang="en-US" sz="4800" dirty="0">
                <a:solidFill>
                  <a:srgbClr val="7030A0"/>
                </a:solidFill>
                <a:latin typeface="Berlin Sans FB Demi" pitchFamily="34" charset="0"/>
              </a:rPr>
              <a:t>3.1 Review Problems</a:t>
            </a:r>
            <a:r>
              <a:rPr lang="en-US" sz="4800" dirty="0"/>
              <a:t>: </a:t>
            </a:r>
            <a:r>
              <a:rPr lang="en-US" sz="3600" dirty="0" smtClean="0"/>
              <a:t>113 – 114</a:t>
            </a:r>
          </a:p>
          <a:p>
            <a:pPr lvl="2"/>
            <a:r>
              <a:rPr lang="en-US" sz="3200" dirty="0" smtClean="0"/>
              <a:t>all of them</a:t>
            </a:r>
            <a:endParaRPr lang="en-US" sz="4800" dirty="0" smtClean="0"/>
          </a:p>
          <a:p>
            <a:pPr>
              <a:buNone/>
            </a:pPr>
            <a:r>
              <a:rPr lang="en-US" sz="4800" dirty="0" smtClean="0">
                <a:solidFill>
                  <a:srgbClr val="0070C0"/>
                </a:solidFill>
                <a:latin typeface="Berlin Sans FB Demi" pitchFamily="34" charset="0"/>
              </a:rPr>
              <a:t>Case Study: </a:t>
            </a:r>
            <a:r>
              <a:rPr lang="en-US" sz="3600" dirty="0" smtClean="0"/>
              <a:t>(due after Chapter 3 TEST)</a:t>
            </a:r>
          </a:p>
          <a:p>
            <a:pPr>
              <a:buNone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0000FF"/>
                </a:solidFill>
                <a:latin typeface="Berlin Sans FB Demi" pitchFamily="34" charset="0"/>
              </a:rPr>
              <a:t>CLASSWORK</a:t>
            </a:r>
            <a:endParaRPr lang="en-US" sz="66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0000FF"/>
                </a:solidFill>
                <a:latin typeface="Berlin Sans FB Demi" pitchFamily="34" charset="0"/>
              </a:rPr>
              <a:t>QUIZ</a:t>
            </a:r>
            <a:endParaRPr lang="en-US" sz="66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Berlin Sans FB Demi" pitchFamily="34" charset="0"/>
              </a:rPr>
              <a:t>Tuesday, March 11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90800" y="78904"/>
            <a:ext cx="3962402" cy="764704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Relative Mass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1009650"/>
            <a:ext cx="7467599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b="1" dirty="0" smtClean="0">
                <a:latin typeface="Berlin Sans FB Demi" panose="020E0802020502020306" pitchFamily="34" charset="0"/>
              </a:rPr>
              <a:t>What does </a:t>
            </a:r>
            <a:r>
              <a:rPr lang="en-CA" sz="3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Relative Mass </a:t>
            </a:r>
            <a:r>
              <a:rPr lang="en-CA" sz="3600" b="1" dirty="0" smtClean="0">
                <a:latin typeface="Berlin Sans FB Demi" panose="020E0802020502020306" pitchFamily="34" charset="0"/>
              </a:rPr>
              <a:t>mean?</a:t>
            </a:r>
            <a:endParaRPr lang="en-CA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1792452"/>
            <a:ext cx="8686799" cy="117934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Comparing one object’s mass to the other’s</a:t>
            </a:r>
            <a:endParaRPr lang="en-CA" sz="3600" dirty="0">
              <a:solidFill>
                <a:srgbClr val="292934"/>
              </a:solidFill>
              <a:latin typeface="Britannic Bold" panose="020B0903060703020204" pitchFamily="34" charset="0"/>
            </a:endParaRPr>
          </a:p>
        </p:txBody>
      </p:sp>
      <p:pic>
        <p:nvPicPr>
          <p:cNvPr id="3074" name="Picture 2" descr="http://freshforteens.files.wordpress.com/2012/01/sebutir-n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14700"/>
            <a:ext cx="3810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5584" y="3189998"/>
            <a:ext cx="3698815" cy="340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49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90800" y="78904"/>
            <a:ext cx="3962402" cy="764704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Relative Mass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1009650"/>
            <a:ext cx="7467599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b="1" dirty="0" smtClean="0">
                <a:latin typeface="Berlin Sans FB Demi" panose="020E0802020502020306" pitchFamily="34" charset="0"/>
              </a:rPr>
              <a:t>What does </a:t>
            </a:r>
            <a:r>
              <a:rPr lang="en-CA" sz="3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Relative Mass </a:t>
            </a:r>
            <a:r>
              <a:rPr lang="en-CA" sz="3600" b="1" dirty="0" smtClean="0">
                <a:latin typeface="Berlin Sans FB Demi" panose="020E0802020502020306" pitchFamily="34" charset="0"/>
              </a:rPr>
              <a:t>mean?</a:t>
            </a:r>
            <a:endParaRPr lang="en-CA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Aharoni" pitchFamily="2" charset="-79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5584" y="3189998"/>
            <a:ext cx="3698815" cy="340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850" y="2220201"/>
            <a:ext cx="8686799" cy="117934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How can you compare the relative masses of a </a:t>
            </a:r>
            <a:r>
              <a:rPr lang="en-CA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grain of rice </a:t>
            </a:r>
            <a:r>
              <a:rPr lang="en-CA" sz="36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and a</a:t>
            </a:r>
            <a:r>
              <a:rPr lang="en-CA" sz="3600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 staple</a:t>
            </a:r>
            <a:r>
              <a:rPr lang="en-CA" sz="36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…? </a:t>
            </a:r>
            <a:endParaRPr lang="en-CA" sz="3600" dirty="0">
              <a:solidFill>
                <a:srgbClr val="292934"/>
              </a:solidFill>
              <a:latin typeface="Berlin Sans FB" panose="020E0602020502020306" pitchFamily="34" charset="0"/>
            </a:endParaRPr>
          </a:p>
        </p:txBody>
      </p:sp>
      <p:pic>
        <p:nvPicPr>
          <p:cNvPr id="8" name="Picture 2" descr="http://freshforteens.files.wordpress.com/2012/01/sebutir-na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14700"/>
            <a:ext cx="3810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49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90800" y="78904"/>
            <a:ext cx="3962402" cy="764704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Relative Mass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0734" y="919808"/>
            <a:ext cx="8686799" cy="1191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b="1" dirty="0" smtClean="0">
                <a:latin typeface="Berlin Sans FB Demi" panose="020E0802020502020306" pitchFamily="34" charset="0"/>
              </a:rPr>
              <a:t>If you </a:t>
            </a:r>
            <a:r>
              <a:rPr lang="en-CA" sz="3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do not </a:t>
            </a:r>
            <a:r>
              <a:rPr lang="en-CA" sz="3600" b="1" dirty="0" smtClean="0">
                <a:latin typeface="Berlin Sans FB Demi" panose="020E0802020502020306" pitchFamily="34" charset="0"/>
              </a:rPr>
              <a:t>have a scale precise enough to register a mass of each…</a:t>
            </a:r>
            <a:endParaRPr lang="en-CA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3850" y="2220201"/>
            <a:ext cx="8686799" cy="117934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How can you compare the relative masses of a </a:t>
            </a:r>
            <a:r>
              <a:rPr lang="en-CA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grain of rice </a:t>
            </a:r>
            <a:r>
              <a:rPr lang="en-CA" sz="36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and a</a:t>
            </a:r>
            <a:r>
              <a:rPr lang="en-CA" sz="3600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 staple</a:t>
            </a:r>
            <a:r>
              <a:rPr lang="en-CA" sz="36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…? </a:t>
            </a:r>
            <a:endParaRPr lang="en-CA" sz="3600" dirty="0">
              <a:solidFill>
                <a:srgbClr val="292934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074" name="Picture 2" descr="http://freshforteens.files.wordpress.com/2012/01/sebutir-n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4250"/>
            <a:ext cx="3810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5584" y="3399548"/>
            <a:ext cx="3698815" cy="340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994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90800" y="78904"/>
            <a:ext cx="3962402" cy="764704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Relative Mass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1" y="1009650"/>
            <a:ext cx="8610600" cy="1200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b="1" dirty="0" smtClean="0">
                <a:latin typeface="Berlin Sans FB Demi" panose="020E0802020502020306" pitchFamily="34" charset="0"/>
              </a:rPr>
              <a:t>Weight </a:t>
            </a:r>
            <a:r>
              <a:rPr lang="en-CA" sz="3600" b="1" dirty="0" smtClean="0">
                <a:solidFill>
                  <a:srgbClr val="FF33CC"/>
                </a:solidFill>
                <a:latin typeface="Berlin Sans FB Demi" panose="020E0802020502020306" pitchFamily="34" charset="0"/>
              </a:rPr>
              <a:t>100 grains </a:t>
            </a:r>
            <a:r>
              <a:rPr lang="en-CA" sz="3600" b="1" dirty="0" smtClean="0">
                <a:latin typeface="Berlin Sans FB Demi" panose="020E0802020502020306" pitchFamily="34" charset="0"/>
              </a:rPr>
              <a:t>and </a:t>
            </a:r>
            <a:r>
              <a:rPr lang="en-CA" sz="36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100 staples </a:t>
            </a:r>
            <a:r>
              <a:rPr lang="en-CA" sz="3600" b="1" dirty="0" smtClean="0">
                <a:latin typeface="Berlin Sans FB Demi" panose="020E0802020502020306" pitchFamily="34" charset="0"/>
              </a:rPr>
              <a:t>and compare</a:t>
            </a:r>
            <a:endParaRPr lang="en-CA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628" y="2316956"/>
            <a:ext cx="3217573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628" y="4552950"/>
            <a:ext cx="3294428" cy="219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16956"/>
            <a:ext cx="5410200" cy="443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45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90800" y="78904"/>
            <a:ext cx="3962402" cy="764704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Relative Mass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843608"/>
            <a:ext cx="8687455" cy="14733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dirty="0" smtClean="0">
                <a:latin typeface="Copperplate Gothic Bold" panose="020E0705020206020404" pitchFamily="34" charset="0"/>
              </a:rPr>
              <a:t>Can this method work even if the grains and staples are not identical?</a:t>
            </a:r>
            <a:endParaRPr lang="en-CA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628" y="2316956"/>
            <a:ext cx="3217573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628" y="4552950"/>
            <a:ext cx="3294428" cy="219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16956"/>
            <a:ext cx="5410200" cy="443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92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90800" y="78904"/>
            <a:ext cx="3962402" cy="764704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Relative Mass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628" y="2316956"/>
            <a:ext cx="3217573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628" y="4552950"/>
            <a:ext cx="3294428" cy="219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16956"/>
            <a:ext cx="5410200" cy="443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1066800"/>
            <a:ext cx="9010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03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3124200" y="990600"/>
            <a:ext cx="5715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One object’s mass relative to another’s</a:t>
            </a:r>
            <a:endParaRPr lang="en-CA" sz="3200" dirty="0" smtClean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429000" y="3200400"/>
            <a:ext cx="5715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You must have the same number of candies in each bag</a:t>
            </a:r>
            <a:endParaRPr lang="en-CA" sz="2800" dirty="0" smtClean="0">
              <a:solidFill>
                <a:srgbClr val="0000FF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8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3618</TotalTime>
  <Words>595</Words>
  <Application>Microsoft Office PowerPoint</Application>
  <PresentationFormat>On-screen Show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Concourse</vt:lpstr>
      <vt:lpstr>2_Office Theme</vt:lpstr>
      <vt:lpstr>3.1 Relative Atomic Mass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CLASSWORK</vt:lpstr>
      <vt:lpstr>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ATOMS, MOLECULES and IONS</dc:title>
  <dc:creator>andrej</dc:creator>
  <cp:lastModifiedBy>a.vlacil</cp:lastModifiedBy>
  <cp:revision>383</cp:revision>
  <dcterms:created xsi:type="dcterms:W3CDTF">2012-06-28T04:25:18Z</dcterms:created>
  <dcterms:modified xsi:type="dcterms:W3CDTF">2014-03-13T15:42:13Z</dcterms:modified>
</cp:coreProperties>
</file>