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43"/>
  </p:notesMasterIdLst>
  <p:sldIdLst>
    <p:sldId id="298" r:id="rId3"/>
    <p:sldId id="299" r:id="rId4"/>
    <p:sldId id="288" r:id="rId5"/>
    <p:sldId id="303" r:id="rId6"/>
    <p:sldId id="304" r:id="rId7"/>
    <p:sldId id="308" r:id="rId8"/>
    <p:sldId id="309" r:id="rId9"/>
    <p:sldId id="466" r:id="rId10"/>
    <p:sldId id="467" r:id="rId11"/>
    <p:sldId id="468" r:id="rId12"/>
    <p:sldId id="329" r:id="rId13"/>
    <p:sldId id="330" r:id="rId14"/>
    <p:sldId id="331" r:id="rId15"/>
    <p:sldId id="464" r:id="rId16"/>
    <p:sldId id="465" r:id="rId17"/>
    <p:sldId id="332" r:id="rId18"/>
    <p:sldId id="469" r:id="rId19"/>
    <p:sldId id="470" r:id="rId20"/>
    <p:sldId id="471" r:id="rId21"/>
    <p:sldId id="472" r:id="rId22"/>
    <p:sldId id="473" r:id="rId23"/>
    <p:sldId id="542" r:id="rId24"/>
    <p:sldId id="543" r:id="rId25"/>
    <p:sldId id="544" r:id="rId26"/>
    <p:sldId id="546" r:id="rId27"/>
    <p:sldId id="551" r:id="rId28"/>
    <p:sldId id="552" r:id="rId29"/>
    <p:sldId id="554" r:id="rId30"/>
    <p:sldId id="540" r:id="rId31"/>
    <p:sldId id="539" r:id="rId32"/>
    <p:sldId id="556" r:id="rId33"/>
    <p:sldId id="475" r:id="rId34"/>
    <p:sldId id="555" r:id="rId35"/>
    <p:sldId id="557" r:id="rId36"/>
    <p:sldId id="558" r:id="rId37"/>
    <p:sldId id="538" r:id="rId38"/>
    <p:sldId id="559" r:id="rId39"/>
    <p:sldId id="560" r:id="rId40"/>
    <p:sldId id="561" r:id="rId41"/>
    <p:sldId id="47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50507"/>
    <a:srgbClr val="CCFFCC"/>
    <a:srgbClr val="FFFFCC"/>
    <a:srgbClr val="FF99FF"/>
    <a:srgbClr val="00FF00"/>
    <a:srgbClr val="FF33CC"/>
    <a:srgbClr val="00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4660"/>
  </p:normalViewPr>
  <p:slideViewPr>
    <p:cSldViewPr>
      <p:cViewPr>
        <p:scale>
          <a:sx n="50" d="100"/>
          <a:sy n="50" d="100"/>
        </p:scale>
        <p:origin x="-720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1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A75D-FB93-4960-92B8-FBB3FF49AC92}" type="datetimeFigureOut">
              <a:rPr lang="en-CA" smtClean="0"/>
              <a:pPr/>
              <a:t>28/03/2014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0055-44A9-461E-ABD7-3BA793885CA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20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F0055-44A9-461E-ABD7-3BA793885CAC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9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8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4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6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2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1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0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2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5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9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609600"/>
            <a:ext cx="8435323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000">
                  <a:solidFill>
                    <a:srgbClr val="CFC60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Britannic Bold" pitchFamily="34" charset="0"/>
              </a:rPr>
              <a:t>What</a:t>
            </a:r>
          </a:p>
          <a:p>
            <a:pPr algn="ctr"/>
            <a:r>
              <a:rPr lang="en-US" sz="8000" dirty="0" smtClean="0">
                <a:ln w="18000">
                  <a:solidFill>
                    <a:srgbClr val="CFC60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Britannic Bold" pitchFamily="34" charset="0"/>
              </a:rPr>
              <a:t> do the next few</a:t>
            </a:r>
          </a:p>
          <a:p>
            <a:pPr algn="ctr"/>
            <a:r>
              <a:rPr lang="en-US" sz="8000" dirty="0" smtClean="0">
                <a:ln w="18000">
                  <a:solidFill>
                    <a:srgbClr val="CFC60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Britannic Bold" pitchFamily="34" charset="0"/>
              </a:rPr>
              <a:t> pictures</a:t>
            </a:r>
          </a:p>
          <a:p>
            <a:pPr algn="ctr"/>
            <a:r>
              <a:rPr lang="en-US" sz="8000" dirty="0" smtClean="0">
                <a:ln w="18000">
                  <a:solidFill>
                    <a:srgbClr val="CFC60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Britannic Bold" pitchFamily="34" charset="0"/>
              </a:rPr>
              <a:t> have in common?</a:t>
            </a:r>
            <a:endParaRPr lang="en-US" sz="8000" dirty="0">
              <a:ln w="18000">
                <a:solidFill>
                  <a:srgbClr val="CFC60D">
                    <a:satMod val="14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305800" cy="136815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4000" dirty="0">
                <a:solidFill>
                  <a:schemeClr val="tx1"/>
                </a:solidFill>
                <a:latin typeface="Bernard MT Condensed" pitchFamily="18" charset="0"/>
              </a:rPr>
              <a:t>We need </a:t>
            </a:r>
            <a:r>
              <a:rPr lang="en-CA" sz="4000" dirty="0" smtClean="0">
                <a:solidFill>
                  <a:schemeClr val="tx1"/>
                </a:solidFill>
                <a:latin typeface="Bernard MT Condensed" pitchFamily="18" charset="0"/>
              </a:rPr>
              <a:t>to find a way how to count things which are very, very tiny!</a:t>
            </a:r>
            <a:endParaRPr lang="en-CA" sz="4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67978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446550"/>
          </a:xfrm>
          <a:solidFill>
            <a:srgbClr val="FFFF00"/>
          </a:solidFill>
        </p:spPr>
        <p:txBody>
          <a:bodyPr wrap="square" anchor="t" anchorCtr="0">
            <a:spAutoFit/>
          </a:bodyPr>
          <a:lstStyle/>
          <a:p>
            <a:pPr algn="ctr"/>
            <a:r>
              <a:rPr lang="en-CA" dirty="0" smtClean="0">
                <a:solidFill>
                  <a:schemeClr val="tx1"/>
                </a:solidFill>
                <a:latin typeface="Britannic Bold" pitchFamily="34" charset="0"/>
                <a:cs typeface="Aharoni" pitchFamily="2" charset="-79"/>
              </a:rPr>
              <a:t>How many molecules of water are in a one drop!</a:t>
            </a:r>
            <a:endParaRPr lang="en-CA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28600"/>
            <a:ext cx="7239001" cy="1446550"/>
          </a:xfrm>
          <a:prstGeom prst="rect">
            <a:avLst/>
          </a:prstGeom>
          <a:solidFill>
            <a:srgbClr val="CCFF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24500" cmpd="dbl">
                  <a:solidFill>
                    <a:srgbClr val="9C5252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33CC"/>
                </a:solidFill>
                <a:latin typeface="Berlin Sans FB" pitchFamily="34" charset="0"/>
              </a:rPr>
              <a:t>That is why scientists came up</a:t>
            </a:r>
          </a:p>
          <a:p>
            <a:pPr algn="ctr"/>
            <a:r>
              <a:rPr lang="en-US" sz="4400" dirty="0" smtClean="0">
                <a:ln w="24500" cmpd="dbl">
                  <a:solidFill>
                    <a:srgbClr val="9C5252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33CC"/>
                </a:solidFill>
                <a:latin typeface="Berlin Sans FB" pitchFamily="34" charset="0"/>
              </a:rPr>
              <a:t> with a special unit</a:t>
            </a:r>
            <a:endParaRPr lang="en-US" sz="4400" dirty="0">
              <a:ln w="24500" cmpd="dbl">
                <a:solidFill>
                  <a:srgbClr val="9C5252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0033CC"/>
              </a:solidFill>
              <a:latin typeface="Berlin Sans FB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0999" y="1772816"/>
            <a:ext cx="8458201" cy="1202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This unit lets us </a:t>
            </a:r>
            <a:r>
              <a:rPr lang="en-C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COUNT</a:t>
            </a:r>
            <a:r>
              <a:rPr lang="en-CA" sz="28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anything very, very small. </a:t>
            </a:r>
          </a:p>
          <a:p>
            <a:pPr marL="0" indent="0" algn="ctr">
              <a:buNone/>
            </a:pPr>
            <a:r>
              <a:rPr lang="en-CA" sz="2800" dirty="0" smtClean="0">
                <a:solidFill>
                  <a:schemeClr val="tx1"/>
                </a:solidFill>
                <a:latin typeface="Berlin Sans FB" pitchFamily="34" charset="0"/>
              </a:rPr>
              <a:t>Things that you can not see easily such as </a:t>
            </a:r>
            <a:endParaRPr lang="en-CA" sz="2800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1914128" cy="217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140968"/>
            <a:ext cx="2000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30" y="3140968"/>
            <a:ext cx="23145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0" y="5410200"/>
            <a:ext cx="6017810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dirty="0" smtClean="0">
                <a:ln w="24500" cmpd="dbl">
                  <a:solidFill>
                    <a:srgbClr val="9C5252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erlin Sans FB" pitchFamily="34" charset="0"/>
              </a:rPr>
              <a:t>IT IS CALLED</a:t>
            </a:r>
            <a:endParaRPr lang="en-US" sz="7200" b="1" dirty="0">
              <a:ln w="24500" cmpd="dbl">
                <a:solidFill>
                  <a:srgbClr val="9C5252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" y="19050"/>
            <a:ext cx="440266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3328"/>
            <a:ext cx="5088277" cy="338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67" y="3429000"/>
            <a:ext cx="474133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" y="3833874"/>
            <a:ext cx="4402667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717" y="1233162"/>
            <a:ext cx="9156221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dirty="0" smtClean="0">
                <a:ln w="24500" cmpd="dbl">
                  <a:solidFill>
                    <a:srgbClr val="9C5252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erlin Sans FB" pitchFamily="34" charset="0"/>
              </a:rPr>
              <a:t>MOLE</a:t>
            </a:r>
            <a:endParaRPr lang="en-US" sz="16600" b="1" dirty="0">
              <a:ln w="24500" cmpd="dbl">
                <a:solidFill>
                  <a:srgbClr val="9C5252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9921"/>
            <a:ext cx="3432093" cy="228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-3025" y="0"/>
            <a:ext cx="914702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1 MOLE </a:t>
            </a:r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of anything is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2093" y="3149525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0837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602,200,000,000,000,000,000,000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0600" y="5791200"/>
            <a:ext cx="7315200" cy="76944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4500" cmpd="dbl">
                  <a:solidFill>
                    <a:srgbClr val="9C5252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erlin Sans FB" pitchFamily="34" charset="0"/>
              </a:rPr>
              <a:t>AVOGADRO’S NUMBER</a:t>
            </a:r>
            <a:endParaRPr lang="en-US" sz="4400" b="1" dirty="0">
              <a:ln w="24500" cmpd="dbl">
                <a:solidFill>
                  <a:srgbClr val="9C5252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9720" y="3211079"/>
            <a:ext cx="51170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6.022 x 10</a:t>
            </a:r>
            <a:r>
              <a:rPr lang="en-US" sz="72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23</a:t>
            </a:r>
            <a:endParaRPr lang="en-US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05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9921"/>
            <a:ext cx="3432093" cy="228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02773" y="504110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381000"/>
            <a:ext cx="8082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1"/>
            <a:ext cx="2762326" cy="237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106791" y="524269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28228" y="401160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2093" y="3149525"/>
            <a:ext cx="697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0837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602,200,000,000,000,000,000,000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9720" y="3211079"/>
            <a:ext cx="51170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6.022 x 10</a:t>
            </a:r>
            <a:r>
              <a:rPr lang="en-US" sz="72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23</a:t>
            </a:r>
            <a:endParaRPr lang="en-US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342634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90600" y="5791200"/>
            <a:ext cx="7315200" cy="76944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4500" cmpd="dbl">
                  <a:solidFill>
                    <a:srgbClr val="9C5252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erlin Sans FB" pitchFamily="34" charset="0"/>
              </a:rPr>
              <a:t>AVOGADRO’S NUMBER</a:t>
            </a:r>
            <a:endParaRPr lang="en-US" sz="4400" b="1" dirty="0">
              <a:ln w="24500" cmpd="dbl">
                <a:solidFill>
                  <a:srgbClr val="9C5252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6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7092" y="0"/>
            <a:ext cx="34351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1 MOLE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of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028" y="823645"/>
            <a:ext cx="61752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602,200,000,000,000,000,000,000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027" y="1844824"/>
            <a:ext cx="34351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1 MOLE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of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7309" y="5477153"/>
            <a:ext cx="34351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1 MOLE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of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7093" y="3728442"/>
            <a:ext cx="34351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</a:rPr>
              <a:t>1 MOLE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of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851279"/>
            <a:ext cx="6096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602,200,000,000,000,000,000,000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7310" y="4715153"/>
            <a:ext cx="60571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602,200,000,000,000,000,000,000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271945"/>
            <a:ext cx="6096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602,200,000,000,000,000,000,000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22" y="3728442"/>
            <a:ext cx="717892" cy="81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562" y="4599238"/>
            <a:ext cx="717892" cy="81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699" y="42465"/>
            <a:ext cx="800016" cy="79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800016" cy="79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15709" y="5316390"/>
            <a:ext cx="891851" cy="101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83504" y="5902445"/>
            <a:ext cx="891851" cy="101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06" y="1703849"/>
            <a:ext cx="1042325" cy="105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369" y="2519708"/>
            <a:ext cx="1042325" cy="105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 rot="5400000">
            <a:off x="5565974" y="2861145"/>
            <a:ext cx="5117036" cy="156966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6.022 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x </a:t>
            </a: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r>
              <a:rPr lang="en-US" sz="72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23</a:t>
            </a:r>
            <a:endParaRPr lang="en-US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22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9" grpId="0"/>
      <p:bldP spid="10" grpId="0"/>
      <p:bldP spid="11" grpId="0"/>
      <p:bldP spid="12" grpId="0"/>
      <p:bldP spid="17" grpId="0"/>
      <p:bldP spid="18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304800"/>
            <a:ext cx="7391400" cy="12954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000" b="1" dirty="0" smtClean="0">
                <a:solidFill>
                  <a:srgbClr val="7030A0"/>
                </a:solidFill>
                <a:latin typeface="Berlin Sans FB" pitchFamily="34" charset="0"/>
              </a:rPr>
              <a:t>Conversion Factors Involving Moles</a:t>
            </a:r>
            <a:endParaRPr lang="en-CA" sz="4000" b="1" dirty="0" smtClean="0">
              <a:solidFill>
                <a:srgbClr val="FF0000"/>
              </a:solidFill>
              <a:latin typeface="Berlin Sans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891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571875"/>
            <a:ext cx="38766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69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28600"/>
            <a:ext cx="86868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000" b="1" dirty="0" smtClean="0">
                <a:solidFill>
                  <a:srgbClr val="7030A0"/>
                </a:solidFill>
                <a:latin typeface="Berlin Sans FB" pitchFamily="34" charset="0"/>
              </a:rPr>
              <a:t>Conversion Factors Involving Moles</a:t>
            </a:r>
            <a:endParaRPr lang="en-CA" sz="4000" b="1" dirty="0" smtClean="0">
              <a:solidFill>
                <a:srgbClr val="FF0000"/>
              </a:solidFill>
              <a:latin typeface="Berlin Sans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91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743200"/>
            <a:ext cx="7334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69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28600"/>
            <a:ext cx="86868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000" b="1" dirty="0" smtClean="0">
                <a:solidFill>
                  <a:srgbClr val="7030A0"/>
                </a:solidFill>
                <a:latin typeface="Berlin Sans FB" pitchFamily="34" charset="0"/>
              </a:rPr>
              <a:t>Conversion Factors Involving Moles</a:t>
            </a:r>
            <a:endParaRPr lang="en-CA" sz="4000" b="1" dirty="0" smtClean="0">
              <a:solidFill>
                <a:srgbClr val="FF0000"/>
              </a:solidFill>
              <a:latin typeface="Berlin Sans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91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69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28600"/>
            <a:ext cx="86868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000" b="1" dirty="0" smtClean="0">
                <a:solidFill>
                  <a:srgbClr val="7030A0"/>
                </a:solidFill>
                <a:latin typeface="Berlin Sans FB" pitchFamily="34" charset="0"/>
              </a:rPr>
              <a:t>Conversion Factors Involving Moles</a:t>
            </a:r>
            <a:endParaRPr lang="en-CA" sz="4000" b="1" dirty="0" smtClean="0">
              <a:solidFill>
                <a:srgbClr val="FF0000"/>
              </a:solidFill>
              <a:latin typeface="Berlin Sans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91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667000"/>
            <a:ext cx="72961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69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" y="19050"/>
            <a:ext cx="440266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3328"/>
            <a:ext cx="5088277" cy="338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67" y="3429000"/>
            <a:ext cx="474133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" y="3833874"/>
            <a:ext cx="4402667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8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28600"/>
            <a:ext cx="86868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000" b="1" dirty="0" smtClean="0">
                <a:solidFill>
                  <a:srgbClr val="7030A0"/>
                </a:solidFill>
                <a:latin typeface="Berlin Sans FB" pitchFamily="34" charset="0"/>
              </a:rPr>
              <a:t>Conversion Factors Involving Moles</a:t>
            </a:r>
            <a:endParaRPr lang="en-CA" sz="4000" b="1" dirty="0" smtClean="0">
              <a:solidFill>
                <a:srgbClr val="FF0000"/>
              </a:solidFill>
              <a:latin typeface="Berlin Sans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91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7950"/>
            <a:ext cx="90963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69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676400" y="228600"/>
            <a:ext cx="5105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000" b="1" dirty="0" smtClean="0">
                <a:solidFill>
                  <a:srgbClr val="7030A0"/>
                </a:solidFill>
                <a:latin typeface="Berlin Sans FB" pitchFamily="34" charset="0"/>
              </a:rPr>
              <a:t>Mollionaire</a:t>
            </a:r>
            <a:endParaRPr lang="en-CA" sz="4000" b="1" dirty="0" smtClean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11444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3200" b="1" i="0" dirty="0" smtClean="0">
                <a:latin typeface="Agency FB" pitchFamily="34" charset="0"/>
              </a:rPr>
              <a:t>How long would it take to spend a mole of $1 coins, if they were being spent at a rate of 1 billion per second</a:t>
            </a:r>
            <a:endParaRPr lang="en-CA" sz="2400" b="1" dirty="0">
              <a:latin typeface="Agency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5638800"/>
            <a:ext cx="4813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 million years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9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514600" cy="188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228600"/>
            <a:ext cx="84582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200" b="1" dirty="0" smtClean="0">
                <a:solidFill>
                  <a:srgbClr val="0000FF"/>
                </a:solidFill>
                <a:latin typeface="Berlin Sans FB" pitchFamily="34" charset="0"/>
              </a:rPr>
              <a:t>Atomic Mass vs. Formula (Molecular) Mass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066800"/>
            <a:ext cx="8458200" cy="523220"/>
          </a:xfrm>
          <a:prstGeom prst="rect">
            <a:avLst/>
          </a:prstGeom>
          <a:solidFill>
            <a:srgbClr val="00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What is the mass of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 atom of sulphur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11450" y="1845950"/>
            <a:ext cx="1766888" cy="1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04800" y="3581400"/>
            <a:ext cx="8458200" cy="954107"/>
          </a:xfrm>
          <a:prstGeom prst="rect">
            <a:avLst/>
          </a:prstGeom>
          <a:solidFill>
            <a:srgbClr val="00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What is the mass of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 molecule  of  water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 oxygen atom + 2 hydrogen atoms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1752600"/>
            <a:ext cx="24112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0000FF"/>
                </a:solidFill>
              </a:rPr>
              <a:t>32.1 </a:t>
            </a:r>
            <a:r>
              <a:rPr lang="en-US" sz="4400" b="1" spc="50" dirty="0" err="1" smtClean="0">
                <a:ln w="11430"/>
                <a:solidFill>
                  <a:srgbClr val="0000FF"/>
                </a:solidFill>
              </a:rPr>
              <a:t>amu</a:t>
            </a:r>
            <a:endParaRPr lang="en-US" sz="4400" b="1" cap="none" spc="50" dirty="0">
              <a:ln w="11430"/>
              <a:solidFill>
                <a:srgbClr val="0000FF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43200" y="2667000"/>
            <a:ext cx="3352800" cy="6858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i="0" dirty="0" smtClean="0">
                <a:solidFill>
                  <a:srgbClr val="FFFF00"/>
                </a:solidFill>
                <a:latin typeface="Britannic Bold" pitchFamily="34" charset="0"/>
              </a:rPr>
              <a:t>Atomic Mass</a:t>
            </a:r>
            <a:endParaRPr lang="en-CA" sz="36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362200" y="6019800"/>
            <a:ext cx="6477000" cy="6858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200" i="0" dirty="0" smtClean="0">
                <a:solidFill>
                  <a:srgbClr val="FFFF00"/>
                </a:solidFill>
                <a:latin typeface="Britannic Bold" pitchFamily="34" charset="0"/>
              </a:rPr>
              <a:t>Molecular Mass or Formula Mass</a:t>
            </a:r>
            <a:endParaRPr lang="en-CA" sz="32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400" y="4648200"/>
            <a:ext cx="6892914" cy="46166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</a:rPr>
              <a:t>(Atomic mass of O) + 2(Atomic Mass of Hydrogen) </a:t>
            </a:r>
            <a:endParaRPr lang="en-US" sz="2400" b="1" cap="none" spc="50" dirty="0">
              <a:ln w="1143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90800" y="5181600"/>
            <a:ext cx="60885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16.0 + 2(1.0) = </a:t>
            </a:r>
            <a:r>
              <a:rPr lang="en-US" sz="4400" b="1" spc="50" dirty="0" smtClean="0">
                <a:ln w="11430"/>
                <a:solidFill>
                  <a:srgbClr val="0000FF"/>
                </a:solidFill>
              </a:rPr>
              <a:t>18.0 </a:t>
            </a:r>
            <a:r>
              <a:rPr lang="en-US" sz="4400" b="1" spc="50" dirty="0" err="1" smtClean="0">
                <a:ln w="11430"/>
                <a:solidFill>
                  <a:srgbClr val="0000FF"/>
                </a:solidFill>
              </a:rPr>
              <a:t>amu</a:t>
            </a:r>
            <a:r>
              <a:rPr lang="en-US" sz="4400" b="1" spc="50" dirty="0" smtClean="0">
                <a:ln w="11430"/>
                <a:solidFill>
                  <a:srgbClr val="0000FF"/>
                </a:solidFill>
              </a:rPr>
              <a:t> </a:t>
            </a:r>
            <a:endParaRPr lang="en-US" sz="4400" b="1" cap="none" spc="50" dirty="0">
              <a:ln w="11430"/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uiExpand="1" build="allAtOnce" animBg="1"/>
      <p:bldP spid="12" grpId="0"/>
      <p:bldP spid="11" grpId="0" animBg="1"/>
      <p:bldP spid="14" grpId="0" animBg="1"/>
      <p:bldP spid="17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304800"/>
            <a:ext cx="8305800" cy="1635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Calculate the </a:t>
            </a:r>
            <a:r>
              <a:rPr lang="en-CA" sz="4800" i="0" dirty="0" smtClean="0">
                <a:solidFill>
                  <a:srgbClr val="0000FF"/>
                </a:solidFill>
                <a:latin typeface="Britannic Bold" pitchFamily="34" charset="0"/>
              </a:rPr>
              <a:t>Molecular Mass </a:t>
            </a:r>
            <a:r>
              <a:rPr lang="en-CA" sz="48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of </a:t>
            </a:r>
            <a:r>
              <a:rPr lang="en-CA" sz="4800" i="0" dirty="0" smtClean="0">
                <a:solidFill>
                  <a:srgbClr val="FF0000"/>
                </a:solidFill>
                <a:latin typeface="Britannic Bold" pitchFamily="34" charset="0"/>
              </a:rPr>
              <a:t>C</a:t>
            </a:r>
            <a:r>
              <a:rPr lang="en-CA" sz="4800" i="0" baseline="-25000" dirty="0" smtClean="0">
                <a:solidFill>
                  <a:srgbClr val="FF0000"/>
                </a:solidFill>
                <a:latin typeface="Britannic Bold" pitchFamily="34" charset="0"/>
              </a:rPr>
              <a:t>6</a:t>
            </a:r>
            <a:r>
              <a:rPr lang="en-CA" sz="4800" i="0" dirty="0" smtClean="0">
                <a:solidFill>
                  <a:srgbClr val="FF0000"/>
                </a:solidFill>
                <a:latin typeface="Britannic Bold" pitchFamily="34" charset="0"/>
              </a:rPr>
              <a:t>H</a:t>
            </a:r>
            <a:r>
              <a:rPr lang="en-CA" sz="4800" i="0" baseline="-25000" dirty="0" smtClean="0">
                <a:solidFill>
                  <a:srgbClr val="FF0000"/>
                </a:solidFill>
                <a:latin typeface="Britannic Bold" pitchFamily="34" charset="0"/>
              </a:rPr>
              <a:t>12</a:t>
            </a:r>
            <a:r>
              <a:rPr lang="en-CA" sz="4800" i="0" dirty="0" smtClean="0">
                <a:solidFill>
                  <a:srgbClr val="FF0000"/>
                </a:solidFill>
                <a:latin typeface="Britannic Bold" pitchFamily="34" charset="0"/>
              </a:rPr>
              <a:t>O</a:t>
            </a:r>
            <a:r>
              <a:rPr lang="en-CA" sz="4800" i="0" baseline="-25000" dirty="0" smtClean="0">
                <a:solidFill>
                  <a:srgbClr val="FF0000"/>
                </a:solidFill>
                <a:latin typeface="Britannic Bold" pitchFamily="34" charset="0"/>
              </a:rPr>
              <a:t>6 </a:t>
            </a:r>
            <a:endParaRPr lang="en-CA" sz="44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2514600"/>
            <a:ext cx="7138494" cy="156966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9600" b="1" dirty="0" smtClean="0">
                <a:ln w="31550" cmpd="sng">
                  <a:gradFill>
                    <a:gsLst>
                      <a:gs pos="25000">
                        <a:srgbClr val="7C959A">
                          <a:shade val="25000"/>
                          <a:satMod val="190000"/>
                        </a:srgbClr>
                      </a:gs>
                      <a:gs pos="80000">
                        <a:srgbClr val="7C959A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How to do it?</a:t>
            </a:r>
            <a:endParaRPr lang="en-CA" sz="9600" b="1" dirty="0">
              <a:ln w="31550" cmpd="sng">
                <a:gradFill>
                  <a:gsLst>
                    <a:gs pos="25000">
                      <a:srgbClr val="7C959A">
                        <a:shade val="25000"/>
                        <a:satMod val="190000"/>
                      </a:srgbClr>
                    </a:gs>
                    <a:gs pos="80000">
                      <a:srgbClr val="7C959A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20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2590800"/>
            <a:ext cx="7565246" cy="156966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4800" b="1" dirty="0" smtClean="0">
                <a:ln w="31550" cmpd="sng">
                  <a:gradFill>
                    <a:gsLst>
                      <a:gs pos="25000">
                        <a:srgbClr val="7C959A">
                          <a:shade val="25000"/>
                          <a:satMod val="190000"/>
                        </a:srgbClr>
                      </a:gs>
                      <a:gs pos="80000">
                        <a:srgbClr val="7C959A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all the different atoms </a:t>
            </a:r>
          </a:p>
          <a:p>
            <a:pPr algn="ctr"/>
            <a:r>
              <a:rPr lang="en-CA" sz="4800" b="1" dirty="0" smtClean="0">
                <a:ln w="31550" cmpd="sng">
                  <a:gradFill>
                    <a:gsLst>
                      <a:gs pos="25000">
                        <a:srgbClr val="7C959A">
                          <a:shade val="25000"/>
                          <a:satMod val="190000"/>
                        </a:srgbClr>
                      </a:gs>
                      <a:gs pos="80000">
                        <a:srgbClr val="7C959A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molecule!</a:t>
            </a:r>
            <a:endParaRPr lang="en-CA" sz="4800" b="1" dirty="0">
              <a:ln w="31550" cmpd="sng">
                <a:gradFill>
                  <a:gsLst>
                    <a:gs pos="25000">
                      <a:srgbClr val="7C959A">
                        <a:shade val="25000"/>
                        <a:satMod val="190000"/>
                      </a:srgbClr>
                    </a:gs>
                    <a:gs pos="80000">
                      <a:srgbClr val="7C959A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648200"/>
            <a:ext cx="7315200" cy="156966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4800" b="1" dirty="0" smtClean="0">
                <a:ln w="31550" cmpd="sng">
                  <a:gradFill>
                    <a:gsLst>
                      <a:gs pos="25000">
                        <a:srgbClr val="7C959A">
                          <a:shade val="25000"/>
                          <a:satMod val="190000"/>
                        </a:srgbClr>
                      </a:gs>
                      <a:gs pos="80000">
                        <a:srgbClr val="7C959A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We have </a:t>
            </a:r>
            <a:r>
              <a:rPr lang="en-CA" sz="4800" b="1" dirty="0" smtClean="0">
                <a:ln w="31550" cmpd="sng">
                  <a:gradFill>
                    <a:gsLst>
                      <a:gs pos="25000">
                        <a:srgbClr val="7C959A">
                          <a:shade val="25000"/>
                          <a:satMod val="190000"/>
                        </a:srgbClr>
                      </a:gs>
                      <a:gs pos="80000">
                        <a:srgbClr val="7C959A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CARBON</a:t>
            </a:r>
            <a:r>
              <a:rPr lang="en-CA" sz="4800" b="1" dirty="0" smtClean="0">
                <a:ln w="31550" cmpd="sng">
                  <a:gradFill>
                    <a:gsLst>
                      <a:gs pos="25000">
                        <a:srgbClr val="7C959A">
                          <a:shade val="25000"/>
                          <a:satMod val="190000"/>
                        </a:srgbClr>
                      </a:gs>
                      <a:gs pos="80000">
                        <a:srgbClr val="7C959A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CA" sz="4800" b="1" dirty="0" smtClean="0">
                <a:ln w="31550" cmpd="sng">
                  <a:gradFill>
                    <a:gsLst>
                      <a:gs pos="25000">
                        <a:srgbClr val="7C959A">
                          <a:shade val="25000"/>
                          <a:satMod val="190000"/>
                        </a:srgbClr>
                      </a:gs>
                      <a:gs pos="80000">
                        <a:srgbClr val="7C959A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HYDROGEN</a:t>
            </a:r>
            <a:r>
              <a:rPr lang="en-CA" sz="4800" b="1" dirty="0" smtClean="0">
                <a:ln w="31550" cmpd="sng">
                  <a:gradFill>
                    <a:gsLst>
                      <a:gs pos="25000">
                        <a:srgbClr val="7C959A">
                          <a:shade val="25000"/>
                          <a:satMod val="190000"/>
                        </a:srgbClr>
                      </a:gs>
                      <a:gs pos="80000">
                        <a:srgbClr val="7C959A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and </a:t>
            </a:r>
            <a:r>
              <a:rPr lang="en-CA" sz="4800" b="1" dirty="0" smtClean="0">
                <a:ln w="31550" cmpd="sng">
                  <a:gradFill>
                    <a:gsLst>
                      <a:gs pos="25000">
                        <a:srgbClr val="7C959A">
                          <a:shade val="25000"/>
                          <a:satMod val="190000"/>
                        </a:srgbClr>
                      </a:gs>
                      <a:gs pos="80000">
                        <a:srgbClr val="7C959A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OXYGEN</a:t>
            </a:r>
            <a:r>
              <a:rPr lang="en-CA" sz="4800" b="1" dirty="0" smtClean="0">
                <a:ln w="31550" cmpd="sng">
                  <a:gradFill>
                    <a:gsLst>
                      <a:gs pos="25000">
                        <a:srgbClr val="7C959A">
                          <a:shade val="25000"/>
                          <a:satMod val="190000"/>
                        </a:srgbClr>
                      </a:gs>
                      <a:gs pos="80000">
                        <a:srgbClr val="7C959A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CA" sz="4800" b="1" dirty="0">
              <a:ln w="31550" cmpd="sng">
                <a:gradFill>
                  <a:gsLst>
                    <a:gs pos="25000">
                      <a:srgbClr val="7C959A">
                        <a:shade val="25000"/>
                        <a:satMod val="190000"/>
                      </a:srgbClr>
                    </a:gs>
                    <a:gs pos="80000">
                      <a:srgbClr val="7C959A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304800"/>
            <a:ext cx="8305800" cy="1635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Calculate the </a:t>
            </a:r>
            <a:r>
              <a:rPr lang="en-CA" sz="4800" i="0" dirty="0" smtClean="0">
                <a:solidFill>
                  <a:srgbClr val="0000FF"/>
                </a:solidFill>
                <a:latin typeface="Britannic Bold" pitchFamily="34" charset="0"/>
              </a:rPr>
              <a:t>Molecular Mass </a:t>
            </a:r>
            <a:r>
              <a:rPr lang="en-CA" sz="48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of </a:t>
            </a:r>
            <a:r>
              <a:rPr lang="en-CA" sz="4800" i="0" dirty="0" smtClean="0">
                <a:solidFill>
                  <a:srgbClr val="FF0000"/>
                </a:solidFill>
                <a:latin typeface="Britannic Bold" pitchFamily="34" charset="0"/>
              </a:rPr>
              <a:t>C</a:t>
            </a:r>
            <a:r>
              <a:rPr lang="en-CA" sz="4800" i="0" baseline="-25000" dirty="0" smtClean="0">
                <a:solidFill>
                  <a:srgbClr val="FF0000"/>
                </a:solidFill>
                <a:latin typeface="Britannic Bold" pitchFamily="34" charset="0"/>
              </a:rPr>
              <a:t>6</a:t>
            </a:r>
            <a:r>
              <a:rPr lang="en-CA" sz="4800" i="0" dirty="0" smtClean="0">
                <a:solidFill>
                  <a:srgbClr val="FF0000"/>
                </a:solidFill>
                <a:latin typeface="Britannic Bold" pitchFamily="34" charset="0"/>
              </a:rPr>
              <a:t>H</a:t>
            </a:r>
            <a:r>
              <a:rPr lang="en-CA" sz="4800" i="0" baseline="-25000" dirty="0" smtClean="0">
                <a:solidFill>
                  <a:srgbClr val="FF0000"/>
                </a:solidFill>
                <a:latin typeface="Britannic Bold" pitchFamily="34" charset="0"/>
              </a:rPr>
              <a:t>12</a:t>
            </a:r>
            <a:r>
              <a:rPr lang="en-CA" sz="4800" i="0" dirty="0" smtClean="0">
                <a:solidFill>
                  <a:srgbClr val="FF0000"/>
                </a:solidFill>
                <a:latin typeface="Britannic Bold" pitchFamily="34" charset="0"/>
              </a:rPr>
              <a:t>O</a:t>
            </a:r>
            <a:r>
              <a:rPr lang="en-CA" sz="4800" i="0" baseline="-25000" dirty="0" smtClean="0">
                <a:solidFill>
                  <a:srgbClr val="FF0000"/>
                </a:solidFill>
                <a:latin typeface="Britannic Bold" pitchFamily="34" charset="0"/>
              </a:rPr>
              <a:t>6 </a:t>
            </a:r>
            <a:endParaRPr lang="en-CA" sz="4400" dirty="0">
              <a:solidFill>
                <a:srgbClr val="FF000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9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4600" y="1447800"/>
            <a:ext cx="4603675" cy="1066800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60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 </a:t>
            </a:r>
            <a:r>
              <a:rPr lang="en-CA" sz="6000" b="1" i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</a:t>
            </a:r>
            <a:endParaRPr lang="en-CA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9176" y="2813742"/>
            <a:ext cx="7775848" cy="615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200" i="0" dirty="0" smtClean="0">
                <a:solidFill>
                  <a:srgbClr val="002060"/>
                </a:solidFill>
                <a:latin typeface="Berlin Sans FB" pitchFamily="34" charset="0"/>
              </a:rPr>
              <a:t>HOW MANY </a:t>
            </a:r>
            <a:r>
              <a:rPr lang="en-CA" sz="3200" i="0" dirty="0" smtClean="0">
                <a:solidFill>
                  <a:srgbClr val="0000FF"/>
                </a:solidFill>
                <a:latin typeface="Berlin Sans FB" pitchFamily="34" charset="0"/>
              </a:rPr>
              <a:t>CARBON</a:t>
            </a:r>
            <a:r>
              <a:rPr lang="en-CA" sz="3200" i="0" dirty="0" smtClean="0">
                <a:solidFill>
                  <a:srgbClr val="002060"/>
                </a:solidFill>
                <a:latin typeface="Berlin Sans FB" pitchFamily="34" charset="0"/>
              </a:rPr>
              <a:t> ATOMS ARE THERE?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Berlin Sans FB" pitchFamily="34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endParaRPr lang="en-CA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838200"/>
            <a:ext cx="8424911" cy="610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200" i="0" dirty="0" smtClean="0">
                <a:solidFill>
                  <a:srgbClr val="002060"/>
                </a:solidFill>
                <a:latin typeface="Berlin Sans FB" pitchFamily="34" charset="0"/>
              </a:rPr>
              <a:t>What is the atomic mass of </a:t>
            </a:r>
            <a:r>
              <a:rPr lang="en-CA" sz="3200" i="0" u="sng" dirty="0" smtClean="0">
                <a:solidFill>
                  <a:srgbClr val="FF0000"/>
                </a:solidFill>
                <a:latin typeface="Berlin Sans FB" pitchFamily="34" charset="0"/>
              </a:rPr>
              <a:t>one</a:t>
            </a:r>
            <a:r>
              <a:rPr lang="en-CA" sz="3200" i="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3200" i="0" dirty="0" smtClean="0">
                <a:solidFill>
                  <a:srgbClr val="0000FF"/>
                </a:solidFill>
                <a:latin typeface="Berlin Sans FB" pitchFamily="34" charset="0"/>
              </a:rPr>
              <a:t>CARBON</a:t>
            </a:r>
            <a:r>
              <a:rPr lang="en-CA" sz="3200" i="0" dirty="0" smtClean="0">
                <a:solidFill>
                  <a:srgbClr val="002060"/>
                </a:solidFill>
                <a:latin typeface="Berlin Sans FB" pitchFamily="34" charset="0"/>
              </a:rPr>
              <a:t> atom?</a:t>
            </a:r>
            <a:endParaRPr lang="en-CA" sz="2800" dirty="0">
              <a:solidFill>
                <a:srgbClr val="002060"/>
              </a:solidFill>
              <a:latin typeface="Berlin Sans FB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48829" y="3386533"/>
            <a:ext cx="1056571" cy="956867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60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CA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5027222"/>
            <a:ext cx="2971800" cy="888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4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 </a:t>
            </a:r>
            <a:r>
              <a:rPr lang="en-CA" sz="5400" b="1" i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</a:t>
            </a:r>
            <a:endParaRPr lang="en-CA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05200" y="5029200"/>
            <a:ext cx="1086170" cy="998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4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CA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3848" y="4992031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46721" y="4853531"/>
            <a:ext cx="6607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105400" y="4953000"/>
            <a:ext cx="3280523" cy="10399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6000" b="1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72.0 </a:t>
            </a:r>
            <a:r>
              <a:rPr lang="en-CA" sz="6000" b="1" i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</a:t>
            </a:r>
            <a:endParaRPr lang="en-CA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8200" y="228601"/>
            <a:ext cx="7772401" cy="5334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2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Calculate the </a:t>
            </a:r>
            <a:r>
              <a:rPr lang="en-CA" sz="3200" i="0" dirty="0" smtClean="0">
                <a:solidFill>
                  <a:srgbClr val="0000FF"/>
                </a:solidFill>
                <a:latin typeface="Britannic Bold" pitchFamily="34" charset="0"/>
              </a:rPr>
              <a:t>Molecular Mass </a:t>
            </a:r>
            <a:r>
              <a:rPr lang="en-CA" sz="32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of C</a:t>
            </a:r>
            <a:r>
              <a:rPr lang="en-CA" sz="3200" i="0" baseline="-2500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6</a:t>
            </a:r>
            <a:r>
              <a:rPr lang="en-CA" sz="32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H</a:t>
            </a:r>
            <a:r>
              <a:rPr lang="en-CA" sz="3200" i="0" baseline="-2500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12</a:t>
            </a:r>
            <a:r>
              <a:rPr lang="en-CA" sz="32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O</a:t>
            </a:r>
            <a:r>
              <a:rPr lang="en-CA" sz="3200" i="0" baseline="-2500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6 </a:t>
            </a:r>
            <a:r>
              <a:rPr lang="en-CA" sz="32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:</a:t>
            </a:r>
            <a:endParaRPr lang="en-CA" sz="2800" dirty="0">
              <a:solidFill>
                <a:srgbClr val="3F3F3F">
                  <a:lumMod val="50000"/>
                </a:srgbClr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5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7" grpId="0" animBg="1"/>
      <p:bldP spid="9" grpId="0"/>
      <p:bldP spid="10" grpId="0"/>
      <p:bldP spid="12" grpId="0"/>
      <p:bldP spid="13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4600" y="1447800"/>
            <a:ext cx="4603675" cy="1066800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60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 </a:t>
            </a:r>
            <a:r>
              <a:rPr lang="en-CA" sz="6000" b="1" i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</a:t>
            </a:r>
            <a:endParaRPr lang="en-CA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813742"/>
            <a:ext cx="8360224" cy="615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200" i="0" dirty="0" smtClean="0">
                <a:solidFill>
                  <a:srgbClr val="002060"/>
                </a:solidFill>
                <a:latin typeface="Berlin Sans FB" pitchFamily="34" charset="0"/>
              </a:rPr>
              <a:t>HOW MANY </a:t>
            </a:r>
            <a:r>
              <a:rPr lang="en-CA" sz="3200" i="0" dirty="0" smtClean="0">
                <a:solidFill>
                  <a:srgbClr val="0000FF"/>
                </a:solidFill>
                <a:latin typeface="Berlin Sans FB" pitchFamily="34" charset="0"/>
              </a:rPr>
              <a:t>HYDROGEN </a:t>
            </a:r>
            <a:r>
              <a:rPr lang="en-CA" sz="3200" i="0" dirty="0" smtClean="0">
                <a:solidFill>
                  <a:srgbClr val="002060"/>
                </a:solidFill>
                <a:latin typeface="Berlin Sans FB" pitchFamily="34" charset="0"/>
              </a:rPr>
              <a:t>ATOMS ARE THERE?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Berlin Sans FB" pitchFamily="34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endParaRPr lang="en-CA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838200"/>
            <a:ext cx="8424911" cy="610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200" i="0" dirty="0" smtClean="0">
                <a:solidFill>
                  <a:srgbClr val="002060"/>
                </a:solidFill>
                <a:latin typeface="Berlin Sans FB" pitchFamily="34" charset="0"/>
              </a:rPr>
              <a:t>What is the atomic mass of </a:t>
            </a:r>
            <a:r>
              <a:rPr lang="en-CA" sz="3200" i="0" u="sng" dirty="0" smtClean="0">
                <a:solidFill>
                  <a:srgbClr val="FF0000"/>
                </a:solidFill>
                <a:latin typeface="Berlin Sans FB" pitchFamily="34" charset="0"/>
              </a:rPr>
              <a:t>one</a:t>
            </a:r>
            <a:r>
              <a:rPr lang="en-CA" sz="3200" i="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3200" i="0" dirty="0" smtClean="0">
                <a:solidFill>
                  <a:srgbClr val="0000FF"/>
                </a:solidFill>
                <a:latin typeface="Berlin Sans FB" pitchFamily="34" charset="0"/>
              </a:rPr>
              <a:t>hydrogen </a:t>
            </a:r>
            <a:r>
              <a:rPr lang="en-CA" sz="3200" i="0" dirty="0" smtClean="0">
                <a:solidFill>
                  <a:srgbClr val="002060"/>
                </a:solidFill>
                <a:latin typeface="Berlin Sans FB" pitchFamily="34" charset="0"/>
              </a:rPr>
              <a:t>atom?</a:t>
            </a:r>
            <a:endParaRPr lang="en-CA" sz="2800" dirty="0">
              <a:solidFill>
                <a:srgbClr val="002060"/>
              </a:solidFill>
              <a:latin typeface="Berlin Sans FB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48829" y="3386533"/>
            <a:ext cx="1056571" cy="956867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60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CA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5027222"/>
            <a:ext cx="2971800" cy="888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4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 </a:t>
            </a:r>
            <a:r>
              <a:rPr lang="en-CA" sz="5400" b="1" i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</a:t>
            </a:r>
            <a:endParaRPr lang="en-CA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81400" y="5029200"/>
            <a:ext cx="1086170" cy="998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4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CA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3848" y="4992031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321" y="4853531"/>
            <a:ext cx="6607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334000" y="4953000"/>
            <a:ext cx="3280523" cy="10399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6000" b="1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 </a:t>
            </a:r>
            <a:r>
              <a:rPr lang="en-CA" sz="6000" b="1" i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</a:t>
            </a:r>
            <a:endParaRPr lang="en-CA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8200" y="228601"/>
            <a:ext cx="7772401" cy="5334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2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Calculate the </a:t>
            </a:r>
            <a:r>
              <a:rPr lang="en-CA" sz="3200" i="0" dirty="0" smtClean="0">
                <a:solidFill>
                  <a:srgbClr val="0000FF"/>
                </a:solidFill>
                <a:latin typeface="Britannic Bold" pitchFamily="34" charset="0"/>
              </a:rPr>
              <a:t>Molecular Mass </a:t>
            </a:r>
            <a:r>
              <a:rPr lang="en-CA" sz="32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of C</a:t>
            </a:r>
            <a:r>
              <a:rPr lang="en-CA" sz="3200" i="0" baseline="-2500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6</a:t>
            </a:r>
            <a:r>
              <a:rPr lang="en-CA" sz="32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H</a:t>
            </a:r>
            <a:r>
              <a:rPr lang="en-CA" sz="3200" i="0" baseline="-2500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12</a:t>
            </a:r>
            <a:r>
              <a:rPr lang="en-CA" sz="32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O</a:t>
            </a:r>
            <a:r>
              <a:rPr lang="en-CA" sz="3200" i="0" baseline="-2500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6 </a:t>
            </a:r>
            <a:r>
              <a:rPr lang="en-CA" sz="32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:</a:t>
            </a:r>
            <a:endParaRPr lang="en-CA" sz="2800" dirty="0">
              <a:solidFill>
                <a:srgbClr val="3F3F3F">
                  <a:lumMod val="50000"/>
                </a:srgbClr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5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7" grpId="0" animBg="1"/>
      <p:bldP spid="9" grpId="0"/>
      <p:bldP spid="10" grpId="0"/>
      <p:bldP spid="12" grpId="0"/>
      <p:bldP spid="13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4600" y="1447800"/>
            <a:ext cx="4603675" cy="1066800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60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16.0 </a:t>
            </a:r>
            <a:r>
              <a:rPr lang="en-CA" sz="6000" b="1" i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</a:t>
            </a:r>
            <a:endParaRPr lang="en-CA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9176" y="2813742"/>
            <a:ext cx="7775848" cy="615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200" i="0" dirty="0" smtClean="0">
                <a:solidFill>
                  <a:srgbClr val="002060"/>
                </a:solidFill>
                <a:latin typeface="Berlin Sans FB" pitchFamily="34" charset="0"/>
              </a:rPr>
              <a:t>HOW MANY </a:t>
            </a:r>
            <a:r>
              <a:rPr lang="en-CA" sz="3200" i="0" dirty="0" smtClean="0">
                <a:solidFill>
                  <a:srgbClr val="0000FF"/>
                </a:solidFill>
                <a:latin typeface="Berlin Sans FB" pitchFamily="34" charset="0"/>
              </a:rPr>
              <a:t>OXYGEN </a:t>
            </a:r>
            <a:r>
              <a:rPr lang="en-CA" sz="3200" i="0" dirty="0" smtClean="0">
                <a:solidFill>
                  <a:srgbClr val="002060"/>
                </a:solidFill>
                <a:latin typeface="Berlin Sans FB" pitchFamily="34" charset="0"/>
              </a:rPr>
              <a:t>ATOMS ARE THERE?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Berlin Sans FB" pitchFamily="34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endParaRPr lang="en-CA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838200"/>
            <a:ext cx="8424911" cy="610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200" i="0" dirty="0" smtClean="0">
                <a:solidFill>
                  <a:srgbClr val="002060"/>
                </a:solidFill>
                <a:latin typeface="Berlin Sans FB" pitchFamily="34" charset="0"/>
              </a:rPr>
              <a:t>What is the atomic mass of </a:t>
            </a:r>
            <a:r>
              <a:rPr lang="en-CA" sz="3200" i="0" u="sng" dirty="0" smtClean="0">
                <a:solidFill>
                  <a:srgbClr val="FF0000"/>
                </a:solidFill>
                <a:latin typeface="Berlin Sans FB" pitchFamily="34" charset="0"/>
              </a:rPr>
              <a:t>one</a:t>
            </a:r>
            <a:r>
              <a:rPr lang="en-CA" sz="3200" i="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sz="3200" i="0" dirty="0" smtClean="0">
                <a:solidFill>
                  <a:srgbClr val="0000FF"/>
                </a:solidFill>
                <a:latin typeface="Berlin Sans FB" pitchFamily="34" charset="0"/>
              </a:rPr>
              <a:t>OXYGEN </a:t>
            </a:r>
            <a:r>
              <a:rPr lang="en-CA" sz="3200" i="0" dirty="0" smtClean="0">
                <a:solidFill>
                  <a:srgbClr val="002060"/>
                </a:solidFill>
                <a:latin typeface="Berlin Sans FB" pitchFamily="34" charset="0"/>
              </a:rPr>
              <a:t>atom?</a:t>
            </a:r>
            <a:endParaRPr lang="en-CA" sz="2800" dirty="0">
              <a:solidFill>
                <a:srgbClr val="002060"/>
              </a:solidFill>
              <a:latin typeface="Berlin Sans FB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48829" y="3386533"/>
            <a:ext cx="1056571" cy="956867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60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CA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5027222"/>
            <a:ext cx="2971800" cy="888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4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16.0 </a:t>
            </a:r>
            <a:r>
              <a:rPr lang="en-CA" sz="5400" b="1" i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</a:t>
            </a:r>
            <a:endParaRPr lang="en-CA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05200" y="5029200"/>
            <a:ext cx="1086170" cy="998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4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CA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3848" y="4992031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46721" y="4853531"/>
            <a:ext cx="6607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105400" y="4953000"/>
            <a:ext cx="3280523" cy="10399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6000" b="1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96.0 </a:t>
            </a:r>
            <a:r>
              <a:rPr lang="en-CA" sz="6000" b="1" i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</a:t>
            </a:r>
            <a:endParaRPr lang="en-CA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8200" y="228601"/>
            <a:ext cx="7772401" cy="5334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2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Calculate the </a:t>
            </a:r>
            <a:r>
              <a:rPr lang="en-CA" sz="3200" i="0" dirty="0" smtClean="0">
                <a:solidFill>
                  <a:srgbClr val="0000FF"/>
                </a:solidFill>
                <a:latin typeface="Britannic Bold" pitchFamily="34" charset="0"/>
              </a:rPr>
              <a:t>Molecular Mass </a:t>
            </a:r>
            <a:r>
              <a:rPr lang="en-CA" sz="32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of C</a:t>
            </a:r>
            <a:r>
              <a:rPr lang="en-CA" sz="3200" i="0" baseline="-2500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6</a:t>
            </a:r>
            <a:r>
              <a:rPr lang="en-CA" sz="32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H</a:t>
            </a:r>
            <a:r>
              <a:rPr lang="en-CA" sz="3200" i="0" baseline="-2500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12</a:t>
            </a:r>
            <a:r>
              <a:rPr lang="en-CA" sz="32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O</a:t>
            </a:r>
            <a:r>
              <a:rPr lang="en-CA" sz="3200" i="0" baseline="-2500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6 </a:t>
            </a:r>
            <a:r>
              <a:rPr lang="en-CA" sz="32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:</a:t>
            </a:r>
            <a:endParaRPr lang="en-CA" sz="2800" dirty="0">
              <a:solidFill>
                <a:srgbClr val="3F3F3F">
                  <a:lumMod val="50000"/>
                </a:srgbClr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5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7" grpId="0" animBg="1"/>
      <p:bldP spid="9" grpId="0"/>
      <p:bldP spid="10" grpId="0"/>
      <p:bldP spid="12" grpId="0"/>
      <p:bldP spid="13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228601"/>
            <a:ext cx="7772401" cy="5334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2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Calculate the </a:t>
            </a:r>
            <a:r>
              <a:rPr lang="en-CA" sz="3200" i="0" dirty="0" smtClean="0">
                <a:solidFill>
                  <a:srgbClr val="0000FF"/>
                </a:solidFill>
                <a:latin typeface="Britannic Bold" pitchFamily="34" charset="0"/>
              </a:rPr>
              <a:t>Molecular Mass </a:t>
            </a:r>
            <a:r>
              <a:rPr lang="en-CA" sz="32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of C</a:t>
            </a:r>
            <a:r>
              <a:rPr lang="en-CA" sz="3200" i="0" baseline="-2500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6</a:t>
            </a:r>
            <a:r>
              <a:rPr lang="en-CA" sz="32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H</a:t>
            </a:r>
            <a:r>
              <a:rPr lang="en-CA" sz="3200" i="0" baseline="-2500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12</a:t>
            </a:r>
            <a:r>
              <a:rPr lang="en-CA" sz="32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O</a:t>
            </a:r>
            <a:r>
              <a:rPr lang="en-CA" sz="3200" i="0" baseline="-2500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6 </a:t>
            </a:r>
            <a:r>
              <a:rPr lang="en-CA" sz="32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:</a:t>
            </a:r>
            <a:endParaRPr lang="en-CA" sz="2800" dirty="0">
              <a:solidFill>
                <a:srgbClr val="3F3F3F">
                  <a:lumMod val="50000"/>
                </a:srgbClr>
              </a:solidFill>
              <a:latin typeface="Britannic Bold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810000"/>
            <a:ext cx="3987624" cy="615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200" b="1" i="0" dirty="0" smtClean="0">
                <a:solidFill>
                  <a:srgbClr val="FF0000"/>
                </a:solidFill>
                <a:latin typeface="Berlin Sans FB" pitchFamily="34" charset="0"/>
              </a:rPr>
              <a:t>6</a:t>
            </a:r>
            <a:r>
              <a:rPr lang="en-CA" sz="3200" i="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CA" sz="3200" i="0" dirty="0" smtClean="0">
                <a:solidFill>
                  <a:srgbClr val="0000FF"/>
                </a:solidFill>
                <a:latin typeface="Berlin Sans FB" pitchFamily="34" charset="0"/>
              </a:rPr>
              <a:t>OXYGEN </a:t>
            </a:r>
            <a:r>
              <a:rPr lang="en-CA" sz="3200" b="1" i="0" dirty="0" smtClean="0">
                <a:solidFill>
                  <a:srgbClr val="002060"/>
                </a:solidFill>
                <a:latin typeface="Berlin Sans FB" pitchFamily="34" charset="0"/>
              </a:rPr>
              <a:t>ATOMS: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Berlin Sans FB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838200"/>
            <a:ext cx="8424911" cy="610283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200" i="0" dirty="0" smtClean="0">
                <a:solidFill>
                  <a:srgbClr val="050507"/>
                </a:solidFill>
                <a:latin typeface="Berlin Sans FB" pitchFamily="34" charset="0"/>
              </a:rPr>
              <a:t>Put all Atomic Masses for all atoms together:</a:t>
            </a:r>
            <a:endParaRPr lang="en-CA" sz="2800" dirty="0">
              <a:solidFill>
                <a:srgbClr val="050507"/>
              </a:solidFill>
              <a:latin typeface="Berlin Sans FB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876800" y="3733800"/>
            <a:ext cx="2594723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400" b="1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96.0 </a:t>
            </a:r>
            <a:r>
              <a:rPr lang="en-CA" sz="4400" b="1" i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</a:t>
            </a:r>
            <a:endParaRPr lang="en-CA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0" y="2819400"/>
            <a:ext cx="4648200" cy="615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200" b="1" i="0" dirty="0" smtClean="0">
                <a:solidFill>
                  <a:srgbClr val="FF0000"/>
                </a:solidFill>
                <a:latin typeface="Berlin Sans FB" pitchFamily="34" charset="0"/>
              </a:rPr>
              <a:t>12</a:t>
            </a:r>
            <a:r>
              <a:rPr lang="en-CA" sz="3200" b="1" i="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CA" sz="3200" i="0" dirty="0" smtClean="0">
                <a:solidFill>
                  <a:srgbClr val="0000FF"/>
                </a:solidFill>
                <a:latin typeface="Berlin Sans FB" pitchFamily="34" charset="0"/>
              </a:rPr>
              <a:t>HYDROGEN </a:t>
            </a:r>
            <a:r>
              <a:rPr lang="en-CA" sz="3200" b="1" i="0" dirty="0" smtClean="0">
                <a:solidFill>
                  <a:srgbClr val="002060"/>
                </a:solidFill>
                <a:latin typeface="Berlin Sans FB" pitchFamily="34" charset="0"/>
              </a:rPr>
              <a:t>ATOMS: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Berlin Sans FB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1828800"/>
            <a:ext cx="3987624" cy="615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200" b="1" i="0" dirty="0" smtClean="0">
                <a:solidFill>
                  <a:srgbClr val="FF0000"/>
                </a:solidFill>
                <a:latin typeface="Berlin Sans FB" pitchFamily="34" charset="0"/>
              </a:rPr>
              <a:t>6</a:t>
            </a:r>
            <a:r>
              <a:rPr lang="en-CA" sz="3200" i="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CA" sz="3200" i="0" dirty="0" smtClean="0">
                <a:solidFill>
                  <a:srgbClr val="0000FF"/>
                </a:solidFill>
                <a:latin typeface="Berlin Sans FB" pitchFamily="34" charset="0"/>
              </a:rPr>
              <a:t>CARBON </a:t>
            </a:r>
            <a:r>
              <a:rPr lang="en-CA" sz="3200" b="1" i="0" dirty="0" smtClean="0">
                <a:solidFill>
                  <a:srgbClr val="002060"/>
                </a:solidFill>
                <a:latin typeface="Berlin Sans FB" pitchFamily="34" charset="0"/>
              </a:rPr>
              <a:t>ATOMS: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Berlin Sans FB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876800" y="2743200"/>
            <a:ext cx="2594723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400" b="1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 </a:t>
            </a:r>
            <a:r>
              <a:rPr lang="en-CA" sz="4400" b="1" i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</a:t>
            </a:r>
            <a:endParaRPr lang="en-CA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876800" y="1752600"/>
            <a:ext cx="2594723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400" b="1" i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72.0 </a:t>
            </a:r>
            <a:r>
              <a:rPr lang="en-CA" sz="4400" b="1" i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</a:t>
            </a:r>
            <a:endParaRPr lang="en-CA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43800" y="3048000"/>
            <a:ext cx="6607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43800" y="1981200"/>
            <a:ext cx="6607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81000" y="4724400"/>
            <a:ext cx="8534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762000" y="5105400"/>
            <a:ext cx="7772401" cy="5334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3200" i="0" dirty="0" smtClean="0">
                <a:solidFill>
                  <a:srgbClr val="0000FF"/>
                </a:solidFill>
                <a:latin typeface="Britannic Bold" pitchFamily="34" charset="0"/>
              </a:rPr>
              <a:t>Molecular Mass </a:t>
            </a:r>
            <a:r>
              <a:rPr lang="en-CA" sz="32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of </a:t>
            </a:r>
            <a:r>
              <a:rPr lang="en-CA" sz="3200" i="0" dirty="0" smtClean="0">
                <a:solidFill>
                  <a:srgbClr val="FF0000"/>
                </a:solidFill>
                <a:latin typeface="Britannic Bold" pitchFamily="34" charset="0"/>
              </a:rPr>
              <a:t>C</a:t>
            </a:r>
            <a:r>
              <a:rPr lang="en-CA" sz="3200" i="0" baseline="-25000" dirty="0" smtClean="0">
                <a:solidFill>
                  <a:srgbClr val="FF0000"/>
                </a:solidFill>
                <a:latin typeface="Britannic Bold" pitchFamily="34" charset="0"/>
              </a:rPr>
              <a:t>6</a:t>
            </a:r>
            <a:r>
              <a:rPr lang="en-CA" sz="3200" i="0" dirty="0" smtClean="0">
                <a:solidFill>
                  <a:srgbClr val="FF0000"/>
                </a:solidFill>
                <a:latin typeface="Britannic Bold" pitchFamily="34" charset="0"/>
              </a:rPr>
              <a:t>H</a:t>
            </a:r>
            <a:r>
              <a:rPr lang="en-CA" sz="3200" i="0" baseline="-25000" dirty="0" smtClean="0">
                <a:solidFill>
                  <a:srgbClr val="FF0000"/>
                </a:solidFill>
                <a:latin typeface="Britannic Bold" pitchFamily="34" charset="0"/>
              </a:rPr>
              <a:t>12</a:t>
            </a:r>
            <a:r>
              <a:rPr lang="en-CA" sz="3200" i="0" dirty="0" smtClean="0">
                <a:solidFill>
                  <a:srgbClr val="FF0000"/>
                </a:solidFill>
                <a:latin typeface="Britannic Bold" pitchFamily="34" charset="0"/>
              </a:rPr>
              <a:t>O</a:t>
            </a:r>
            <a:r>
              <a:rPr lang="en-CA" sz="3200" i="0" baseline="-25000" dirty="0" smtClean="0">
                <a:solidFill>
                  <a:srgbClr val="FF0000"/>
                </a:solidFill>
                <a:latin typeface="Britannic Bold" pitchFamily="34" charset="0"/>
              </a:rPr>
              <a:t>6</a:t>
            </a:r>
            <a:r>
              <a:rPr lang="en-CA" sz="3200" i="0" baseline="-2500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 </a:t>
            </a:r>
            <a:r>
              <a:rPr lang="en-CA" sz="32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= 180.0 </a:t>
            </a:r>
            <a:r>
              <a:rPr lang="en-CA" sz="3200" i="0" dirty="0" err="1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amu</a:t>
            </a:r>
            <a:endParaRPr lang="en-CA" sz="2800" dirty="0">
              <a:solidFill>
                <a:srgbClr val="3F3F3F">
                  <a:lumMod val="50000"/>
                </a:srgbClr>
              </a:solidFill>
              <a:latin typeface="Britannic Bol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47800" y="5791200"/>
            <a:ext cx="6928500" cy="769441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WATCH OUT FOR SIG.FIGS!</a:t>
            </a:r>
            <a:endParaRPr lang="en-US" sz="4400" b="1" cap="none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5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4" grpId="0" animBg="1"/>
      <p:bldP spid="16" grpId="0"/>
      <p:bldP spid="17" grpId="0"/>
      <p:bldP spid="18" grpId="0" animBg="1"/>
      <p:bldP spid="19" grpId="0" animBg="1"/>
      <p:bldP spid="21" grpId="0"/>
      <p:bldP spid="22" grpId="0"/>
      <p:bldP spid="26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524000" y="228600"/>
            <a:ext cx="5943600" cy="762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b="1" dirty="0" smtClean="0">
                <a:solidFill>
                  <a:srgbClr val="0000FF"/>
                </a:solidFill>
                <a:latin typeface="Berlin Sans FB" pitchFamily="34" charset="0"/>
              </a:rPr>
              <a:t>Molar Mass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19200"/>
            <a:ext cx="8305800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b="1" i="0" dirty="0">
                <a:solidFill>
                  <a:srgbClr val="050507"/>
                </a:solidFill>
                <a:latin typeface="Copperplate Gothic Bold" pitchFamily="34" charset="0"/>
              </a:rPr>
              <a:t>The </a:t>
            </a:r>
            <a:r>
              <a:rPr lang="en-CA" sz="2800" b="1" i="0" dirty="0">
                <a:solidFill>
                  <a:srgbClr val="FF0000"/>
                </a:solidFill>
                <a:latin typeface="Copperplate Gothic Bold" pitchFamily="34" charset="0"/>
              </a:rPr>
              <a:t>mass of 1 mole </a:t>
            </a:r>
            <a:r>
              <a:rPr lang="en-CA" sz="2800" b="1" i="0" dirty="0">
                <a:solidFill>
                  <a:srgbClr val="050507"/>
                </a:solidFill>
                <a:latin typeface="Copperplate Gothic Bold" pitchFamily="34" charset="0"/>
              </a:rPr>
              <a:t>of an element </a:t>
            </a:r>
            <a:r>
              <a:rPr lang="en-CA" sz="2800" b="1" i="0" dirty="0">
                <a:solidFill>
                  <a:srgbClr val="0000FF"/>
                </a:solidFill>
                <a:latin typeface="Copperplate Gothic Bold" pitchFamily="34" charset="0"/>
              </a:rPr>
              <a:t>is</a:t>
            </a:r>
          </a:p>
          <a:p>
            <a:pPr marL="0" indent="0" algn="ctr">
              <a:buFont typeface="Arial" pitchFamily="34" charset="0"/>
              <a:buNone/>
            </a:pPr>
            <a:r>
              <a:rPr lang="en-CA" sz="2800" b="1" i="0" dirty="0">
                <a:solidFill>
                  <a:srgbClr val="0000FF"/>
                </a:solidFill>
                <a:latin typeface="Copperplate Gothic Bold" pitchFamily="34" charset="0"/>
              </a:rPr>
              <a:t>equal </a:t>
            </a:r>
            <a:r>
              <a:rPr lang="en-CA" sz="2800" b="1" i="0" dirty="0">
                <a:solidFill>
                  <a:srgbClr val="050507"/>
                </a:solidFill>
                <a:latin typeface="Copperplate Gothic Bold" pitchFamily="34" charset="0"/>
              </a:rPr>
              <a:t>to its </a:t>
            </a:r>
            <a:r>
              <a:rPr lang="en-CA" sz="2800" b="1" i="0" dirty="0">
                <a:solidFill>
                  <a:srgbClr val="FF0000"/>
                </a:solidFill>
                <a:latin typeface="Copperplate Gothic Bold" pitchFamily="34" charset="0"/>
              </a:rPr>
              <a:t>atomic </a:t>
            </a:r>
            <a:r>
              <a:rPr lang="en-CA" sz="2800" b="1" i="0" dirty="0" smtClean="0">
                <a:solidFill>
                  <a:srgbClr val="FF0000"/>
                </a:solidFill>
                <a:latin typeface="Copperplate Gothic Bold" pitchFamily="34" charset="0"/>
              </a:rPr>
              <a:t>mass units </a:t>
            </a:r>
            <a:r>
              <a:rPr lang="en-CA" sz="2800" b="1" i="0" dirty="0" smtClean="0">
                <a:latin typeface="Copperplate Gothic Bold" pitchFamily="34" charset="0"/>
              </a:rPr>
              <a:t>expressed in </a:t>
            </a:r>
            <a:r>
              <a:rPr lang="en-CA" sz="2800" b="1" i="0" dirty="0">
                <a:solidFill>
                  <a:srgbClr val="0000FF"/>
                </a:solidFill>
                <a:latin typeface="Copperplate Gothic Bold" pitchFamily="34" charset="0"/>
              </a:rPr>
              <a:t>grams</a:t>
            </a:r>
            <a:r>
              <a:rPr lang="en-CA" sz="2800" b="1" i="0" dirty="0">
                <a:solidFill>
                  <a:srgbClr val="050507"/>
                </a:solidFill>
                <a:latin typeface="Copperplate Gothic Bold" pitchFamily="34" charset="0"/>
              </a:rPr>
              <a:t>.</a:t>
            </a:r>
            <a:endParaRPr lang="en-CA" sz="2800" b="1" i="0" dirty="0" smtClean="0">
              <a:solidFill>
                <a:srgbClr val="050507"/>
              </a:solidFill>
              <a:latin typeface="Copperplate Gothic Bold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8298568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15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solidFill>
            <a:srgbClr val="FF99FF"/>
          </a:solidFill>
        </p:spPr>
        <p:txBody>
          <a:bodyPr>
            <a:noAutofit/>
          </a:bodyPr>
          <a:lstStyle/>
          <a:p>
            <a:r>
              <a:rPr lang="en-CA" sz="4000" dirty="0" smtClean="0">
                <a:latin typeface="Copperplate Gothic Bold" pitchFamily="34" charset="0"/>
              </a:rPr>
              <a:t>3.2 The Mole  - Central Unit of Chemistry</a:t>
            </a:r>
            <a:endParaRPr lang="en-CA" sz="4000" dirty="0">
              <a:latin typeface="Copperplate Gothic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2895600"/>
            <a:ext cx="5357812" cy="361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429000" y="1676400"/>
            <a:ext cx="4806445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Pages 115 - 123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362144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31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228600"/>
            <a:ext cx="8458200" cy="762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b="1" dirty="0" smtClean="0">
                <a:solidFill>
                  <a:srgbClr val="0000FF"/>
                </a:solidFill>
                <a:latin typeface="Berlin Sans FB" pitchFamily="34" charset="0"/>
              </a:rPr>
              <a:t>Molar Mass </a:t>
            </a:r>
            <a:r>
              <a:rPr lang="en-CA" sz="4800" dirty="0" smtClean="0">
                <a:solidFill>
                  <a:srgbClr val="0000FF"/>
                </a:solidFill>
                <a:latin typeface="Berlin Sans FB" pitchFamily="34" charset="0"/>
              </a:rPr>
              <a:t>(for an element)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066800"/>
            <a:ext cx="8458200" cy="523220"/>
          </a:xfrm>
          <a:prstGeom prst="rect">
            <a:avLst/>
          </a:prstGeom>
          <a:solidFill>
            <a:srgbClr val="00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What is the mass of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 atom of sulphur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11450" y="1845950"/>
            <a:ext cx="1766888" cy="1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04800" y="3581400"/>
            <a:ext cx="8458200" cy="954107"/>
          </a:xfrm>
          <a:prstGeom prst="rect">
            <a:avLst/>
          </a:prstGeom>
          <a:solidFill>
            <a:srgbClr val="00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What is the mass of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 mol of  sulphur atoms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(6.02 x 10</a:t>
            </a:r>
            <a:r>
              <a:rPr lang="en-US" sz="28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23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S 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atoms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667000" y="1752600"/>
            <a:ext cx="24112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32.1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amu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43200" y="2667000"/>
            <a:ext cx="3352800" cy="6858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i="0" dirty="0" smtClean="0">
                <a:solidFill>
                  <a:srgbClr val="FFFF00"/>
                </a:solidFill>
                <a:latin typeface="Britannic Bold" pitchFamily="34" charset="0"/>
              </a:rPr>
              <a:t>Atomic Mass</a:t>
            </a:r>
            <a:endParaRPr lang="en-CA" sz="36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43200" y="5943600"/>
            <a:ext cx="3352800" cy="6858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i="0" dirty="0" smtClean="0">
                <a:solidFill>
                  <a:srgbClr val="FFFF00"/>
                </a:solidFill>
                <a:latin typeface="Britannic Bold" pitchFamily="34" charset="0"/>
              </a:rPr>
              <a:t>Molar Mass</a:t>
            </a:r>
            <a:endParaRPr lang="en-CA" sz="36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90800" y="4800600"/>
            <a:ext cx="28012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32.1 grams</a:t>
            </a:r>
            <a:endParaRPr lang="en-US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4800600"/>
            <a:ext cx="3449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32.1 g S /mol</a:t>
            </a:r>
            <a:endParaRPr lang="en-US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15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/>
      <p:bldP spid="11" grpId="0" animBg="1"/>
      <p:bldP spid="14" grpId="0" animBg="1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1066800"/>
            <a:ext cx="8458200" cy="523220"/>
          </a:xfrm>
          <a:prstGeom prst="rect">
            <a:avLst/>
          </a:prstGeom>
          <a:solidFill>
            <a:srgbClr val="00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What is the mass of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 atom of sulphur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1450" y="1845950"/>
            <a:ext cx="1766888" cy="1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04800" y="3581400"/>
            <a:ext cx="8458200" cy="954107"/>
          </a:xfrm>
          <a:prstGeom prst="rect">
            <a:avLst/>
          </a:prstGeom>
          <a:solidFill>
            <a:srgbClr val="00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What is the mass of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 mol of  sulphur atoms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(6.02 x 10</a:t>
            </a:r>
            <a:r>
              <a:rPr lang="en-US" sz="28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23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S 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atoms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667000" y="1752600"/>
            <a:ext cx="24112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32.1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amu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0800" y="4800600"/>
            <a:ext cx="28012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32.1 grams</a:t>
            </a:r>
            <a:endParaRPr lang="en-US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43200" y="2667000"/>
            <a:ext cx="3352800" cy="6858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i="0" dirty="0" smtClean="0">
                <a:solidFill>
                  <a:srgbClr val="FFFF00"/>
                </a:solidFill>
                <a:latin typeface="Britannic Bold" pitchFamily="34" charset="0"/>
              </a:rPr>
              <a:t>Atomic Mass</a:t>
            </a:r>
            <a:endParaRPr lang="en-CA" sz="36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43200" y="5943600"/>
            <a:ext cx="3352800" cy="6858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i="0" dirty="0" smtClean="0">
                <a:solidFill>
                  <a:srgbClr val="FFFF00"/>
                </a:solidFill>
                <a:latin typeface="Britannic Bold" pitchFamily="34" charset="0"/>
              </a:rPr>
              <a:t>Molar Mass</a:t>
            </a:r>
            <a:endParaRPr lang="en-CA" sz="36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4800600"/>
            <a:ext cx="3449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32.1 g S /mol</a:t>
            </a:r>
            <a:endParaRPr lang="en-US" sz="4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830997"/>
          </a:xfrm>
          <a:solidFill>
            <a:srgbClr val="FFFF00"/>
          </a:solidFill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CA" sz="2400" dirty="0" smtClean="0">
                <a:latin typeface="Eras Bold ITC" pitchFamily="34" charset="0"/>
              </a:rPr>
              <a:t>Basically, take an </a:t>
            </a:r>
            <a:r>
              <a:rPr lang="en-CA" sz="2400" dirty="0" smtClean="0">
                <a:solidFill>
                  <a:srgbClr val="C00000"/>
                </a:solidFill>
                <a:latin typeface="Eras Bold ITC" pitchFamily="34" charset="0"/>
              </a:rPr>
              <a:t>ATOMIC MASS</a:t>
            </a:r>
            <a:r>
              <a:rPr lang="en-CA" sz="2400" dirty="0" smtClean="0">
                <a:latin typeface="Eras Bold ITC" pitchFamily="34" charset="0"/>
              </a:rPr>
              <a:t>, switch units from </a:t>
            </a:r>
            <a:r>
              <a:rPr lang="en-CA" sz="2400" dirty="0" err="1" smtClean="0">
                <a:solidFill>
                  <a:srgbClr val="C00000"/>
                </a:solidFill>
                <a:latin typeface="Eras Bold ITC" pitchFamily="34" charset="0"/>
              </a:rPr>
              <a:t>amu</a:t>
            </a:r>
            <a:r>
              <a:rPr lang="en-CA" sz="2400" dirty="0" smtClean="0">
                <a:latin typeface="Eras Bold ITC" pitchFamily="34" charset="0"/>
              </a:rPr>
              <a:t> to </a:t>
            </a:r>
            <a:r>
              <a:rPr lang="en-CA" sz="2400" dirty="0" smtClean="0">
                <a:solidFill>
                  <a:srgbClr val="0000FF"/>
                </a:solidFill>
                <a:latin typeface="Eras Bold ITC" pitchFamily="34" charset="0"/>
              </a:rPr>
              <a:t>g</a:t>
            </a:r>
            <a:r>
              <a:rPr lang="en-CA" sz="2400" dirty="0" smtClean="0">
                <a:latin typeface="Eras Bold ITC" pitchFamily="34" charset="0"/>
              </a:rPr>
              <a:t> and the atomic mass becomes</a:t>
            </a:r>
            <a:r>
              <a:rPr lang="en-CA" sz="2400" dirty="0" smtClean="0">
                <a:solidFill>
                  <a:srgbClr val="7030A0"/>
                </a:solidFill>
                <a:latin typeface="Eras Bold ITC" pitchFamily="34" charset="0"/>
              </a:rPr>
              <a:t> </a:t>
            </a:r>
            <a:r>
              <a:rPr lang="en-CA" sz="2400" dirty="0" smtClean="0">
                <a:solidFill>
                  <a:srgbClr val="0000FF"/>
                </a:solidFill>
                <a:latin typeface="Eras Bold ITC" pitchFamily="34" charset="0"/>
              </a:rPr>
              <a:t>MOLAR MASS</a:t>
            </a:r>
          </a:p>
        </p:txBody>
      </p:sp>
    </p:spTree>
    <p:extLst>
      <p:ext uri="{BB962C8B-B14F-4D97-AF65-F5344CB8AC3E}">
        <p14:creationId xmlns:p14="http://schemas.microsoft.com/office/powerpoint/2010/main" val="8115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228600"/>
            <a:ext cx="8534400" cy="762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b="1" dirty="0" smtClean="0">
                <a:solidFill>
                  <a:srgbClr val="0000FF"/>
                </a:solidFill>
                <a:latin typeface="Berlin Sans FB" pitchFamily="34" charset="0"/>
              </a:rPr>
              <a:t>Molar Mass </a:t>
            </a:r>
            <a:r>
              <a:rPr lang="en-CA" sz="4800" dirty="0" smtClean="0">
                <a:solidFill>
                  <a:srgbClr val="0000FF"/>
                </a:solidFill>
                <a:latin typeface="Berlin Sans FB" pitchFamily="34" charset="0"/>
              </a:rPr>
              <a:t>(for a compound)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3120"/>
            <a:ext cx="9144000" cy="419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143000"/>
            <a:ext cx="8305800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b="1" i="0" dirty="0">
                <a:solidFill>
                  <a:srgbClr val="050507"/>
                </a:solidFill>
                <a:latin typeface="Copperplate Gothic Bold" pitchFamily="34" charset="0"/>
              </a:rPr>
              <a:t>The </a:t>
            </a:r>
            <a:r>
              <a:rPr lang="en-CA" sz="2800" b="1" i="0" dirty="0">
                <a:solidFill>
                  <a:srgbClr val="FF0000"/>
                </a:solidFill>
                <a:latin typeface="Copperplate Gothic Bold" pitchFamily="34" charset="0"/>
              </a:rPr>
              <a:t>mass of 1 mole </a:t>
            </a:r>
            <a:r>
              <a:rPr lang="en-CA" sz="2800" b="1" i="0" dirty="0">
                <a:solidFill>
                  <a:srgbClr val="050507"/>
                </a:solidFill>
                <a:latin typeface="Copperplate Gothic Bold" pitchFamily="34" charset="0"/>
              </a:rPr>
              <a:t>of </a:t>
            </a:r>
            <a:r>
              <a:rPr lang="en-CA" sz="2800" b="1" i="0" dirty="0" smtClean="0">
                <a:solidFill>
                  <a:srgbClr val="050507"/>
                </a:solidFill>
                <a:latin typeface="Copperplate Gothic Bold" pitchFamily="34" charset="0"/>
              </a:rPr>
              <a:t>a compound </a:t>
            </a:r>
            <a:r>
              <a:rPr lang="en-CA" sz="2800" b="1" i="0" dirty="0" smtClean="0">
                <a:solidFill>
                  <a:srgbClr val="0000FF"/>
                </a:solidFill>
                <a:latin typeface="Copperplate Gothic Bold" pitchFamily="34" charset="0"/>
              </a:rPr>
              <a:t>is</a:t>
            </a:r>
            <a:endParaRPr lang="en-CA" sz="2800" b="1" i="0" dirty="0">
              <a:solidFill>
                <a:srgbClr val="0000FF"/>
              </a:solidFill>
              <a:latin typeface="Copperplate Gothic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CA" sz="2800" b="1" i="0" dirty="0">
                <a:solidFill>
                  <a:srgbClr val="0000FF"/>
                </a:solidFill>
                <a:latin typeface="Copperplate Gothic Bold" pitchFamily="34" charset="0"/>
              </a:rPr>
              <a:t>equal </a:t>
            </a:r>
            <a:r>
              <a:rPr lang="en-CA" sz="2800" b="1" i="0" dirty="0">
                <a:solidFill>
                  <a:srgbClr val="050507"/>
                </a:solidFill>
                <a:latin typeface="Copperplate Gothic Bold" pitchFamily="34" charset="0"/>
              </a:rPr>
              <a:t>to its </a:t>
            </a:r>
            <a:r>
              <a:rPr lang="en-CA" sz="2800" b="1" i="0" dirty="0" smtClean="0">
                <a:solidFill>
                  <a:srgbClr val="FF0000"/>
                </a:solidFill>
                <a:latin typeface="Copperplate Gothic Bold" pitchFamily="34" charset="0"/>
              </a:rPr>
              <a:t>Molecular (formula) mass </a:t>
            </a:r>
            <a:r>
              <a:rPr lang="en-CA" sz="2800" b="1" i="0" dirty="0" smtClean="0">
                <a:latin typeface="Copperplate Gothic Bold" pitchFamily="34" charset="0"/>
              </a:rPr>
              <a:t>expressed in </a:t>
            </a:r>
            <a:r>
              <a:rPr lang="en-CA" sz="2800" b="1" i="0" dirty="0">
                <a:solidFill>
                  <a:srgbClr val="0000FF"/>
                </a:solidFill>
                <a:latin typeface="Copperplate Gothic Bold" pitchFamily="34" charset="0"/>
              </a:rPr>
              <a:t>grams</a:t>
            </a:r>
            <a:r>
              <a:rPr lang="en-CA" sz="2800" b="1" i="0" dirty="0">
                <a:solidFill>
                  <a:srgbClr val="050507"/>
                </a:solidFill>
                <a:latin typeface="Copperplate Gothic Bold" pitchFamily="34" charset="0"/>
              </a:rPr>
              <a:t>.</a:t>
            </a:r>
            <a:endParaRPr lang="en-CA" sz="2800" b="1" i="0" dirty="0" smtClean="0">
              <a:solidFill>
                <a:srgbClr val="050507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5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3886200"/>
            <a:ext cx="8458200" cy="954107"/>
          </a:xfrm>
          <a:prstGeom prst="rect">
            <a:avLst/>
          </a:prstGeom>
          <a:solidFill>
            <a:srgbClr val="00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What is the mass of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 mol of  WATER MOLECULES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(6.02 x 10</a:t>
            </a:r>
            <a:r>
              <a:rPr lang="en-US" sz="28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23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H</a:t>
            </a:r>
            <a:r>
              <a:rPr lang="en-US" sz="2800" b="1" cap="all" spc="0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O </a:t>
            </a:r>
            <a:r>
              <a:rPr lang="en-US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molecules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7000" y="5181600"/>
            <a:ext cx="23385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18.0 grams</a:t>
            </a:r>
            <a:endParaRPr lang="en-US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352800" y="6019800"/>
            <a:ext cx="2667000" cy="6096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200" i="0" dirty="0" smtClean="0">
                <a:solidFill>
                  <a:srgbClr val="FFFF00"/>
                </a:solidFill>
                <a:latin typeface="Britannic Bold" pitchFamily="34" charset="0"/>
              </a:rPr>
              <a:t>Molar Mass</a:t>
            </a:r>
            <a:endParaRPr lang="en-CA" sz="32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0" y="5181600"/>
            <a:ext cx="3302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0000FF"/>
                </a:solidFill>
              </a:rPr>
              <a:t>18.0 g H</a:t>
            </a:r>
            <a:r>
              <a:rPr lang="en-US" sz="3600" b="1" spc="50" baseline="-25000" dirty="0" smtClean="0">
                <a:ln w="11430"/>
                <a:solidFill>
                  <a:srgbClr val="0000FF"/>
                </a:solidFill>
              </a:rPr>
              <a:t>2</a:t>
            </a:r>
            <a:r>
              <a:rPr lang="en-US" sz="3600" b="1" spc="50" dirty="0" smtClean="0">
                <a:ln w="11430"/>
                <a:solidFill>
                  <a:srgbClr val="0000FF"/>
                </a:solidFill>
              </a:rPr>
              <a:t>O/mol</a:t>
            </a:r>
            <a:endParaRPr lang="en-US" sz="3600" b="1" cap="none" spc="50" dirty="0">
              <a:ln w="11430"/>
              <a:solidFill>
                <a:srgbClr val="0000FF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04800" y="152400"/>
            <a:ext cx="8534400" cy="609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600" b="1" dirty="0" smtClean="0">
                <a:solidFill>
                  <a:srgbClr val="0000FF"/>
                </a:solidFill>
                <a:latin typeface="Berlin Sans FB" pitchFamily="34" charset="0"/>
              </a:rPr>
              <a:t>Molar Mass </a:t>
            </a:r>
            <a:r>
              <a:rPr lang="en-CA" sz="3600" dirty="0" smtClean="0">
                <a:solidFill>
                  <a:srgbClr val="0000FF"/>
                </a:solidFill>
                <a:latin typeface="Berlin Sans FB" pitchFamily="34" charset="0"/>
              </a:rPr>
              <a:t>(for a compound)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016114" cy="1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17486" y="838200"/>
            <a:ext cx="8458200" cy="830997"/>
          </a:xfrm>
          <a:prstGeom prst="rect">
            <a:avLst/>
          </a:prstGeom>
          <a:solidFill>
            <a:srgbClr val="00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What is the mass of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 molecule  of  water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 oxygen atom + 2 hydrogen atoms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133600" y="3048000"/>
            <a:ext cx="6477000" cy="6858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200" i="0" dirty="0" smtClean="0">
                <a:solidFill>
                  <a:srgbClr val="FFFF00"/>
                </a:solidFill>
                <a:latin typeface="Britannic Bold" pitchFamily="34" charset="0"/>
              </a:rPr>
              <a:t>Molecular Mass or Formula Mass</a:t>
            </a:r>
            <a:endParaRPr lang="en-CA" sz="32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09800" y="1752600"/>
            <a:ext cx="58297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</a:rPr>
              <a:t>(Atomic mass of O) + 2(Atomic Mass of Hydrogen) </a:t>
            </a:r>
            <a:endParaRPr lang="en-US" sz="2000" b="1" cap="none" spc="50" dirty="0">
              <a:ln w="1143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0" y="2209800"/>
            <a:ext cx="50449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16.0 + 2(1.0) = </a:t>
            </a:r>
            <a:r>
              <a:rPr lang="en-US" sz="3600" b="1" spc="50" dirty="0" smtClean="0">
                <a:ln w="11430"/>
                <a:solidFill>
                  <a:srgbClr val="0000FF"/>
                </a:solidFill>
              </a:rPr>
              <a:t>18.0 </a:t>
            </a:r>
            <a:r>
              <a:rPr lang="en-US" sz="3600" b="1" spc="50" dirty="0" err="1" smtClean="0">
                <a:ln w="11430"/>
                <a:solidFill>
                  <a:srgbClr val="0000FF"/>
                </a:solidFill>
              </a:rPr>
              <a:t>amu</a:t>
            </a:r>
            <a:r>
              <a:rPr lang="en-US" sz="3600" b="1" spc="50" dirty="0" smtClean="0">
                <a:ln w="11430"/>
                <a:solidFill>
                  <a:srgbClr val="0000FF"/>
                </a:solidFill>
              </a:rPr>
              <a:t> </a:t>
            </a:r>
            <a:endParaRPr lang="en-US" sz="3600" b="1" cap="none" spc="50" dirty="0">
              <a:ln w="11430"/>
              <a:solidFill>
                <a:srgbClr val="0000FF"/>
              </a:solidFill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7121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38800"/>
            <a:ext cx="7121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38800"/>
            <a:ext cx="7121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72200"/>
            <a:ext cx="7121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7121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172200"/>
            <a:ext cx="7121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7121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29200"/>
            <a:ext cx="7121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7121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5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animBg="1"/>
      <p:bldP spid="15" grpId="0"/>
      <p:bldP spid="20" grpId="0" animBg="1"/>
      <p:bldP spid="21" grpId="0" animBg="1"/>
      <p:bldP spid="2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1200329"/>
          </a:xfrm>
          <a:solidFill>
            <a:srgbClr val="FFFF00"/>
          </a:solidFill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CA" sz="2400" dirty="0" smtClean="0">
                <a:latin typeface="Eras Bold ITC" pitchFamily="34" charset="0"/>
              </a:rPr>
              <a:t>Basically, take  </a:t>
            </a:r>
            <a:r>
              <a:rPr lang="en-CA" sz="2400" dirty="0" smtClean="0">
                <a:solidFill>
                  <a:srgbClr val="C00000"/>
                </a:solidFill>
                <a:latin typeface="Eras Bold ITC" pitchFamily="34" charset="0"/>
              </a:rPr>
              <a:t>MOLECULAR (FORMULA) MASS</a:t>
            </a:r>
            <a:r>
              <a:rPr lang="en-CA" sz="2400" dirty="0" smtClean="0">
                <a:latin typeface="Eras Bold ITC" pitchFamily="34" charset="0"/>
              </a:rPr>
              <a:t>, switch units from </a:t>
            </a:r>
            <a:r>
              <a:rPr lang="en-CA" sz="2400" dirty="0" err="1" smtClean="0">
                <a:solidFill>
                  <a:srgbClr val="C00000"/>
                </a:solidFill>
                <a:latin typeface="Eras Bold ITC" pitchFamily="34" charset="0"/>
              </a:rPr>
              <a:t>amu</a:t>
            </a:r>
            <a:r>
              <a:rPr lang="en-CA" sz="2400" dirty="0" smtClean="0">
                <a:latin typeface="Eras Bold ITC" pitchFamily="34" charset="0"/>
              </a:rPr>
              <a:t> to </a:t>
            </a:r>
            <a:r>
              <a:rPr lang="en-CA" sz="2400" dirty="0" smtClean="0">
                <a:solidFill>
                  <a:srgbClr val="0000FF"/>
                </a:solidFill>
                <a:latin typeface="Eras Bold ITC" pitchFamily="34" charset="0"/>
              </a:rPr>
              <a:t>g</a:t>
            </a:r>
            <a:r>
              <a:rPr lang="en-CA" sz="2400" dirty="0" smtClean="0">
                <a:latin typeface="Eras Bold ITC" pitchFamily="34" charset="0"/>
              </a:rPr>
              <a:t> and the molecular (formula)mass becomes</a:t>
            </a:r>
            <a:r>
              <a:rPr lang="en-CA" sz="2400" dirty="0" smtClean="0">
                <a:solidFill>
                  <a:srgbClr val="7030A0"/>
                </a:solidFill>
                <a:latin typeface="Eras Bold ITC" pitchFamily="34" charset="0"/>
              </a:rPr>
              <a:t> </a:t>
            </a:r>
            <a:r>
              <a:rPr lang="en-CA" sz="2400" dirty="0" smtClean="0">
                <a:solidFill>
                  <a:srgbClr val="0000FF"/>
                </a:solidFill>
                <a:latin typeface="Eras Bold ITC" pitchFamily="34" charset="0"/>
              </a:rPr>
              <a:t>MOLAR MASS</a:t>
            </a:r>
          </a:p>
        </p:txBody>
      </p:sp>
    </p:spTree>
    <p:extLst>
      <p:ext uri="{BB962C8B-B14F-4D97-AF65-F5344CB8AC3E}">
        <p14:creationId xmlns:p14="http://schemas.microsoft.com/office/powerpoint/2010/main" val="8115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304800"/>
            <a:ext cx="8305800" cy="1635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Calculate the </a:t>
            </a:r>
            <a:r>
              <a:rPr lang="en-CA" sz="4800" i="0" dirty="0" smtClean="0">
                <a:solidFill>
                  <a:srgbClr val="0000FF"/>
                </a:solidFill>
                <a:latin typeface="Britannic Bold" pitchFamily="34" charset="0"/>
              </a:rPr>
              <a:t>Molecular Mass </a:t>
            </a:r>
            <a:r>
              <a:rPr lang="en-CA" sz="48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of </a:t>
            </a:r>
            <a:r>
              <a:rPr lang="en-CA" sz="4800" i="0" dirty="0" smtClean="0">
                <a:solidFill>
                  <a:srgbClr val="FF0000"/>
                </a:solidFill>
                <a:latin typeface="Britannic Bold" pitchFamily="34" charset="0"/>
              </a:rPr>
              <a:t>C</a:t>
            </a:r>
            <a:r>
              <a:rPr lang="en-CA" sz="4800" i="0" baseline="-25000" dirty="0" smtClean="0">
                <a:solidFill>
                  <a:srgbClr val="FF0000"/>
                </a:solidFill>
                <a:latin typeface="Britannic Bold" pitchFamily="34" charset="0"/>
              </a:rPr>
              <a:t>6</a:t>
            </a:r>
            <a:r>
              <a:rPr lang="en-CA" sz="4800" i="0" dirty="0" smtClean="0">
                <a:solidFill>
                  <a:srgbClr val="FF0000"/>
                </a:solidFill>
                <a:latin typeface="Britannic Bold" pitchFamily="34" charset="0"/>
              </a:rPr>
              <a:t>H</a:t>
            </a:r>
            <a:r>
              <a:rPr lang="en-CA" sz="4800" i="0" baseline="-25000" dirty="0" smtClean="0">
                <a:solidFill>
                  <a:srgbClr val="FF0000"/>
                </a:solidFill>
                <a:latin typeface="Britannic Bold" pitchFamily="34" charset="0"/>
              </a:rPr>
              <a:t>12</a:t>
            </a:r>
            <a:r>
              <a:rPr lang="en-CA" sz="4800" i="0" dirty="0" smtClean="0">
                <a:solidFill>
                  <a:srgbClr val="FF0000"/>
                </a:solidFill>
                <a:latin typeface="Britannic Bold" pitchFamily="34" charset="0"/>
              </a:rPr>
              <a:t>O</a:t>
            </a:r>
            <a:r>
              <a:rPr lang="en-CA" sz="4800" i="0" baseline="-25000" dirty="0" smtClean="0">
                <a:solidFill>
                  <a:srgbClr val="FF0000"/>
                </a:solidFill>
                <a:latin typeface="Britannic Bold" pitchFamily="34" charset="0"/>
              </a:rPr>
              <a:t>6 </a:t>
            </a:r>
            <a:endParaRPr lang="en-CA" sz="44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2209800"/>
            <a:ext cx="3541354" cy="1015663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6000" b="1" dirty="0" smtClean="0">
                <a:ln w="31550" cmpd="sng">
                  <a:gradFill>
                    <a:gsLst>
                      <a:gs pos="25000">
                        <a:srgbClr val="7C959A">
                          <a:shade val="25000"/>
                          <a:satMod val="190000"/>
                        </a:srgbClr>
                      </a:gs>
                      <a:gs pos="80000">
                        <a:srgbClr val="7C959A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180.0 </a:t>
            </a:r>
            <a:r>
              <a:rPr lang="en-CA" sz="6000" b="1" dirty="0" err="1" smtClean="0">
                <a:ln w="31550" cmpd="sng">
                  <a:gradFill>
                    <a:gsLst>
                      <a:gs pos="25000">
                        <a:srgbClr val="7C959A">
                          <a:shade val="25000"/>
                          <a:satMod val="190000"/>
                        </a:srgbClr>
                      </a:gs>
                      <a:gs pos="80000">
                        <a:srgbClr val="7C959A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amu</a:t>
            </a:r>
            <a:endParaRPr lang="en-CA" sz="6000" b="1" dirty="0">
              <a:ln w="31550" cmpd="sng">
                <a:gradFill>
                  <a:gsLst>
                    <a:gs pos="25000">
                      <a:srgbClr val="7C959A">
                        <a:shade val="25000"/>
                        <a:satMod val="190000"/>
                      </a:srgbClr>
                    </a:gs>
                    <a:gs pos="80000">
                      <a:srgbClr val="7C959A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505200"/>
            <a:ext cx="8305800" cy="1635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Calculate the </a:t>
            </a:r>
            <a:r>
              <a:rPr lang="en-CA" sz="4800" i="0" dirty="0" smtClean="0">
                <a:solidFill>
                  <a:srgbClr val="0000FF"/>
                </a:solidFill>
                <a:latin typeface="Britannic Bold" pitchFamily="34" charset="0"/>
              </a:rPr>
              <a:t>Molar Mass </a:t>
            </a:r>
            <a:r>
              <a:rPr lang="en-CA" sz="4800" i="0" dirty="0" smtClean="0">
                <a:solidFill>
                  <a:srgbClr val="3F3F3F">
                    <a:lumMod val="50000"/>
                  </a:srgbClr>
                </a:solidFill>
                <a:latin typeface="Britannic Bold" pitchFamily="34" charset="0"/>
              </a:rPr>
              <a:t>of </a:t>
            </a:r>
            <a:r>
              <a:rPr lang="en-CA" sz="4800" i="0" dirty="0" smtClean="0">
                <a:solidFill>
                  <a:srgbClr val="FF0000"/>
                </a:solidFill>
                <a:latin typeface="Britannic Bold" pitchFamily="34" charset="0"/>
              </a:rPr>
              <a:t>C</a:t>
            </a:r>
            <a:r>
              <a:rPr lang="en-CA" sz="4800" i="0" baseline="-25000" dirty="0" smtClean="0">
                <a:solidFill>
                  <a:srgbClr val="FF0000"/>
                </a:solidFill>
                <a:latin typeface="Britannic Bold" pitchFamily="34" charset="0"/>
              </a:rPr>
              <a:t>6</a:t>
            </a:r>
            <a:r>
              <a:rPr lang="en-CA" sz="4800" i="0" dirty="0" smtClean="0">
                <a:solidFill>
                  <a:srgbClr val="FF0000"/>
                </a:solidFill>
                <a:latin typeface="Britannic Bold" pitchFamily="34" charset="0"/>
              </a:rPr>
              <a:t>H</a:t>
            </a:r>
            <a:r>
              <a:rPr lang="en-CA" sz="4800" i="0" baseline="-25000" dirty="0" smtClean="0">
                <a:solidFill>
                  <a:srgbClr val="FF0000"/>
                </a:solidFill>
                <a:latin typeface="Britannic Bold" pitchFamily="34" charset="0"/>
              </a:rPr>
              <a:t>12</a:t>
            </a:r>
            <a:r>
              <a:rPr lang="en-CA" sz="4800" i="0" dirty="0" smtClean="0">
                <a:solidFill>
                  <a:srgbClr val="FF0000"/>
                </a:solidFill>
                <a:latin typeface="Britannic Bold" pitchFamily="34" charset="0"/>
              </a:rPr>
              <a:t>O</a:t>
            </a:r>
            <a:r>
              <a:rPr lang="en-CA" sz="4800" i="0" baseline="-25000" dirty="0" smtClean="0">
                <a:solidFill>
                  <a:srgbClr val="FF0000"/>
                </a:solidFill>
                <a:latin typeface="Britannic Bold" pitchFamily="34" charset="0"/>
              </a:rPr>
              <a:t>6 </a:t>
            </a:r>
            <a:endParaRPr lang="en-CA" sz="44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5486400"/>
            <a:ext cx="2488181" cy="1015663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6000" b="1" dirty="0" smtClean="0">
                <a:ln w="31550" cmpd="sng">
                  <a:gradFill>
                    <a:gsLst>
                      <a:gs pos="25000">
                        <a:srgbClr val="7C959A">
                          <a:shade val="25000"/>
                          <a:satMod val="190000"/>
                        </a:srgbClr>
                      </a:gs>
                      <a:gs pos="80000">
                        <a:srgbClr val="7C959A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180.0 g</a:t>
            </a:r>
            <a:endParaRPr lang="en-CA" sz="6000" b="1" dirty="0">
              <a:ln w="31550" cmpd="sng">
                <a:gradFill>
                  <a:gsLst>
                    <a:gs pos="25000">
                      <a:srgbClr val="7C959A">
                        <a:shade val="25000"/>
                        <a:satMod val="190000"/>
                      </a:srgbClr>
                    </a:gs>
                    <a:gs pos="80000">
                      <a:srgbClr val="7C959A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20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524000" y="228600"/>
            <a:ext cx="5943600" cy="762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b="1" dirty="0" smtClean="0">
                <a:solidFill>
                  <a:srgbClr val="0000FF"/>
                </a:solidFill>
                <a:latin typeface="Berlin Sans FB" pitchFamily="34" charset="0"/>
              </a:rPr>
              <a:t>Molar Mass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1" y="1066800"/>
            <a:ext cx="877823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9144000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15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90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571624"/>
            <a:ext cx="9144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743200" y="3276600"/>
            <a:ext cx="42672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3810000"/>
            <a:ext cx="22098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90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15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90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15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3240360" cy="274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0"/>
            <a:ext cx="2583129" cy="258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32" y="3352800"/>
            <a:ext cx="3045668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50168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en-CA" sz="4800" dirty="0">
                <a:latin typeface="Berlin Sans FB" pitchFamily="34" charset="0"/>
              </a:rPr>
              <a:t>Introduction to the Mole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7800" y="1143000"/>
            <a:ext cx="6394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pair of socks/shoes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0800" y="2362200"/>
            <a:ext cx="4238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socks/shoes</a:t>
            </a:r>
            <a:endParaRPr lang="en-US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54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344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b="1" i="0" dirty="0" smtClean="0">
                <a:latin typeface="Agency FB" pitchFamily="34" charset="0"/>
              </a:rPr>
              <a:t>3.2 Review Problems (page 122 – 123): </a:t>
            </a:r>
            <a:r>
              <a:rPr lang="en-CA" sz="3200" b="1" i="0" dirty="0" smtClean="0">
                <a:solidFill>
                  <a:srgbClr val="0000FF"/>
                </a:solidFill>
                <a:latin typeface="Agency FB" pitchFamily="34" charset="0"/>
              </a:rPr>
              <a:t>all even</a:t>
            </a:r>
            <a:endParaRPr lang="en-CA" sz="2400" b="1" dirty="0">
              <a:solidFill>
                <a:srgbClr val="0000FF"/>
              </a:solidFill>
              <a:latin typeface="Agency FB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28600"/>
            <a:ext cx="8327921" cy="923330"/>
          </a:xfrm>
          <a:prstGeom prst="rect">
            <a:avLst/>
          </a:prstGeom>
          <a:solidFill>
            <a:srgbClr val="FF99FF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5050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Classwork</a:t>
            </a:r>
            <a:r>
              <a:rPr lang="en-US" sz="5400" b="1" cap="none" spc="50" dirty="0" smtClean="0">
                <a:ln w="11430"/>
                <a:solidFill>
                  <a:srgbClr val="05050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/Homework</a:t>
            </a:r>
            <a:endParaRPr lang="en-US" sz="5400" b="1" cap="none" spc="50" dirty="0">
              <a:ln w="11430"/>
              <a:solidFill>
                <a:srgbClr val="05050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9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7834"/>
            <a:ext cx="4572000" cy="325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573016"/>
            <a:ext cx="4427836" cy="32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50168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en-CA" sz="4800" dirty="0">
                <a:latin typeface="Berlin Sans FB" pitchFamily="34" charset="0"/>
              </a:rPr>
              <a:t>Introduction to the Mole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7800" y="1143000"/>
            <a:ext cx="6598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dozen of roses/eggs</a:t>
            </a:r>
            <a:endParaRPr lang="en-US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209800"/>
            <a:ext cx="4204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 roses/eggs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915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447432" cy="350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499992" cy="349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50168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en-CA" sz="4800" dirty="0">
                <a:latin typeface="Berlin Sans FB" pitchFamily="34" charset="0"/>
              </a:rPr>
              <a:t>Introduction to the Mole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3600" y="1066800"/>
            <a:ext cx="4934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ream of paper</a:t>
            </a:r>
            <a:endParaRPr lang="en-US" sz="54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2209800"/>
            <a:ext cx="3313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500 sheets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307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2209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3200" dirty="0" smtClean="0">
                <a:solidFill>
                  <a:srgbClr val="FF0000"/>
                </a:solidFill>
                <a:latin typeface="Britannic Bold" pitchFamily="34" charset="0"/>
              </a:rPr>
              <a:t>Why </a:t>
            </a:r>
            <a:r>
              <a:rPr lang="en-CA" sz="3200" dirty="0">
                <a:solidFill>
                  <a:srgbClr val="FF0000"/>
                </a:solidFill>
                <a:latin typeface="Britannic Bold" pitchFamily="34" charset="0"/>
              </a:rPr>
              <a:t>is it useful to use </a:t>
            </a:r>
            <a:r>
              <a:rPr lang="en-CA" sz="3200" dirty="0" smtClean="0">
                <a:solidFill>
                  <a:srgbClr val="FF0000"/>
                </a:solidFill>
                <a:latin typeface="Britannic Bold" pitchFamily="34" charset="0"/>
              </a:rPr>
              <a:t>units </a:t>
            </a:r>
            <a:r>
              <a:rPr lang="en-CA" sz="3200" dirty="0">
                <a:solidFill>
                  <a:srgbClr val="FF0000"/>
                </a:solidFill>
                <a:latin typeface="Britannic Bold" pitchFamily="34" charset="0"/>
              </a:rPr>
              <a:t>like a </a:t>
            </a:r>
            <a:r>
              <a:rPr lang="en-CA" sz="3200" dirty="0">
                <a:solidFill>
                  <a:srgbClr val="0033CC"/>
                </a:solidFill>
                <a:latin typeface="Britannic Bold" pitchFamily="34" charset="0"/>
              </a:rPr>
              <a:t>dozen</a:t>
            </a:r>
            <a:r>
              <a:rPr lang="en-CA" sz="3200" dirty="0">
                <a:solidFill>
                  <a:srgbClr val="FF0000"/>
                </a:solidFill>
                <a:latin typeface="Britannic Bold" pitchFamily="34" charset="0"/>
              </a:rPr>
              <a:t> or </a:t>
            </a:r>
            <a:r>
              <a:rPr lang="en-CA" sz="3200" dirty="0" smtClean="0">
                <a:solidFill>
                  <a:srgbClr val="FF0000"/>
                </a:solidFill>
                <a:latin typeface="Britannic Bold" pitchFamily="34" charset="0"/>
              </a:rPr>
              <a:t>a </a:t>
            </a:r>
            <a:r>
              <a:rPr lang="en-CA" sz="3200" dirty="0" smtClean="0">
                <a:solidFill>
                  <a:srgbClr val="0033CC"/>
                </a:solidFill>
                <a:latin typeface="Britannic Bold" pitchFamily="34" charset="0"/>
              </a:rPr>
              <a:t>ream</a:t>
            </a:r>
            <a:r>
              <a:rPr lang="en-CA" sz="3200" dirty="0" smtClean="0">
                <a:solidFill>
                  <a:srgbClr val="FF0000"/>
                </a:solidFill>
                <a:latin typeface="Britannic Bold" pitchFamily="34" charset="0"/>
              </a:rPr>
              <a:t>?</a:t>
            </a:r>
          </a:p>
          <a:p>
            <a:pPr algn="ctr"/>
            <a:r>
              <a:rPr lang="en-CA" b="1" dirty="0" smtClean="0">
                <a:solidFill>
                  <a:schemeClr val="tx1"/>
                </a:solidFill>
                <a:latin typeface="Agency FB" pitchFamily="34" charset="0"/>
              </a:rPr>
              <a:t>The </a:t>
            </a:r>
            <a:r>
              <a:rPr lang="en-CA" b="1" dirty="0" smtClean="0">
                <a:solidFill>
                  <a:srgbClr val="0033CC"/>
                </a:solidFill>
                <a:latin typeface="Agency FB" pitchFamily="34" charset="0"/>
              </a:rPr>
              <a:t>calculation </a:t>
            </a:r>
            <a:r>
              <a:rPr lang="en-CA" b="1" dirty="0" smtClean="0">
                <a:solidFill>
                  <a:schemeClr val="tx1"/>
                </a:solidFill>
                <a:latin typeface="Agency FB" pitchFamily="34" charset="0"/>
              </a:rPr>
              <a:t>of the items becomes </a:t>
            </a:r>
            <a:r>
              <a:rPr lang="en-CA" b="1" dirty="0" smtClean="0">
                <a:solidFill>
                  <a:srgbClr val="0033CC"/>
                </a:solidFill>
                <a:latin typeface="Agency FB" pitchFamily="34" charset="0"/>
              </a:rPr>
              <a:t>easier </a:t>
            </a:r>
            <a:r>
              <a:rPr lang="en-CA" b="1" dirty="0" smtClean="0">
                <a:solidFill>
                  <a:schemeClr val="tx1"/>
                </a:solidFill>
                <a:latin typeface="Agency FB" pitchFamily="34" charset="0"/>
              </a:rPr>
              <a:t>especially when the </a:t>
            </a:r>
            <a:r>
              <a:rPr lang="en-CA" b="1" dirty="0" smtClean="0">
                <a:solidFill>
                  <a:srgbClr val="0033CC"/>
                </a:solidFill>
                <a:latin typeface="Agency FB" pitchFamily="34" charset="0"/>
              </a:rPr>
              <a:t>number of items is large</a:t>
            </a:r>
            <a:endParaRPr lang="en-CA" b="1" dirty="0">
              <a:solidFill>
                <a:srgbClr val="0033CC"/>
              </a:solidFill>
              <a:latin typeface="Agency FB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4188"/>
            <a:ext cx="4139952" cy="29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4188"/>
            <a:ext cx="4499992" cy="29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50168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en-CA" sz="4800" dirty="0">
                <a:latin typeface="Berlin Sans FB" pitchFamily="34" charset="0"/>
              </a:rPr>
              <a:t>Introduction to the Mole</a:t>
            </a:r>
          </a:p>
        </p:txBody>
      </p:sp>
    </p:spTree>
    <p:extLst>
      <p:ext uri="{BB962C8B-B14F-4D97-AF65-F5344CB8AC3E}">
        <p14:creationId xmlns:p14="http://schemas.microsoft.com/office/powerpoint/2010/main" val="385154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924800" cy="1446550"/>
          </a:xfrm>
          <a:solidFill>
            <a:srgbClr val="FFFF00"/>
          </a:solidFill>
        </p:spPr>
        <p:txBody>
          <a:bodyPr wrap="square" anchor="t" anchorCtr="0">
            <a:spAutoFit/>
          </a:bodyPr>
          <a:lstStyle/>
          <a:p>
            <a:pPr algn="ctr"/>
            <a:r>
              <a:rPr lang="en-CA" dirty="0" smtClean="0">
                <a:solidFill>
                  <a:schemeClr val="tx1"/>
                </a:solidFill>
                <a:latin typeface="Britannic Bold" pitchFamily="34" charset="0"/>
                <a:cs typeface="Aharoni" pitchFamily="2" charset="-79"/>
              </a:rPr>
              <a:t>How many molecules of water are in a one drop!</a:t>
            </a:r>
            <a:endParaRPr lang="en-CA" dirty="0">
              <a:latin typeface="Britannic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3810000" cy="328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4495800" cy="331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29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4000" b="1" dirty="0" smtClean="0">
                <a:solidFill>
                  <a:srgbClr val="7030A0"/>
                </a:solidFill>
                <a:latin typeface="Copperplate Gothic Bold" pitchFamily="34" charset="0"/>
              </a:rPr>
              <a:t>They are too small to count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66403"/>
            <a:ext cx="4762500" cy="357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04" y="3262017"/>
            <a:ext cx="4273996" cy="357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446550"/>
          </a:xfrm>
          <a:solidFill>
            <a:srgbClr val="FFFF00"/>
          </a:solidFill>
        </p:spPr>
        <p:txBody>
          <a:bodyPr wrap="square" anchor="t" anchorCtr="0">
            <a:spAutoFit/>
          </a:bodyPr>
          <a:lstStyle/>
          <a:p>
            <a:pPr algn="ctr"/>
            <a:r>
              <a:rPr lang="en-CA" dirty="0" smtClean="0">
                <a:solidFill>
                  <a:schemeClr val="tx1"/>
                </a:solidFill>
                <a:latin typeface="Britannic Bold" pitchFamily="34" charset="0"/>
                <a:cs typeface="Aharoni" pitchFamily="2" charset="-79"/>
              </a:rPr>
              <a:t>How many molecules of water are in a one drop!</a:t>
            </a:r>
            <a:endParaRPr lang="en-CA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</TotalTime>
  <Words>810</Words>
  <Application>Microsoft Office PowerPoint</Application>
  <PresentationFormat>On-screen Show (4:3)</PresentationFormat>
  <Paragraphs>160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1_Office Theme</vt:lpstr>
      <vt:lpstr>Civic</vt:lpstr>
      <vt:lpstr>PowerPoint Presentation</vt:lpstr>
      <vt:lpstr>PowerPoint Presentation</vt:lpstr>
      <vt:lpstr>3.2 The Mole  - Central Unit of Chemistry</vt:lpstr>
      <vt:lpstr>Introduction to the Mole</vt:lpstr>
      <vt:lpstr>Introduction to the Mole</vt:lpstr>
      <vt:lpstr>Introduction to the Mole</vt:lpstr>
      <vt:lpstr>Introduction to the Mole</vt:lpstr>
      <vt:lpstr>How many molecules of water are in a one drop!</vt:lpstr>
      <vt:lpstr>How many molecules of water are in a one drop!</vt:lpstr>
      <vt:lpstr>How many molecules of water are in a one drop!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ATOMS, MOLECULES and IONS</dc:title>
  <dc:creator>andrej</dc:creator>
  <cp:lastModifiedBy>Andrejkov2</cp:lastModifiedBy>
  <cp:revision>125</cp:revision>
  <dcterms:created xsi:type="dcterms:W3CDTF">2012-06-28T04:25:18Z</dcterms:created>
  <dcterms:modified xsi:type="dcterms:W3CDTF">2014-03-28T15:27:34Z</dcterms:modified>
</cp:coreProperties>
</file>