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30"/>
  </p:notesMasterIdLst>
  <p:sldIdLst>
    <p:sldId id="288" r:id="rId3"/>
    <p:sldId id="298" r:id="rId4"/>
    <p:sldId id="576" r:id="rId5"/>
    <p:sldId id="299" r:id="rId6"/>
    <p:sldId id="562" r:id="rId7"/>
    <p:sldId id="563" r:id="rId8"/>
    <p:sldId id="564" r:id="rId9"/>
    <p:sldId id="303" r:id="rId10"/>
    <p:sldId id="566" r:id="rId11"/>
    <p:sldId id="565" r:id="rId12"/>
    <p:sldId id="567" r:id="rId13"/>
    <p:sldId id="568" r:id="rId14"/>
    <p:sldId id="304" r:id="rId15"/>
    <p:sldId id="308" r:id="rId16"/>
    <p:sldId id="569" r:id="rId17"/>
    <p:sldId id="570" r:id="rId18"/>
    <p:sldId id="571" r:id="rId19"/>
    <p:sldId id="572" r:id="rId20"/>
    <p:sldId id="573" r:id="rId21"/>
    <p:sldId id="309" r:id="rId22"/>
    <p:sldId id="575" r:id="rId23"/>
    <p:sldId id="574" r:id="rId24"/>
    <p:sldId id="474" r:id="rId25"/>
    <p:sldId id="577" r:id="rId26"/>
    <p:sldId id="578" r:id="rId27"/>
    <p:sldId id="519" r:id="rId28"/>
    <p:sldId id="52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FFCC"/>
    <a:srgbClr val="050507"/>
    <a:srgbClr val="CCFFCC"/>
    <a:srgbClr val="FF99FF"/>
    <a:srgbClr val="00FF00"/>
    <a:srgbClr val="0033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03" autoAdjust="0"/>
    <p:restoredTop sz="94660"/>
  </p:normalViewPr>
  <p:slideViewPr>
    <p:cSldViewPr>
      <p:cViewPr>
        <p:scale>
          <a:sx n="70" d="100"/>
          <a:sy n="70" d="100"/>
        </p:scale>
        <p:origin x="-76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2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10/04/2014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39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8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44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5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4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50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2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5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9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1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Copperplate Gothic Bold" pitchFamily="34" charset="0"/>
              </a:rPr>
              <a:t>3.3 The Wheel Model of Mole Conversion</a:t>
            </a:r>
            <a:endParaRPr lang="en-CA" sz="4000" dirty="0">
              <a:latin typeface="Copperplate Goth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895600"/>
            <a:ext cx="5357812" cy="36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29000" y="1676400"/>
            <a:ext cx="4806444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Pages 124 - 131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362144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31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1254968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Berlin Sans FB" pitchFamily="34" charset="0"/>
              </a:rPr>
              <a:t>What is the mass of an oxygen atom in grams?</a:t>
            </a:r>
            <a:endParaRPr lang="en-CA" sz="4000" dirty="0">
              <a:latin typeface="Berlin Sans FB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29000" y="2438400"/>
            <a:ext cx="5410200" cy="17526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CA" dirty="0" smtClean="0">
                <a:solidFill>
                  <a:srgbClr val="C00000"/>
                </a:solidFill>
                <a:latin typeface="Britannic Bold" pitchFamily="34" charset="0"/>
              </a:rPr>
              <a:t>Number of atoms of O </a:t>
            </a:r>
            <a:r>
              <a:rPr lang="en-CA" sz="3200" dirty="0" smtClean="0">
                <a:latin typeface="Britannic Bold" pitchFamily="34" charset="0"/>
              </a:rPr>
              <a:t>to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mol of O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CA" dirty="0" smtClean="0">
                <a:solidFill>
                  <a:srgbClr val="7030A0"/>
                </a:solidFill>
                <a:latin typeface="Britannic Bold" pitchFamily="34" charset="0"/>
              </a:rPr>
              <a:t>Mol of O </a:t>
            </a:r>
            <a:r>
              <a:rPr lang="en-CA" dirty="0" smtClean="0">
                <a:latin typeface="Britannic Bold" pitchFamily="34" charset="0"/>
              </a:rPr>
              <a:t>to</a:t>
            </a:r>
            <a:r>
              <a:rPr lang="en-CA" dirty="0" smtClean="0">
                <a:solidFill>
                  <a:srgbClr val="0000FF"/>
                </a:solidFill>
                <a:latin typeface="Britannic Bold" pitchFamily="34" charset="0"/>
              </a:rPr>
              <a:t> Mass of O</a:t>
            </a:r>
            <a:endParaRPr lang="en-CA" sz="3200" dirty="0" smtClean="0">
              <a:solidFill>
                <a:srgbClr val="C00000"/>
              </a:solidFill>
              <a:latin typeface="Britannic Bold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1"/>
            <a:ext cx="343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00400" y="1524000"/>
            <a:ext cx="5659306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5052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2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8288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1254968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4000" dirty="0" smtClean="0">
                <a:latin typeface="Berlin Sans FB" pitchFamily="34" charset="0"/>
              </a:rPr>
              <a:t>What is the mass of an oxygen atom in grams?</a:t>
            </a:r>
            <a:endParaRPr lang="en-CA" sz="4000" dirty="0">
              <a:latin typeface="Berlin Sans FB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1"/>
            <a:ext cx="343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200400" y="1524000"/>
            <a:ext cx="5659306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105400"/>
            <a:ext cx="730873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case study time…!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016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en-CA" sz="4800" dirty="0" smtClean="0">
                <a:latin typeface="Berlin Sans FB" pitchFamily="34" charset="0"/>
              </a:rPr>
              <a:t>The Wheel Conversions</a:t>
            </a:r>
            <a:endParaRPr lang="en-CA" sz="4800" dirty="0">
              <a:latin typeface="Berlin Sans FB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219200"/>
            <a:ext cx="8610600" cy="2585323"/>
          </a:xfrm>
          <a:prstGeom prst="rect">
            <a:avLst/>
          </a:prstGeom>
          <a:solidFill>
            <a:srgbClr val="FFFFCC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Relating a quantity of one 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to a quantity of another chemical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756132"/>
            <a:ext cx="4648200" cy="310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91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56916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CA" sz="2400" b="1" dirty="0" smtClean="0">
                <a:latin typeface="Copperplate Gothic Bold" pitchFamily="34" charset="0"/>
              </a:rPr>
              <a:t>Imaging having 1 molecule of water...</a:t>
            </a:r>
            <a:endParaRPr lang="en-CA" sz="2400" b="1" dirty="0">
              <a:latin typeface="Copperplate Gothic Bold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371600" cy="102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581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" dirty="0" smtClean="0">
                <a:latin typeface="Britannic Bold" pitchFamily="34" charset="0"/>
              </a:rPr>
              <a:t>How many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Hydrogen</a:t>
            </a:r>
            <a:r>
              <a:rPr lang="en-CA" sz="2000" dirty="0" smtClean="0">
                <a:latin typeface="Britannic Bold" pitchFamily="34" charset="0"/>
              </a:rPr>
              <a:t> atoms?</a:t>
            </a:r>
            <a:endParaRPr lang="en-CA" sz="2000" b="1" dirty="0">
              <a:latin typeface="Agency FB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7620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How many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Oxygen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atoms?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828800"/>
            <a:ext cx="944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971800"/>
            <a:ext cx="8763000" cy="5691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  <a:t>Imaging having 10 molecule of water...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657600"/>
            <a:ext cx="3581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How many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Hydrogen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atoms?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0" y="37338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How many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Oxygen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atoms?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6019800"/>
            <a:ext cx="15167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 H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76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76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33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8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86400"/>
            <a:ext cx="71214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30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56916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en-CA" sz="2400" b="1" dirty="0" smtClean="0">
                <a:latin typeface="Copperplate Gothic Bold" pitchFamily="34" charset="0"/>
              </a:rPr>
              <a:t>Imaging having 1 mol of water...</a:t>
            </a:r>
            <a:endParaRPr lang="en-CA" sz="2400" b="1" dirty="0">
              <a:latin typeface="Copperplate Gothic Bold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85800"/>
            <a:ext cx="1371600" cy="102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3581400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000" dirty="0" smtClean="0">
                <a:latin typeface="Britannic Bold" pitchFamily="34" charset="0"/>
              </a:rPr>
              <a:t>How many </a:t>
            </a:r>
            <a:r>
              <a:rPr lang="en-CA" sz="2000" dirty="0" smtClean="0">
                <a:solidFill>
                  <a:srgbClr val="0000FF"/>
                </a:solidFill>
                <a:latin typeface="Britannic Bold" pitchFamily="34" charset="0"/>
              </a:rPr>
              <a:t>Hydrogen</a:t>
            </a:r>
            <a:r>
              <a:rPr lang="en-CA" sz="2000" dirty="0" smtClean="0">
                <a:latin typeface="Britannic Bold" pitchFamily="34" charset="0"/>
              </a:rPr>
              <a:t> atoms?</a:t>
            </a:r>
            <a:endParaRPr lang="en-CA" sz="2000" b="1" dirty="0">
              <a:latin typeface="Agency FB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7620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How many 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Oxygen</a:t>
            </a: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 atoms?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gency FB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1828800"/>
            <a:ext cx="944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971800"/>
            <a:ext cx="8763000" cy="5691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  <a:t>To convert between two different species...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01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31"/>
          <p:cNvSpPr/>
          <p:nvPr/>
        </p:nvSpPr>
        <p:spPr>
          <a:xfrm>
            <a:off x="381000" y="54864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667000" y="5486400"/>
            <a:ext cx="2667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5486400"/>
            <a:ext cx="1524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91400" y="54864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67000" y="4572000"/>
            <a:ext cx="2514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638800" y="45720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67600" y="4572000"/>
            <a:ext cx="1295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0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76200"/>
            <a:ext cx="46767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28600"/>
            <a:ext cx="89300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971800"/>
            <a:ext cx="8763000" cy="56916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pperplate Gothic Bold" pitchFamily="34" charset="0"/>
                <a:ea typeface="+mj-ea"/>
                <a:cs typeface="+mj-cs"/>
              </a:rPr>
              <a:t>To convert between two different species...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018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334000" y="2209800"/>
            <a:ext cx="49725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0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229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3340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2800" dirty="0" smtClean="0">
                <a:latin typeface="Berlin Sans FB" pitchFamily="34" charset="0"/>
              </a:rPr>
              <a:t>How many moles of hydrogen are in 6.0 mol of water?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876800" cy="45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Moles of H</a:t>
            </a:r>
            <a:r>
              <a:rPr lang="en-CA" sz="2400" baseline="-25000" dirty="0" smtClean="0">
                <a:solidFill>
                  <a:srgbClr val="C00000"/>
                </a:solidFill>
                <a:latin typeface="Britannic Bold" pitchFamily="34" charset="0"/>
              </a:rPr>
              <a:t>2</a:t>
            </a: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O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H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838200"/>
            <a:ext cx="419800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One – step conversion: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2098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2286000"/>
            <a:ext cx="47641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971800"/>
            <a:ext cx="944490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en-US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415864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876800" cy="914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Grams of H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H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H to mol of CH</a:t>
            </a:r>
            <a:r>
              <a:rPr lang="en-CA" sz="2400" baseline="-25000" dirty="0" smtClean="0">
                <a:solidFill>
                  <a:srgbClr val="7030A0"/>
                </a:solidFill>
                <a:latin typeface="Britannic Bold" pitchFamily="34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838200"/>
            <a:ext cx="4209807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667000"/>
            <a:ext cx="457200" cy="76200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410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09800" y="2133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2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200400"/>
            <a:ext cx="47641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2514600"/>
            <a:ext cx="87556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</a:t>
            </a:r>
            <a:r>
              <a:rPr lang="en-US" sz="36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3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38671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14800" y="1524000"/>
            <a:ext cx="4876800" cy="144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Grams of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CO</a:t>
            </a:r>
            <a:r>
              <a:rPr lang="en-CA" sz="2400" baseline="-25000" dirty="0" smtClean="0"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CA" sz="2400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CO</a:t>
            </a:r>
            <a:r>
              <a:rPr lang="en-CA" sz="2400" baseline="-25000" dirty="0" smtClean="0">
                <a:solidFill>
                  <a:srgbClr val="7030A0"/>
                </a:solidFill>
                <a:latin typeface="Britannic Bold" pitchFamily="34" charset="0"/>
              </a:rPr>
              <a:t>2</a:t>
            </a:r>
            <a:endParaRPr lang="en-CA" sz="24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Mol of CO</a:t>
            </a:r>
            <a:r>
              <a:rPr lang="en-CA" sz="2400" baseline="-25000" dirty="0" smtClean="0">
                <a:solidFill>
                  <a:srgbClr val="7030A0"/>
                </a:solidFill>
                <a:latin typeface="Britannic Bold" pitchFamily="34" charset="0"/>
              </a:rPr>
              <a:t>2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mol of O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Mol of O </a:t>
            </a:r>
            <a:r>
              <a:rPr lang="en-CA" sz="2400" dirty="0" smtClean="0">
                <a:latin typeface="Britannic Bold" pitchFamily="34" charset="0"/>
              </a:rPr>
              <a:t>to</a:t>
            </a:r>
            <a:r>
              <a:rPr lang="en-CA" sz="2400" dirty="0" smtClean="0">
                <a:solidFill>
                  <a:srgbClr val="7030A0"/>
                </a:solidFill>
                <a:latin typeface="Britannic Bold" pitchFamily="34" charset="0"/>
              </a:rPr>
              <a:t>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grams of O</a:t>
            </a:r>
          </a:p>
          <a:p>
            <a:pPr marL="514350" indent="-514350">
              <a:buFont typeface="+mj-lt"/>
              <a:buAutoNum type="arabicPeriod"/>
            </a:pPr>
            <a:endParaRPr lang="en-CA" sz="2400" baseline="-25000" dirty="0" smtClean="0">
              <a:solidFill>
                <a:srgbClr val="7030A0"/>
              </a:solidFill>
              <a:latin typeface="Britannic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838200"/>
            <a:ext cx="4485139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Three – step conversion: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9000" y="8382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3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00" y="2362200"/>
            <a:ext cx="49725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971800"/>
            <a:ext cx="893001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</a:t>
            </a:r>
            <a:r>
              <a:rPr lang="en-US" sz="36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3340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2800" dirty="0" smtClean="0">
                <a:latin typeface="Berlin Sans FB" pitchFamily="34" charset="0"/>
              </a:rPr>
              <a:t>How many grams of oxygen are in 14.6 g of CO</a:t>
            </a:r>
            <a:r>
              <a:rPr lang="en-CA" sz="2800" baseline="-25000" dirty="0" smtClean="0">
                <a:latin typeface="Berlin Sans FB" pitchFamily="34" charset="0"/>
              </a:rPr>
              <a:t>2</a:t>
            </a:r>
            <a:r>
              <a:rPr lang="en-CA" sz="2800" dirty="0" smtClean="0">
                <a:latin typeface="Berlin Sans FB" pitchFamily="34" charset="0"/>
              </a:rPr>
              <a:t>?</a:t>
            </a:r>
            <a:endParaRPr lang="en-CA" sz="2800" dirty="0">
              <a:latin typeface="Berlin Sans FB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52600" y="2133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2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858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50107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4191000" cy="69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91000" cy="9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1781" y="0"/>
            <a:ext cx="438221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3839" y="3581400"/>
            <a:ext cx="424016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638800" y="1295400"/>
            <a:ext cx="1882631" cy="58477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</a:rPr>
              <a:t>Page: 128</a:t>
            </a:r>
            <a:endParaRPr lang="en-US" sz="32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74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76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53440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200" b="1" i="0" dirty="0" smtClean="0">
                <a:latin typeface="Agency FB" pitchFamily="34" charset="0"/>
              </a:rPr>
              <a:t>3.3 Activity: The Evaporation </a:t>
            </a:r>
            <a:r>
              <a:rPr lang="en-CA" sz="3200" b="1" dirty="0" smtClean="0">
                <a:latin typeface="Agency FB" pitchFamily="34" charset="0"/>
              </a:rPr>
              <a:t>of Water (page 129) </a:t>
            </a:r>
            <a:endParaRPr lang="en-CA" sz="3200" b="1" i="0" dirty="0" smtClean="0">
              <a:latin typeface="Agency FB" pitchFamily="34" charset="0"/>
            </a:endParaRPr>
          </a:p>
          <a:p>
            <a:pPr marL="0" indent="0">
              <a:buNone/>
            </a:pPr>
            <a:r>
              <a:rPr lang="en-CA" sz="3200" b="1" i="0" dirty="0" smtClean="0">
                <a:latin typeface="Agency FB" pitchFamily="34" charset="0"/>
              </a:rPr>
              <a:t>3.3 Review Problems (page 130 – 131): </a:t>
            </a:r>
            <a:r>
              <a:rPr lang="en-CA" sz="3200" b="1" i="0" dirty="0" smtClean="0">
                <a:solidFill>
                  <a:srgbClr val="0000FF"/>
                </a:solidFill>
                <a:latin typeface="Agency FB" pitchFamily="34" charset="0"/>
              </a:rPr>
              <a:t>all </a:t>
            </a:r>
            <a:r>
              <a:rPr lang="en-CA" sz="3200" b="1" i="0" dirty="0" smtClean="0">
                <a:solidFill>
                  <a:srgbClr val="0000FF"/>
                </a:solidFill>
                <a:latin typeface="Agency FB" pitchFamily="34" charset="0"/>
              </a:rPr>
              <a:t>even</a:t>
            </a:r>
          </a:p>
          <a:p>
            <a:pPr marL="0" indent="0">
              <a:buNone/>
            </a:pPr>
            <a:endParaRPr lang="en-CA" sz="3200" b="1" dirty="0" smtClean="0">
              <a:solidFill>
                <a:srgbClr val="0000FF"/>
              </a:solidFill>
              <a:latin typeface="Agency FB" pitchFamily="34" charset="0"/>
            </a:endParaRPr>
          </a:p>
          <a:p>
            <a:pPr marL="0" indent="0" algn="ctr">
              <a:buNone/>
            </a:pPr>
            <a:r>
              <a:rPr lang="en-CA" sz="4800" b="1" dirty="0" smtClean="0">
                <a:solidFill>
                  <a:srgbClr val="0000FF"/>
                </a:solidFill>
                <a:latin typeface="Agency FB" pitchFamily="34" charset="0"/>
              </a:rPr>
              <a:t>3.3 QUIZ, Friday April 11</a:t>
            </a:r>
            <a:endParaRPr lang="en-CA" sz="4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28600"/>
            <a:ext cx="8327921" cy="923330"/>
          </a:xfrm>
          <a:prstGeom prst="rect">
            <a:avLst/>
          </a:prstGeom>
          <a:solidFill>
            <a:srgbClr val="FF99FF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Classwork</a:t>
            </a:r>
            <a:r>
              <a:rPr lang="en-US" sz="5400" b="1" cap="none" spc="50" dirty="0" smtClean="0">
                <a:ln w="11430"/>
                <a:solidFill>
                  <a:srgbClr val="05050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/Homework</a:t>
            </a:r>
            <a:endParaRPr lang="en-US" sz="5400" b="1" cap="none" spc="50" dirty="0">
              <a:ln w="11430"/>
              <a:solidFill>
                <a:srgbClr val="05050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9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4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8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29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515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476673"/>
            <a:ext cx="7704856" cy="936104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EXAMPLE 1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35283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If you will distribute 1 mole of dollars evenly to each of the 4.5 x 10</a:t>
            </a:r>
            <a:r>
              <a:rPr lang="en-CA" sz="3200" b="1" baseline="30000" dirty="0" smtClean="0"/>
              <a:t>9</a:t>
            </a:r>
            <a:r>
              <a:rPr lang="en-CA" sz="3200" b="1" dirty="0" smtClean="0"/>
              <a:t> people on Earth and each person spend one thousand dollars each second, day and night. What percentage of each person’s wealth will have been spent after one year?</a:t>
            </a:r>
            <a:endParaRPr lang="en-CA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63688" y="4725144"/>
            <a:ext cx="554461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i="0" dirty="0" smtClean="0">
                <a:solidFill>
                  <a:srgbClr val="FF0000"/>
                </a:solidFill>
                <a:latin typeface="Arial Black" pitchFamily="34" charset="0"/>
              </a:rPr>
              <a:t>0.2357%</a:t>
            </a:r>
            <a:endParaRPr lang="en-CA" sz="4000" i="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4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55576" y="476673"/>
            <a:ext cx="7704856" cy="936104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EXAMPLE 2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The total land area of the earth is 1.49 x 10</a:t>
            </a:r>
            <a:r>
              <a:rPr lang="en-CA" sz="3200" b="1" baseline="30000" dirty="0" smtClean="0"/>
              <a:t>8</a:t>
            </a:r>
            <a:r>
              <a:rPr lang="en-CA" sz="3200" b="1" dirty="0" smtClean="0"/>
              <a:t> km</a:t>
            </a:r>
            <a:r>
              <a:rPr lang="en-CA" sz="3200" b="1" baseline="30000" dirty="0" smtClean="0"/>
              <a:t>2</a:t>
            </a:r>
            <a:r>
              <a:rPr lang="en-CA" sz="3200" b="1" dirty="0" smtClean="0"/>
              <a:t>. The cross – sectional area of a penny is 3.61 cm</a:t>
            </a:r>
            <a:r>
              <a:rPr lang="en-CA" sz="3200" b="1" baseline="30000" dirty="0" smtClean="0"/>
              <a:t>2</a:t>
            </a:r>
            <a:r>
              <a:rPr lang="en-CA" sz="3200" b="1" dirty="0" smtClean="0"/>
              <a:t> (1 km</a:t>
            </a:r>
            <a:r>
              <a:rPr lang="en-CA" sz="3200" b="1" baseline="30000" dirty="0" smtClean="0"/>
              <a:t>2</a:t>
            </a:r>
            <a:r>
              <a:rPr lang="en-CA" sz="3200" b="1" dirty="0" smtClean="0"/>
              <a:t> = 1x10</a:t>
            </a:r>
            <a:r>
              <a:rPr lang="en-CA" sz="3200" b="1" baseline="30000" dirty="0" smtClean="0"/>
              <a:t>10</a:t>
            </a:r>
            <a:r>
              <a:rPr lang="en-CA" sz="3200" b="1" dirty="0" smtClean="0"/>
              <a:t> cm) and the thickness of a penny is 1.50 mm. If a mole of pennies is distributed evenly over the total land area of the earth, how thick a layer will be formed?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xmlns="" val="20691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990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038600" cy="26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3200400" cy="22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3657600"/>
            <a:ext cx="8830815" cy="280076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The mole is the link between the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world of atoms/molecules and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observable quantities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(mass, volume, number of particles)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8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3657600"/>
            <a:ext cx="8830815" cy="280076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The mole is the link between the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world of atoms/molecules and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observable quantities </a:t>
            </a:r>
          </a:p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(mass, volume, number of particles)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357812" cy="361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0880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docstoccdn.com/thumb/orig/337260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2291" y="-685800"/>
            <a:ext cx="9802472" cy="807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88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Documents and Settings\a.vlacil\Desktop\Chemistry 11 AA\3. The Mole\3.3 The Wheel Model of Mole Conversions\pics\mole-brid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88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1559768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4800" dirty="0" smtClean="0">
                <a:latin typeface="Berlin Sans FB" pitchFamily="34" charset="0"/>
              </a:rPr>
              <a:t>How Many Atoms are in 5.0g of Copper </a:t>
            </a:r>
            <a:endParaRPr lang="en-CA" sz="4800" dirty="0">
              <a:latin typeface="Berlin Sans FB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238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429000" y="1752600"/>
            <a:ext cx="5659306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29000" y="2743200"/>
            <a:ext cx="5410200" cy="2209800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CA" sz="3200" dirty="0" smtClean="0">
                <a:solidFill>
                  <a:srgbClr val="0000FF"/>
                </a:solidFill>
                <a:latin typeface="Britannic Bold" pitchFamily="34" charset="0"/>
              </a:rPr>
              <a:t>Mass of Cu </a:t>
            </a:r>
            <a:r>
              <a:rPr lang="en-CA" sz="3200" dirty="0" smtClean="0">
                <a:latin typeface="Britannic Bold" pitchFamily="34" charset="0"/>
              </a:rPr>
              <a:t>to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sz="3200" dirty="0" smtClean="0">
                <a:solidFill>
                  <a:srgbClr val="7030A0"/>
                </a:solidFill>
                <a:latin typeface="Britannic Bold" pitchFamily="34" charset="0"/>
              </a:rPr>
              <a:t>mol of Cu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CA" dirty="0" smtClean="0">
                <a:solidFill>
                  <a:srgbClr val="7030A0"/>
                </a:solidFill>
                <a:latin typeface="Britannic Bold" pitchFamily="34" charset="0"/>
              </a:rPr>
              <a:t>Mol of Cu </a:t>
            </a:r>
            <a:r>
              <a:rPr lang="en-CA" dirty="0" smtClean="0">
                <a:latin typeface="Britannic Bold" pitchFamily="34" charset="0"/>
              </a:rPr>
              <a:t>to</a:t>
            </a:r>
            <a:r>
              <a:rPr lang="en-CA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  <a:r>
              <a:rPr lang="en-CA" dirty="0" smtClean="0">
                <a:solidFill>
                  <a:srgbClr val="C00000"/>
                </a:solidFill>
                <a:latin typeface="Britannic Bold" pitchFamily="34" charset="0"/>
              </a:rPr>
              <a:t>Number of atoms of Cu</a:t>
            </a:r>
            <a:endParaRPr lang="en-CA" sz="3200" dirty="0" smtClean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3622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038600"/>
            <a:ext cx="4764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1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534400" cy="1559768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CA" sz="4800" dirty="0" smtClean="0">
                <a:latin typeface="Berlin Sans FB" pitchFamily="34" charset="0"/>
              </a:rPr>
              <a:t>How Many Atoms are in 5.0g of Copper </a:t>
            </a:r>
            <a:endParaRPr lang="en-CA" sz="4800" dirty="0">
              <a:latin typeface="Berlin Sans FB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238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429000" y="1752600"/>
            <a:ext cx="5659306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Two – step conversion:</a:t>
            </a:r>
            <a:endParaRPr lang="en-US" sz="4400" b="1" cap="none" spc="50" dirty="0">
              <a:ln w="11430"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484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Civic</vt:lpstr>
      <vt:lpstr>3.3 The Wheel Model of Mole Conversion</vt:lpstr>
      <vt:lpstr>Slide 2</vt:lpstr>
      <vt:lpstr>Slide 3</vt:lpstr>
      <vt:lpstr>Slide 4</vt:lpstr>
      <vt:lpstr>Slide 5</vt:lpstr>
      <vt:lpstr>Slide 6</vt:lpstr>
      <vt:lpstr>Slide 7</vt:lpstr>
      <vt:lpstr>How Many Atoms are in 5.0g of Copper </vt:lpstr>
      <vt:lpstr>How Many Atoms are in 5.0g of Copper </vt:lpstr>
      <vt:lpstr>What is the mass of an oxygen atom in grams?</vt:lpstr>
      <vt:lpstr>What is the mass of an oxygen atom in grams?</vt:lpstr>
      <vt:lpstr>Slide 12</vt:lpstr>
      <vt:lpstr>The Wheel Conversions</vt:lpstr>
      <vt:lpstr>Imaging having 1 molecule of water...</vt:lpstr>
      <vt:lpstr>Imaging having 1 mol of water...</vt:lpstr>
      <vt:lpstr>Slide 16</vt:lpstr>
      <vt:lpstr>How many moles of hydrogen are in 6.0 mol of water?</vt:lpstr>
      <vt:lpstr>Slide 18</vt:lpstr>
      <vt:lpstr>How many grams of oxygen are in 14.6 g of CO2?</vt:lpstr>
      <vt:lpstr>Slide 20</vt:lpstr>
      <vt:lpstr>Slide 21</vt:lpstr>
      <vt:lpstr>Slide 22</vt:lpstr>
      <vt:lpstr>Slide 23</vt:lpstr>
      <vt:lpstr>Slide 24</vt:lpstr>
      <vt:lpstr>Slide 25</vt:lpstr>
      <vt:lpstr>EXAMPLE 1</vt:lpstr>
      <vt:lpstr>EXAMPLE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170</cp:revision>
  <dcterms:created xsi:type="dcterms:W3CDTF">2012-06-28T04:25:18Z</dcterms:created>
  <dcterms:modified xsi:type="dcterms:W3CDTF">2014-04-10T13:26:11Z</dcterms:modified>
</cp:coreProperties>
</file>