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6"/>
  </p:notesMasterIdLst>
  <p:sldIdLst>
    <p:sldId id="288" r:id="rId3"/>
    <p:sldId id="586" r:id="rId4"/>
    <p:sldId id="581" r:id="rId5"/>
    <p:sldId id="580" r:id="rId6"/>
    <p:sldId id="587" r:id="rId7"/>
    <p:sldId id="583" r:id="rId8"/>
    <p:sldId id="588" r:id="rId9"/>
    <p:sldId id="576" r:id="rId10"/>
    <p:sldId id="589" r:id="rId11"/>
    <p:sldId id="593" r:id="rId12"/>
    <p:sldId id="591" r:id="rId13"/>
    <p:sldId id="592" r:id="rId14"/>
    <p:sldId id="590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474" r:id="rId23"/>
    <p:sldId id="577" r:id="rId24"/>
    <p:sldId id="5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33CC"/>
    <a:srgbClr val="050507"/>
    <a:srgbClr val="66FFFF"/>
    <a:srgbClr val="CCFFCC"/>
    <a:srgbClr val="FF99FF"/>
    <a:srgbClr val="00FF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03" autoAdjust="0"/>
    <p:restoredTop sz="94660"/>
  </p:normalViewPr>
  <p:slideViewPr>
    <p:cSldViewPr>
      <p:cViewPr>
        <p:scale>
          <a:sx n="70" d="100"/>
          <a:sy n="70" d="100"/>
        </p:scale>
        <p:origin x="-76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10/04/2014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3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4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78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44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5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0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41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5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22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25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9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1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CA" sz="4800" dirty="0" smtClean="0">
                <a:latin typeface="Copperplate Gothic Bold" pitchFamily="34" charset="0"/>
              </a:rPr>
              <a:t>3.3 The </a:t>
            </a:r>
            <a:r>
              <a:rPr lang="en-CA" sz="4800" dirty="0" smtClean="0">
                <a:latin typeface="Copperplate Gothic Bold" pitchFamily="34" charset="0"/>
              </a:rPr>
              <a:t>Molar Volume</a:t>
            </a:r>
            <a:endParaRPr lang="en-CA" sz="4800" dirty="0">
              <a:latin typeface="Copperplate Goth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676400"/>
            <a:ext cx="464935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Pages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132- 141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62144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591519" cy="25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45499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3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5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5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4038600" cy="287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1143000"/>
            <a:ext cx="4209806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32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8600" y="1828800"/>
            <a:ext cx="4876800" cy="15240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</a:rPr>
              <a:t>Volume of Ne </a:t>
            </a:r>
            <a:r>
              <a:rPr lang="en-CA" sz="2800" dirty="0" smtClean="0">
                <a:latin typeface="Britannic Bold" pitchFamily="34" charset="0"/>
              </a:rPr>
              <a:t>to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latin typeface="Britannic Bold" pitchFamily="34" charset="0"/>
              </a:rPr>
              <a:t>mol of </a:t>
            </a:r>
            <a:r>
              <a:rPr lang="en-CA" sz="2800" dirty="0" smtClean="0">
                <a:solidFill>
                  <a:srgbClr val="7030A0"/>
                </a:solidFill>
                <a:latin typeface="Britannic Bold" pitchFamily="34" charset="0"/>
              </a:rPr>
              <a:t>Ne</a:t>
            </a:r>
            <a:endParaRPr lang="en-CA" sz="2800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CA" sz="2800" dirty="0" smtClean="0">
                <a:solidFill>
                  <a:srgbClr val="7030A0"/>
                </a:solidFill>
                <a:latin typeface="Britannic Bold" pitchFamily="34" charset="0"/>
              </a:rPr>
              <a:t>Mol of </a:t>
            </a:r>
            <a:r>
              <a:rPr lang="en-CA" sz="2800" dirty="0" smtClean="0">
                <a:solidFill>
                  <a:srgbClr val="7030A0"/>
                </a:solidFill>
                <a:latin typeface="Britannic Bold" pitchFamily="34" charset="0"/>
              </a:rPr>
              <a:t>Ne </a:t>
            </a:r>
            <a:r>
              <a:rPr lang="en-CA" sz="2800" dirty="0" smtClean="0">
                <a:latin typeface="Britannic Bold" pitchFamily="34" charset="0"/>
              </a:rPr>
              <a:t>to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rgbClr val="C00000"/>
                </a:solidFill>
                <a:latin typeface="Britannic Bold" pitchFamily="34" charset="0"/>
              </a:rPr>
              <a:t>Number of atoms of </a:t>
            </a:r>
            <a:r>
              <a:rPr lang="en-CA" sz="2800" dirty="0" smtClean="0">
                <a:solidFill>
                  <a:srgbClr val="C00000"/>
                </a:solidFill>
                <a:latin typeface="Britannic Bold" pitchFamily="34" charset="0"/>
              </a:rPr>
              <a:t>Ne</a:t>
            </a:r>
            <a:endParaRPr lang="en-CA" sz="2800" dirty="0" smtClean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3716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2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7526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171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1143000"/>
            <a:ext cx="4209806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32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91000" y="1828800"/>
            <a:ext cx="4800600" cy="106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Volume of CH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4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CH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4 </a:t>
            </a:r>
            <a:endParaRPr lang="en-CA" sz="2400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CH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4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grams </a:t>
            </a: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of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CH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4 </a:t>
            </a:r>
            <a:endParaRPr lang="en-CA" sz="2400" dirty="0" smtClean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6670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2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7526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solidFill>
            <a:srgbClr val="66FF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cap="none" spc="50" dirty="0" smtClean="0">
                <a:ln w="11430"/>
                <a:latin typeface="Berlin Sans FB" pitchFamily="34" charset="0"/>
              </a:rPr>
              <a:t>What volume of </a:t>
            </a:r>
            <a:r>
              <a:rPr lang="en-US" sz="3200" cap="none" spc="50" dirty="0" smtClean="0">
                <a:ln w="11430"/>
                <a:solidFill>
                  <a:srgbClr val="FF33CC"/>
                </a:solidFill>
                <a:latin typeface="Berlin Sans FB" pitchFamily="34" charset="0"/>
              </a:rPr>
              <a:t>CO</a:t>
            </a:r>
            <a:r>
              <a:rPr lang="en-US" sz="3200" cap="none" spc="50" baseline="-25000" dirty="0" smtClean="0">
                <a:ln w="11430"/>
                <a:solidFill>
                  <a:srgbClr val="FF33CC"/>
                </a:solidFill>
                <a:latin typeface="Berlin Sans FB" pitchFamily="34" charset="0"/>
              </a:rPr>
              <a:t>2</a:t>
            </a:r>
            <a:r>
              <a:rPr lang="en-US" sz="3200" cap="none" spc="50" dirty="0" smtClean="0">
                <a:ln w="11430"/>
                <a:latin typeface="Berlin Sans FB" pitchFamily="34" charset="0"/>
              </a:rPr>
              <a:t> at STP contains 0.20g of </a:t>
            </a:r>
            <a:r>
              <a:rPr lang="en-US" sz="3200" cap="none" spc="50" dirty="0" smtClean="0">
                <a:ln w="11430"/>
                <a:solidFill>
                  <a:srgbClr val="FF33CC"/>
                </a:solidFill>
                <a:latin typeface="Berlin Sans FB" pitchFamily="34" charset="0"/>
              </a:rPr>
              <a:t>C</a:t>
            </a:r>
            <a:r>
              <a:rPr lang="en-US" sz="3200" cap="none" spc="50" dirty="0" smtClean="0">
                <a:ln w="11430"/>
                <a:latin typeface="Berlin Sans FB" pitchFamily="34" charset="0"/>
              </a:rPr>
              <a:t>? </a:t>
            </a:r>
            <a:endParaRPr lang="en-US" sz="3200" cap="none" spc="50" dirty="0">
              <a:ln w="11430"/>
              <a:latin typeface="Berlin Sans FB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695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00400" y="2743200"/>
            <a:ext cx="89300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</a:t>
            </a:r>
            <a:r>
              <a:rPr lang="en-US" sz="36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429000"/>
            <a:ext cx="428322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19600" y="914400"/>
            <a:ext cx="4495800" cy="144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Grams of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C</a:t>
            </a:r>
            <a:r>
              <a:rPr lang="en-CA" sz="2400" baseline="-25000" dirty="0" smtClean="0">
                <a:solidFill>
                  <a:srgbClr val="050507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to </a:t>
            </a: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mol of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C</a:t>
            </a:r>
            <a:endParaRPr lang="en-CA" sz="2400" dirty="0" smtClean="0">
              <a:solidFill>
                <a:srgbClr val="FF33CC"/>
              </a:solidFill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Mol of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C</a:t>
            </a:r>
            <a:r>
              <a:rPr lang="en-CA" sz="2400" baseline="-25000" dirty="0" smtClean="0">
                <a:solidFill>
                  <a:srgbClr val="FF33CC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to mol of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CO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2 </a:t>
            </a:r>
            <a:endParaRPr lang="en-CA" sz="2400" baseline="-250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Mol </a:t>
            </a: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of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CO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2</a:t>
            </a:r>
            <a:r>
              <a:rPr lang="en-CA" sz="2400" baseline="-25000" dirty="0" smtClean="0">
                <a:solidFill>
                  <a:srgbClr val="050507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to </a:t>
            </a:r>
            <a:r>
              <a:rPr lang="en-CA" sz="2400" dirty="0" smtClean="0">
                <a:solidFill>
                  <a:srgbClr val="050507"/>
                </a:solidFill>
                <a:latin typeface="Britannic Bold" pitchFamily="34" charset="0"/>
              </a:rPr>
              <a:t>litres of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CO</a:t>
            </a:r>
            <a:r>
              <a:rPr lang="en-CA" sz="2400" baseline="-25000" dirty="0" smtClean="0">
                <a:solidFill>
                  <a:srgbClr val="0000FF"/>
                </a:solidFill>
                <a:latin typeface="Britannic Bold" pitchFamily="34" charset="0"/>
              </a:rPr>
              <a:t>2 </a:t>
            </a:r>
            <a:endParaRPr lang="en-CA" sz="24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276600" cy="17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023"/>
            <a:ext cx="9144000" cy="4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841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13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023"/>
            <a:ext cx="9144000" cy="4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495800"/>
            <a:ext cx="3124200" cy="21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838200"/>
            <a:ext cx="8349267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i="0" dirty="0" smtClean="0">
                <a:solidFill>
                  <a:srgbClr val="FF33CC"/>
                </a:solidFill>
                <a:latin typeface="Berlin Sans FB" pitchFamily="34" charset="0"/>
              </a:rPr>
              <a:t>Density</a:t>
            </a:r>
            <a:r>
              <a:rPr lang="en-CA" i="0" dirty="0" smtClean="0">
                <a:latin typeface="Berlin Sans FB" pitchFamily="34" charset="0"/>
              </a:rPr>
              <a:t> = amount of matter in a given volume</a:t>
            </a:r>
          </a:p>
          <a:p>
            <a:pPr marL="0" indent="0" algn="ctr">
              <a:buNone/>
            </a:pPr>
            <a:endParaRPr lang="en-CA" i="0" dirty="0" smtClean="0">
              <a:latin typeface="Berlin Sans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"/>
            <a:ext cx="8458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i="0" dirty="0" smtClean="0">
                <a:solidFill>
                  <a:srgbClr val="0000FF"/>
                </a:solidFill>
                <a:latin typeface="Britannic Bold" pitchFamily="34" charset="0"/>
              </a:rPr>
              <a:t>MOLAR </a:t>
            </a:r>
            <a:r>
              <a:rPr lang="en-CA" sz="4400" i="0" dirty="0" smtClean="0">
                <a:solidFill>
                  <a:srgbClr val="0000FF"/>
                </a:solidFill>
                <a:latin typeface="Britannic Bold" pitchFamily="34" charset="0"/>
              </a:rPr>
              <a:t>VOLUME </a:t>
            </a:r>
            <a:r>
              <a:rPr lang="en-CA" sz="4400" i="0" dirty="0" smtClean="0">
                <a:solidFill>
                  <a:srgbClr val="7030A0"/>
                </a:solidFill>
                <a:latin typeface="Britannic Bold" pitchFamily="34" charset="0"/>
              </a:rPr>
              <a:t>and </a:t>
            </a:r>
            <a:r>
              <a:rPr lang="en-CA" sz="4400" i="0" dirty="0" smtClean="0">
                <a:solidFill>
                  <a:srgbClr val="FF33CC"/>
                </a:solidFill>
                <a:latin typeface="Britannic Bold" pitchFamily="34" charset="0"/>
              </a:rPr>
              <a:t>DENSITY</a:t>
            </a:r>
            <a:endParaRPr lang="en-CA" sz="4400" i="0" dirty="0" smtClean="0">
              <a:solidFill>
                <a:srgbClr val="FF33CC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00400"/>
            <a:ext cx="8534400" cy="138499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Using units for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molar volume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molar mass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Try to come up with a formula that relates them to density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1" name="Picture 1" descr="C:\Documents and Settings\a.vlacil\Desktop\Chemistry 11 AA\3. The Mole\3.4 The Molar Volume\pics\formula-for-densi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2514600" cy="1679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63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95800"/>
            <a:ext cx="3124200" cy="21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838200"/>
            <a:ext cx="8349267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i="0" dirty="0" smtClean="0">
                <a:solidFill>
                  <a:srgbClr val="FF33CC"/>
                </a:solidFill>
                <a:latin typeface="Berlin Sans FB" pitchFamily="34" charset="0"/>
              </a:rPr>
              <a:t>Density</a:t>
            </a:r>
            <a:r>
              <a:rPr lang="en-CA" i="0" dirty="0" smtClean="0">
                <a:latin typeface="Berlin Sans FB" pitchFamily="34" charset="0"/>
              </a:rPr>
              <a:t> = amount of matter in a given volume</a:t>
            </a:r>
          </a:p>
          <a:p>
            <a:pPr marL="0" indent="0" algn="ctr">
              <a:buNone/>
            </a:pPr>
            <a:endParaRPr lang="en-CA" i="0" dirty="0" smtClean="0">
              <a:latin typeface="Berlin Sans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"/>
            <a:ext cx="8458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i="0" dirty="0" smtClean="0">
                <a:solidFill>
                  <a:srgbClr val="0000FF"/>
                </a:solidFill>
                <a:latin typeface="Britannic Bold" pitchFamily="34" charset="0"/>
              </a:rPr>
              <a:t>MOLAR </a:t>
            </a:r>
            <a:r>
              <a:rPr lang="en-CA" sz="4400" i="0" dirty="0" smtClean="0">
                <a:solidFill>
                  <a:srgbClr val="0000FF"/>
                </a:solidFill>
                <a:latin typeface="Britannic Bold" pitchFamily="34" charset="0"/>
              </a:rPr>
              <a:t>VOLUME </a:t>
            </a:r>
            <a:r>
              <a:rPr lang="en-CA" sz="4400" i="0" dirty="0" smtClean="0">
                <a:solidFill>
                  <a:srgbClr val="7030A0"/>
                </a:solidFill>
                <a:latin typeface="Britannic Bold" pitchFamily="34" charset="0"/>
              </a:rPr>
              <a:t>and </a:t>
            </a:r>
            <a:r>
              <a:rPr lang="en-CA" sz="4400" i="0" dirty="0" smtClean="0">
                <a:solidFill>
                  <a:srgbClr val="FF33CC"/>
                </a:solidFill>
                <a:latin typeface="Britannic Bold" pitchFamily="34" charset="0"/>
              </a:rPr>
              <a:t>DENSITY</a:t>
            </a:r>
            <a:endParaRPr lang="en-CA" sz="4400" i="0" dirty="0" smtClean="0">
              <a:solidFill>
                <a:srgbClr val="FF33CC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8534400" cy="138499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Using units for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molar volume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molar mass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Try to come up with a formula that relates them to density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1" name="Picture 1" descr="C:\Documents and Settings\a.vlacil\Desktop\Chemistry 11 AA\3. The Mole\3.4 The Molar Volume\pics\formula-for-densi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2514600" cy="1679753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105400"/>
            <a:ext cx="51294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06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4038600" cy="8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24022"/>
            <a:ext cx="9144000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066800"/>
            <a:ext cx="8349267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i="0" dirty="0" smtClean="0">
                <a:solidFill>
                  <a:srgbClr val="0000FF"/>
                </a:solidFill>
                <a:latin typeface="Berlin Sans FB" pitchFamily="34" charset="0"/>
              </a:rPr>
              <a:t>Gay Lussas </a:t>
            </a:r>
            <a:r>
              <a:rPr lang="en-CA" sz="2400" i="0" dirty="0" smtClean="0">
                <a:latin typeface="Berlin Sans FB" pitchFamily="34" charset="0"/>
              </a:rPr>
              <a:t>and </a:t>
            </a:r>
            <a:r>
              <a:rPr lang="en-CA" sz="2400" i="0" dirty="0" smtClean="0">
                <a:solidFill>
                  <a:srgbClr val="0000FF"/>
                </a:solidFill>
                <a:latin typeface="Berlin Sans FB" pitchFamily="34" charset="0"/>
              </a:rPr>
              <a:t>Amadeo Avogadro </a:t>
            </a:r>
            <a:r>
              <a:rPr lang="en-CA" sz="2400" i="0" dirty="0" smtClean="0">
                <a:latin typeface="Berlin Sans FB" pitchFamily="34" charset="0"/>
              </a:rPr>
              <a:t>found out that </a:t>
            </a:r>
          </a:p>
          <a:p>
            <a:pPr marL="0" indent="0" algn="ctr">
              <a:buNone/>
            </a:pPr>
            <a:r>
              <a:rPr lang="en-CA" sz="2400" i="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equal volumes of different gases </a:t>
            </a:r>
            <a:r>
              <a:rPr lang="en-CA" sz="2400" i="0" dirty="0" smtClean="0">
                <a:latin typeface="Berlin Sans FB" pitchFamily="34" charset="0"/>
              </a:rPr>
              <a:t>, measured at the same temperature and pressure have </a:t>
            </a:r>
            <a:r>
              <a:rPr lang="en-CA" sz="2400" i="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equal number of particles</a:t>
            </a:r>
            <a:endParaRPr lang="en-CA" sz="2400" i="0" u="sng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52400"/>
            <a:ext cx="533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i="0" dirty="0" smtClean="0">
                <a:solidFill>
                  <a:srgbClr val="7030A0"/>
                </a:solidFill>
                <a:latin typeface="Britannic Bold" pitchFamily="34" charset="0"/>
              </a:rPr>
              <a:t>MOLAR VOLUME</a:t>
            </a:r>
          </a:p>
        </p:txBody>
      </p:sp>
      <p:pic>
        <p:nvPicPr>
          <p:cNvPr id="13315" name="Picture 3" descr="C:\Documents and Settings\a.vlacil\Desktop\Chemistry 11 AA\3. The Mole\3.4 The Molar Volume\pics\Avogadro-francobo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24000" cy="930141"/>
          </a:xfrm>
          <a:prstGeom prst="rect">
            <a:avLst/>
          </a:prstGeom>
          <a:noFill/>
        </p:spPr>
      </p:pic>
      <p:pic>
        <p:nvPicPr>
          <p:cNvPr id="13316" name="Picture 4" descr="C:\Documents and Settings\a.vlacil\Desktop\Chemistry 11 AA\3. The Mole\3.4 The Molar Volume\pics\musee-gay-luss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4923852" cy="3886200"/>
          </a:xfrm>
          <a:prstGeom prst="rect">
            <a:avLst/>
          </a:prstGeom>
          <a:noFill/>
        </p:spPr>
      </p:pic>
      <p:pic>
        <p:nvPicPr>
          <p:cNvPr id="13317" name="Picture 5" descr="C:\Documents and Settings\a.vlacil\Desktop\Chemistry 11 AA\3. The Mole\3.4 The Molar Volume\pics\5r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514600"/>
            <a:ext cx="3657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63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i="0" dirty="0" smtClean="0">
                <a:latin typeface="Agency FB" pitchFamily="34" charset="0"/>
              </a:rPr>
              <a:t>3.4 </a:t>
            </a:r>
            <a:r>
              <a:rPr lang="en-CA" sz="3200" b="1" i="0" dirty="0" smtClean="0">
                <a:latin typeface="Agency FB" pitchFamily="34" charset="0"/>
              </a:rPr>
              <a:t>Review Problems (page </a:t>
            </a:r>
            <a:r>
              <a:rPr lang="en-CA" sz="3200" b="1" i="0" dirty="0" smtClean="0">
                <a:latin typeface="Agency FB" pitchFamily="34" charset="0"/>
              </a:rPr>
              <a:t>140 – 141</a:t>
            </a:r>
            <a:r>
              <a:rPr lang="en-CA" sz="3200" b="1" i="0" dirty="0" smtClean="0">
                <a:latin typeface="Agency FB" pitchFamily="34" charset="0"/>
              </a:rPr>
              <a:t>): </a:t>
            </a:r>
            <a:r>
              <a:rPr lang="en-CA" sz="3200" b="1" i="0" dirty="0" smtClean="0">
                <a:solidFill>
                  <a:srgbClr val="0000FF"/>
                </a:solidFill>
                <a:latin typeface="Agency FB" pitchFamily="34" charset="0"/>
              </a:rPr>
              <a:t>all even</a:t>
            </a:r>
          </a:p>
          <a:p>
            <a:pPr marL="0" indent="0">
              <a:buNone/>
            </a:pPr>
            <a:endParaRPr lang="en-CA" sz="3200" b="1" dirty="0" smtClean="0">
              <a:solidFill>
                <a:srgbClr val="0000FF"/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CA" sz="4800" b="1" dirty="0" smtClean="0">
                <a:solidFill>
                  <a:srgbClr val="0000FF"/>
                </a:solidFill>
                <a:latin typeface="Agency FB" pitchFamily="34" charset="0"/>
              </a:rPr>
              <a:t>3.4 </a:t>
            </a:r>
            <a:r>
              <a:rPr lang="en-CA" sz="4800" b="1" dirty="0" smtClean="0">
                <a:solidFill>
                  <a:srgbClr val="0000FF"/>
                </a:solidFill>
                <a:latin typeface="Agency FB" pitchFamily="34" charset="0"/>
              </a:rPr>
              <a:t>QUIZ, </a:t>
            </a:r>
            <a:r>
              <a:rPr lang="en-CA" sz="4800" b="1" dirty="0" smtClean="0">
                <a:solidFill>
                  <a:srgbClr val="0000FF"/>
                </a:solidFill>
                <a:latin typeface="Agency FB" pitchFamily="34" charset="0"/>
              </a:rPr>
              <a:t>Wednesday, April 16</a:t>
            </a:r>
            <a:endParaRPr lang="en-CA" sz="40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8327921" cy="923330"/>
          </a:xfrm>
          <a:prstGeom prst="rect">
            <a:avLst/>
          </a:prstGeom>
          <a:solidFill>
            <a:srgbClr val="FF99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Classwork</a:t>
            </a:r>
            <a:r>
              <a:rPr lang="en-US" sz="5400" b="1" cap="none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/Homework</a:t>
            </a:r>
            <a:endParaRPr lang="en-US" sz="5400" b="1" cap="none" spc="50" dirty="0">
              <a:ln w="11430"/>
              <a:solidFill>
                <a:srgbClr val="0505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46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8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29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0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9200" y="1371600"/>
            <a:ext cx="6347138" cy="147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600" i="0" u="sng" dirty="0" smtClean="0">
                <a:solidFill>
                  <a:srgbClr val="FF0000"/>
                </a:solidFill>
                <a:latin typeface="Britannic Bold" pitchFamily="34" charset="0"/>
              </a:rPr>
              <a:t>Temperature: </a:t>
            </a:r>
            <a:r>
              <a:rPr lang="en-CA" sz="3600" b="1" i="0" dirty="0" smtClean="0">
                <a:latin typeface="Britannic Bold" pitchFamily="34" charset="0"/>
              </a:rPr>
              <a:t>273.15K </a:t>
            </a:r>
            <a:r>
              <a:rPr lang="en-CA" sz="3600" b="1" i="0" u="sng" dirty="0">
                <a:solidFill>
                  <a:schemeClr val="bg1">
                    <a:lumMod val="50000"/>
                  </a:schemeClr>
                </a:solidFill>
                <a:latin typeface="Britannic Bold" pitchFamily="34" charset="0"/>
              </a:rPr>
              <a:t>or</a:t>
            </a:r>
            <a:r>
              <a:rPr lang="en-CA" sz="3600" b="1" i="0" dirty="0">
                <a:latin typeface="Britannic Bold" pitchFamily="34" charset="0"/>
              </a:rPr>
              <a:t> </a:t>
            </a:r>
            <a:r>
              <a:rPr lang="en-CA" sz="3600" b="1" i="0" dirty="0" smtClean="0">
                <a:latin typeface="Britannic Bold" pitchFamily="34" charset="0"/>
              </a:rPr>
              <a:t>0ºC</a:t>
            </a:r>
          </a:p>
          <a:p>
            <a:pPr marL="0" indent="0" algn="ctr">
              <a:buNone/>
            </a:pPr>
            <a:r>
              <a:rPr lang="en-CA" sz="3600" i="0" u="sng" dirty="0" smtClean="0">
                <a:solidFill>
                  <a:srgbClr val="FF0000"/>
                </a:solidFill>
                <a:latin typeface="Britannic Bold" pitchFamily="34" charset="0"/>
              </a:rPr>
              <a:t>Pressure: </a:t>
            </a:r>
            <a:r>
              <a:rPr lang="en-CA" sz="3600" i="0" dirty="0" smtClean="0">
                <a:latin typeface="Britannic Bold" pitchFamily="34" charset="0"/>
              </a:rPr>
              <a:t>101.3kPa </a:t>
            </a:r>
            <a:r>
              <a:rPr lang="en-CA" sz="3600" i="0" u="sng" dirty="0" smtClean="0">
                <a:solidFill>
                  <a:schemeClr val="bg1">
                    <a:lumMod val="50000"/>
                  </a:schemeClr>
                </a:solidFill>
                <a:latin typeface="Britannic Bold" pitchFamily="34" charset="0"/>
              </a:rPr>
              <a:t>or</a:t>
            </a:r>
            <a:r>
              <a:rPr lang="en-CA" sz="3600" i="0" dirty="0" smtClean="0">
                <a:latin typeface="Britannic Bold" pitchFamily="34" charset="0"/>
              </a:rPr>
              <a:t> 1 </a:t>
            </a:r>
            <a:r>
              <a:rPr lang="en-CA" sz="3600" i="0" dirty="0" err="1" smtClean="0">
                <a:latin typeface="Britannic Bold" pitchFamily="34" charset="0"/>
              </a:rPr>
              <a:t>atm</a:t>
            </a:r>
            <a:endParaRPr lang="en-CA" sz="3600" i="0" dirty="0" smtClean="0">
              <a:latin typeface="Britannic Bol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52400"/>
            <a:ext cx="6934200" cy="1143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FF33CC"/>
                </a:solidFill>
                <a:latin typeface="Berlin Sans FB Demi" pitchFamily="34" charset="0"/>
              </a:rPr>
              <a:t>Standard Temperature and Pressure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00FF"/>
                </a:solidFill>
                <a:latin typeface="Berlin Sans FB Demi" pitchFamily="34" charset="0"/>
              </a:rPr>
              <a:t>(STP)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79611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880456"/>
            <a:ext cx="3839343" cy="375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69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49267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Volume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CA" i="0" dirty="0" smtClean="0">
                <a:latin typeface="Berlin Sans FB" pitchFamily="34" charset="0"/>
              </a:rPr>
              <a:t>occupied </a:t>
            </a:r>
            <a:r>
              <a:rPr lang="en-CA" i="0" dirty="0" smtClean="0">
                <a:latin typeface="Berlin Sans FB" pitchFamily="34" charset="0"/>
              </a:rPr>
              <a:t>by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one mole</a:t>
            </a:r>
            <a:r>
              <a:rPr lang="en-CA" i="0" dirty="0" smtClean="0">
                <a:latin typeface="Berlin Sans FB" pitchFamily="34" charset="0"/>
              </a:rPr>
              <a:t> of the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gas</a:t>
            </a:r>
            <a:r>
              <a:rPr lang="en-CA" i="0" dirty="0" smtClean="0">
                <a:latin typeface="Berlin Sans FB" pitchFamily="34" charset="0"/>
              </a:rPr>
              <a:t> at </a:t>
            </a:r>
            <a:r>
              <a:rPr lang="en-CA" b="1" i="0" dirty="0" smtClean="0">
                <a:solidFill>
                  <a:srgbClr val="FF33CC"/>
                </a:solidFill>
                <a:latin typeface="Berlin Sans FB" pitchFamily="34" charset="0"/>
              </a:rPr>
              <a:t>STP</a:t>
            </a:r>
            <a:endParaRPr lang="en-CA" b="1" i="0" dirty="0" smtClean="0">
              <a:solidFill>
                <a:srgbClr val="FF33CC"/>
              </a:solidFill>
              <a:latin typeface="Berlin Sans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52400"/>
            <a:ext cx="533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i="0" dirty="0" smtClean="0">
                <a:solidFill>
                  <a:srgbClr val="7030A0"/>
                </a:solidFill>
                <a:latin typeface="Britannic Bold" pitchFamily="34" charset="0"/>
              </a:rPr>
              <a:t>MOLAR VOLUME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750732" cy="41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455660" cy="391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3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49267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Volume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CA" i="0" dirty="0" smtClean="0">
                <a:latin typeface="Berlin Sans FB" pitchFamily="34" charset="0"/>
              </a:rPr>
              <a:t>occupied </a:t>
            </a:r>
            <a:r>
              <a:rPr lang="en-CA" i="0" dirty="0" smtClean="0">
                <a:latin typeface="Berlin Sans FB" pitchFamily="34" charset="0"/>
              </a:rPr>
              <a:t>by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one mole</a:t>
            </a:r>
            <a:r>
              <a:rPr lang="en-CA" i="0" dirty="0" smtClean="0">
                <a:latin typeface="Berlin Sans FB" pitchFamily="34" charset="0"/>
              </a:rPr>
              <a:t> of </a:t>
            </a:r>
            <a:r>
              <a:rPr lang="en-CA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any</a:t>
            </a:r>
            <a:r>
              <a:rPr lang="en-CA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gas</a:t>
            </a:r>
            <a:r>
              <a:rPr lang="en-CA" i="0" dirty="0" smtClean="0">
                <a:latin typeface="Berlin Sans FB" pitchFamily="34" charset="0"/>
              </a:rPr>
              <a:t> at </a:t>
            </a:r>
            <a:r>
              <a:rPr lang="en-CA" b="1" i="0" dirty="0" smtClean="0">
                <a:solidFill>
                  <a:srgbClr val="FF33CC"/>
                </a:solidFill>
                <a:latin typeface="Berlin Sans FB" pitchFamily="34" charset="0"/>
              </a:rPr>
              <a:t>STP</a:t>
            </a:r>
            <a:endParaRPr lang="en-CA" b="1" i="0" dirty="0" smtClean="0">
              <a:solidFill>
                <a:srgbClr val="FF33CC"/>
              </a:solidFill>
              <a:latin typeface="Berlin Sans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52400"/>
            <a:ext cx="533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i="0" dirty="0" smtClean="0">
                <a:solidFill>
                  <a:srgbClr val="7030A0"/>
                </a:solidFill>
                <a:latin typeface="Britannic Bold" pitchFamily="34" charset="0"/>
              </a:rPr>
              <a:t>MOLAR VOLUME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819400" cy="30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429000" cy="30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362200"/>
            <a:ext cx="8349267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Volume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CA" i="0" dirty="0" smtClean="0">
                <a:latin typeface="Berlin Sans FB" pitchFamily="34" charset="0"/>
              </a:rPr>
              <a:t>occupied </a:t>
            </a:r>
            <a:r>
              <a:rPr lang="en-CA" i="0" dirty="0" smtClean="0">
                <a:latin typeface="Berlin Sans FB" pitchFamily="34" charset="0"/>
              </a:rPr>
              <a:t>by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6.02 x 10</a:t>
            </a:r>
            <a:r>
              <a:rPr lang="en-CA" b="1" i="0" baseline="30000" dirty="0" smtClean="0">
                <a:solidFill>
                  <a:srgbClr val="0000FF"/>
                </a:solidFill>
                <a:latin typeface="Berlin Sans FB" pitchFamily="34" charset="0"/>
              </a:rPr>
              <a:t>23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 particles </a:t>
            </a:r>
            <a:r>
              <a:rPr lang="en-CA" i="0" dirty="0" smtClean="0">
                <a:latin typeface="Berlin Sans FB" pitchFamily="34" charset="0"/>
              </a:rPr>
              <a:t>of </a:t>
            </a:r>
            <a:r>
              <a:rPr lang="en-C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any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gas</a:t>
            </a:r>
            <a:r>
              <a:rPr lang="en-CA" i="0" dirty="0" smtClean="0">
                <a:latin typeface="Berlin Sans FB" pitchFamily="34" charset="0"/>
              </a:rPr>
              <a:t> at </a:t>
            </a:r>
            <a:r>
              <a:rPr lang="en-CA" b="1" i="0" dirty="0" smtClean="0">
                <a:solidFill>
                  <a:srgbClr val="FF33CC"/>
                </a:solidFill>
                <a:latin typeface="Berlin Sans FB" pitchFamily="34" charset="0"/>
              </a:rPr>
              <a:t>STP</a:t>
            </a:r>
            <a:endParaRPr lang="en-CA" b="1" i="0" dirty="0" smtClean="0">
              <a:solidFill>
                <a:srgbClr val="FF33CC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2590800"/>
            <a:ext cx="59111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i="0" dirty="0" smtClean="0">
                <a:latin typeface="Britannic Bold" pitchFamily="34" charset="0"/>
              </a:rPr>
              <a:t>OR in other words,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8228948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mol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any gas at STP has a volume of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22.4 L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886200"/>
            <a:ext cx="8331773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volume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mol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any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gas at STP is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22.4 L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1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349267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Volume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CA" i="0" dirty="0" smtClean="0">
                <a:latin typeface="Berlin Sans FB" pitchFamily="34" charset="0"/>
              </a:rPr>
              <a:t>occupied </a:t>
            </a:r>
            <a:r>
              <a:rPr lang="en-CA" i="0" dirty="0" smtClean="0">
                <a:latin typeface="Berlin Sans FB" pitchFamily="34" charset="0"/>
              </a:rPr>
              <a:t>by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one mole</a:t>
            </a:r>
            <a:r>
              <a:rPr lang="en-CA" i="0" dirty="0" smtClean="0">
                <a:latin typeface="Berlin Sans FB" pitchFamily="34" charset="0"/>
              </a:rPr>
              <a:t> of </a:t>
            </a:r>
            <a:r>
              <a:rPr lang="en-CA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any</a:t>
            </a:r>
            <a:r>
              <a:rPr lang="en-CA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b="1" i="0" dirty="0" smtClean="0">
                <a:solidFill>
                  <a:srgbClr val="0000FF"/>
                </a:solidFill>
                <a:latin typeface="Berlin Sans FB" pitchFamily="34" charset="0"/>
              </a:rPr>
              <a:t>gas</a:t>
            </a:r>
            <a:r>
              <a:rPr lang="en-CA" i="0" dirty="0" smtClean="0">
                <a:latin typeface="Berlin Sans FB" pitchFamily="34" charset="0"/>
              </a:rPr>
              <a:t> at </a:t>
            </a:r>
            <a:r>
              <a:rPr lang="en-CA" b="1" i="0" dirty="0" smtClean="0">
                <a:solidFill>
                  <a:srgbClr val="FF33CC"/>
                </a:solidFill>
                <a:latin typeface="Berlin Sans FB" pitchFamily="34" charset="0"/>
              </a:rPr>
              <a:t>STP</a:t>
            </a:r>
            <a:endParaRPr lang="en-CA" b="1" i="0" dirty="0" smtClean="0">
              <a:solidFill>
                <a:srgbClr val="FF33CC"/>
              </a:solidFill>
              <a:latin typeface="Berlin Sans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52400"/>
            <a:ext cx="533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i="0" dirty="0" smtClean="0">
                <a:solidFill>
                  <a:srgbClr val="7030A0"/>
                </a:solidFill>
                <a:latin typeface="Britannic Bold" pitchFamily="34" charset="0"/>
              </a:rPr>
              <a:t>MOLAR VOLUME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5248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419600" cy="31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00600" y="4191000"/>
            <a:ext cx="4114800" cy="1754326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It only applies 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to:</a:t>
            </a:r>
          </a:p>
          <a:p>
            <a:pPr marL="1143000" indent="-1143000"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Gases</a:t>
            </a:r>
          </a:p>
          <a:p>
            <a:pPr marL="1143000" indent="-1143000"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Only at STP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3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3200400" cy="24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5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589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063038" cy="60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306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Civic</vt:lpstr>
      <vt:lpstr>3.3 The Molar Volume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191</cp:revision>
  <dcterms:created xsi:type="dcterms:W3CDTF">2012-06-28T04:25:18Z</dcterms:created>
  <dcterms:modified xsi:type="dcterms:W3CDTF">2014-04-10T14:45:51Z</dcterms:modified>
</cp:coreProperties>
</file>