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796" r:id="rId2"/>
  </p:sldMasterIdLst>
  <p:notesMasterIdLst>
    <p:notesMasterId r:id="rId16"/>
  </p:notesMasterIdLst>
  <p:handoutMasterIdLst>
    <p:handoutMasterId r:id="rId17"/>
  </p:handoutMasterIdLst>
  <p:sldIdLst>
    <p:sldId id="1070" r:id="rId3"/>
    <p:sldId id="1071" r:id="rId4"/>
    <p:sldId id="1072" r:id="rId5"/>
    <p:sldId id="1085" r:id="rId6"/>
    <p:sldId id="1084" r:id="rId7"/>
    <p:sldId id="1083" r:id="rId8"/>
    <p:sldId id="1082" r:id="rId9"/>
    <p:sldId id="1073" r:id="rId10"/>
    <p:sldId id="1076" r:id="rId11"/>
    <p:sldId id="1077" r:id="rId12"/>
    <p:sldId id="1086" r:id="rId13"/>
    <p:sldId id="1078" r:id="rId14"/>
    <p:sldId id="1087" r:id="rId15"/>
  </p:sldIdLst>
  <p:sldSz cx="9144000" cy="6858000" type="screen4x3"/>
  <p:notesSz cx="6858000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0000"/>
    <a:srgbClr val="B44C96"/>
    <a:srgbClr val="FA9706"/>
    <a:srgbClr val="66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000" autoAdjust="0"/>
    <p:restoredTop sz="94671" autoAdjust="0"/>
  </p:normalViewPr>
  <p:slideViewPr>
    <p:cSldViewPr>
      <p:cViewPr>
        <p:scale>
          <a:sx n="60" d="100"/>
          <a:sy n="60" d="100"/>
        </p:scale>
        <p:origin x="-1074" y="-10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0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555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555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36C841C-CF21-445D-93BF-A689A8ED3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3929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E93F6-7693-45AE-9CDB-D2177BED5D03}" type="datetimeFigureOut">
              <a:rPr lang="en-CA" smtClean="0"/>
              <a:pPr/>
              <a:t>21/02/2014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2775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555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55694-39A5-4891-9EF0-4A753A72EAF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072589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C96F52-320B-4376-8FAE-000FDA7F519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82929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DA45F-77CE-4A9B-A490-B8438A7A068D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938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A7C5E-B572-4A38-A6BB-7F64B394FAF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2196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E62632-E822-4F06-8E0E-AB90742B25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0722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00139-1024-4547-8B8D-AA711F4818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2006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982CFB-D9C7-41BD-8D81-6AAB40D689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323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D6C491-6C7D-4208-B3B3-668D1EB0247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3145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0E115-EDD9-4A96-82F3-9B63FD7EB4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1425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A4FD5-3FD6-40CE-AD1E-A96F0360CE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4862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27E5B-BF6A-4AED-8427-41B21C5CBD2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42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AEFD0-2B8B-4DF2-BE9A-D30B7FCCE6E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970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A46B2-EE1C-4010-AF9D-FB0E6A45D96D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1878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BBF84-D85A-4023-ABCE-19E02FEC09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43840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2BFFD1-4FF2-4D66-888C-2C2FDF3659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58407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594E6-F657-4C54-BE61-E888F13E36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358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B23DA6-9E24-4DCB-A431-0A0254E7F90E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62987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19C70B-DDE3-47A0-8A03-2493939E165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594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124825-DC73-446F-B529-990DDBFCF923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989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20474-B1DA-4524-80E3-C893FFD3FFA5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042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9209C-F172-4098-9D00-CCDB0663F36F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767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C0701-6E16-4B1F-9CDA-F43AF568618D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285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2D796307-2E01-490A-B87A-C70910A3DD9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880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880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694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880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880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F72B672-4F4E-4E55-85D4-5F310D05683F}" type="slidenum">
              <a:rPr lang="en-US" smtClean="0">
                <a:solidFill>
                  <a:srgbClr val="04617B">
                    <a:shade val="90000"/>
                  </a:srgbClr>
                </a:solidFill>
                <a:latin typeface="Tahoma" pitchFamily="34" charset="0"/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0" hangingPunct="0"/>
              <a:endParaRPr lang="en-US" sz="8800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0" hangingPunct="0"/>
              <a:endParaRPr lang="en-US" sz="8800">
                <a:solidFill>
                  <a:prstClr val="black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53212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>
              <a:defRPr/>
            </a:pPr>
            <a:fld id="{7F72B672-4F4E-4E55-85D4-5F310D05683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</a:rPr>
              <a:pPr eaLnBrk="0" hangingPunct="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564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smtClean="0">
                <a:ln w="11430"/>
                <a:solidFill>
                  <a:prstClr val="whit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Dimensional Analysis and Conversion factors</a:t>
            </a:r>
            <a:endParaRPr lang="en-US" sz="3600" b="1" spc="50" dirty="0">
              <a:ln w="11430"/>
              <a:solidFill>
                <a:prstClr val="whit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371600"/>
            <a:ext cx="5800553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754326"/>
            <a:ext cx="3810000" cy="201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764664"/>
            <a:ext cx="3810000" cy="3121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0482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03" name="Rectangle 3"/>
          <p:cNvSpPr>
            <a:spLocks noGrp="1" noChangeArrowheads="1"/>
          </p:cNvSpPr>
          <p:nvPr>
            <p:ph idx="1"/>
          </p:nvPr>
        </p:nvSpPr>
        <p:spPr>
          <a:xfrm>
            <a:off x="82455" y="657887"/>
            <a:ext cx="9061545" cy="637513"/>
          </a:xfrm>
          <a:solidFill>
            <a:srgbClr val="CCECFF"/>
          </a:solidFill>
        </p:spPr>
        <p:txBody>
          <a:bodyPr>
            <a:noAutofit/>
          </a:bodyPr>
          <a:lstStyle/>
          <a:p>
            <a:pPr marL="0" lvl="0" indent="0">
              <a:buClr>
                <a:schemeClr val="hlink"/>
              </a:buClr>
              <a:buSzPct val="80000"/>
              <a:buNone/>
              <a:defRPr/>
            </a:pPr>
            <a:r>
              <a:rPr lang="en-US" kern="0" dirty="0" smtClean="0">
                <a:solidFill>
                  <a:srgbClr val="0000FF"/>
                </a:solidFill>
                <a:latin typeface="Berlin Sans FB Demi" pitchFamily="34" charset="0"/>
                <a:cs typeface="Arial" pitchFamily="34" charset="0"/>
              </a:rPr>
              <a:t>Step 1</a:t>
            </a:r>
            <a:r>
              <a:rPr lang="en-US" kern="0" dirty="0">
                <a:solidFill>
                  <a:srgbClr val="0000FF"/>
                </a:solidFill>
                <a:latin typeface="Berlin Sans FB Demi" pitchFamily="34" charset="0"/>
                <a:cs typeface="Arial" pitchFamily="34" charset="0"/>
              </a:rPr>
              <a:t>:</a:t>
            </a:r>
            <a:r>
              <a:rPr lang="en-US" kern="0" dirty="0" smtClean="0">
                <a:solidFill>
                  <a:srgbClr val="0000FF"/>
                </a:solidFill>
                <a:latin typeface="Berlin Sans FB Demi" pitchFamily="34" charset="0"/>
                <a:cs typeface="Arial" pitchFamily="34" charset="0"/>
              </a:rPr>
              <a:t> </a:t>
            </a:r>
            <a:r>
              <a:rPr lang="en-US" u="sng" kern="0" dirty="0" smtClean="0">
                <a:solidFill>
                  <a:srgbClr val="FF0000"/>
                </a:solidFill>
                <a:latin typeface="Berlin Sans FB Demi" pitchFamily="34" charset="0"/>
                <a:cs typeface="Arial" pitchFamily="34" charset="0"/>
              </a:rPr>
              <a:t>Write</a:t>
            </a:r>
            <a:r>
              <a:rPr lang="en-US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Arial" pitchFamily="34" charset="0"/>
              </a:rPr>
              <a:t> </a:t>
            </a:r>
            <a:r>
              <a:rPr lang="en-US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Arial" pitchFamily="34" charset="0"/>
              </a:rPr>
              <a:t>conversion factors </a:t>
            </a:r>
            <a:r>
              <a:rPr lang="en-US" kern="0" dirty="0" smtClean="0">
                <a:latin typeface="Berlin Sans FB Demi" pitchFamily="34" charset="0"/>
                <a:cs typeface="Arial" pitchFamily="34" charset="0"/>
              </a:rPr>
              <a:t>for </a:t>
            </a:r>
            <a:r>
              <a:rPr lang="en-US" b="1" kern="0" dirty="0" smtClean="0">
                <a:solidFill>
                  <a:srgbClr val="FF0000"/>
                </a:solidFill>
                <a:latin typeface="Berlin Sans FB Demi" pitchFamily="34" charset="0"/>
                <a:cs typeface="Arial" pitchFamily="34" charset="0"/>
              </a:rPr>
              <a:t>inches</a:t>
            </a:r>
            <a:r>
              <a:rPr lang="en-US" kern="0" dirty="0" smtClean="0">
                <a:latin typeface="Berlin Sans FB Demi" pitchFamily="34" charset="0"/>
                <a:cs typeface="Arial" pitchFamily="34" charset="0"/>
              </a:rPr>
              <a:t> and </a:t>
            </a:r>
            <a:r>
              <a:rPr lang="en-US" b="1" kern="0" dirty="0" smtClean="0">
                <a:solidFill>
                  <a:srgbClr val="FF0000"/>
                </a:solidFill>
                <a:latin typeface="Berlin Sans FB Demi" pitchFamily="34" charset="0"/>
                <a:cs typeface="Arial" pitchFamily="34" charset="0"/>
              </a:rPr>
              <a:t>cm</a:t>
            </a:r>
          </a:p>
          <a:p>
            <a:pPr marL="0" lvl="0" indent="0">
              <a:buClr>
                <a:schemeClr val="hlink"/>
              </a:buClr>
              <a:buSzPct val="80000"/>
              <a:buNone/>
              <a:defRPr/>
            </a:pPr>
            <a:endParaRPr lang="en-US" kern="0" dirty="0" smtClean="0">
              <a:latin typeface="Berlin Sans FB Demi" pitchFamily="34" charset="0"/>
              <a:cs typeface="Arial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-15922" y="0"/>
            <a:ext cx="9131490" cy="6783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FF"/>
              </a:buClr>
              <a:buSzPct val="80000"/>
              <a:buFont typeface="Arial" pitchFamily="34" charset="0"/>
              <a:buNone/>
              <a:defRPr/>
            </a:pPr>
            <a:r>
              <a:rPr lang="en-US" sz="4000" b="1" kern="0" dirty="0">
                <a:solidFill>
                  <a:prstClr val="black"/>
                </a:solidFill>
                <a:latin typeface="Bodoni MT Black" pitchFamily="18" charset="0"/>
                <a:cs typeface="Arial" pitchFamily="34" charset="0"/>
              </a:rPr>
              <a:t>C</a:t>
            </a:r>
            <a:r>
              <a:rPr lang="en-US" sz="4000" b="1" kern="0" dirty="0" smtClean="0">
                <a:solidFill>
                  <a:prstClr val="black"/>
                </a:solidFill>
                <a:latin typeface="Bodoni MT Black" pitchFamily="18" charset="0"/>
                <a:cs typeface="Arial" pitchFamily="34" charset="0"/>
              </a:rPr>
              <a:t>onvert 21.5 </a:t>
            </a:r>
            <a:r>
              <a:rPr lang="en-US" sz="4000" b="1" kern="0" dirty="0" smtClean="0">
                <a:solidFill>
                  <a:srgbClr val="FF0000"/>
                </a:solidFill>
                <a:latin typeface="Bodoni MT Black" pitchFamily="18" charset="0"/>
                <a:cs typeface="Arial" pitchFamily="34" charset="0"/>
              </a:rPr>
              <a:t>inches </a:t>
            </a:r>
            <a:r>
              <a:rPr lang="en-US" sz="4000" b="1" kern="0" dirty="0" smtClean="0">
                <a:solidFill>
                  <a:prstClr val="black"/>
                </a:solidFill>
                <a:latin typeface="Bodoni MT Black" pitchFamily="18" charset="0"/>
                <a:cs typeface="Arial" pitchFamily="34" charset="0"/>
              </a:rPr>
              <a:t>to </a:t>
            </a:r>
            <a:r>
              <a:rPr lang="en-US" sz="4000" b="1" kern="0" dirty="0" smtClean="0">
                <a:solidFill>
                  <a:srgbClr val="FF0000"/>
                </a:solidFill>
                <a:latin typeface="Bodoni MT Black" pitchFamily="18" charset="0"/>
                <a:cs typeface="Arial" pitchFamily="34" charset="0"/>
              </a:rPr>
              <a:t>cm! </a:t>
            </a:r>
          </a:p>
        </p:txBody>
      </p:sp>
      <p:sp>
        <p:nvSpPr>
          <p:cNvPr id="7" name="Rectangle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01723" y="1524000"/>
            <a:ext cx="7696200" cy="15240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CA">
                <a:noFill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362029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03" name="Rectangle 3"/>
          <p:cNvSpPr>
            <a:spLocks noGrp="1" noChangeArrowheads="1"/>
          </p:cNvSpPr>
          <p:nvPr>
            <p:ph idx="1"/>
          </p:nvPr>
        </p:nvSpPr>
        <p:spPr>
          <a:xfrm>
            <a:off x="82455" y="657887"/>
            <a:ext cx="9061545" cy="637513"/>
          </a:xfrm>
          <a:solidFill>
            <a:srgbClr val="CCECFF"/>
          </a:solidFill>
        </p:spPr>
        <p:txBody>
          <a:bodyPr>
            <a:noAutofit/>
          </a:bodyPr>
          <a:lstStyle/>
          <a:p>
            <a:pPr marL="0" lvl="0" indent="0">
              <a:buClr>
                <a:schemeClr val="hlink"/>
              </a:buClr>
              <a:buSzPct val="80000"/>
              <a:buNone/>
              <a:defRPr/>
            </a:pPr>
            <a:r>
              <a:rPr lang="en-US" kern="0" dirty="0" smtClean="0">
                <a:solidFill>
                  <a:srgbClr val="0000FF"/>
                </a:solidFill>
                <a:latin typeface="Berlin Sans FB Demi" pitchFamily="34" charset="0"/>
                <a:cs typeface="Arial" pitchFamily="34" charset="0"/>
              </a:rPr>
              <a:t>Step 1</a:t>
            </a:r>
            <a:r>
              <a:rPr lang="en-US" kern="0" dirty="0">
                <a:solidFill>
                  <a:srgbClr val="0000FF"/>
                </a:solidFill>
                <a:latin typeface="Berlin Sans FB Demi" pitchFamily="34" charset="0"/>
                <a:cs typeface="Arial" pitchFamily="34" charset="0"/>
              </a:rPr>
              <a:t>:</a:t>
            </a:r>
            <a:r>
              <a:rPr lang="en-US" kern="0" dirty="0" smtClean="0">
                <a:solidFill>
                  <a:srgbClr val="0000FF"/>
                </a:solidFill>
                <a:latin typeface="Berlin Sans FB Demi" pitchFamily="34" charset="0"/>
                <a:cs typeface="Arial" pitchFamily="34" charset="0"/>
              </a:rPr>
              <a:t> </a:t>
            </a:r>
            <a:r>
              <a:rPr lang="en-US" u="sng" kern="0" dirty="0" smtClean="0">
                <a:solidFill>
                  <a:srgbClr val="FF0000"/>
                </a:solidFill>
                <a:latin typeface="Berlin Sans FB Demi" pitchFamily="34" charset="0"/>
                <a:cs typeface="Arial" pitchFamily="34" charset="0"/>
              </a:rPr>
              <a:t>Write</a:t>
            </a:r>
            <a:r>
              <a:rPr lang="en-US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Arial" pitchFamily="34" charset="0"/>
              </a:rPr>
              <a:t> </a:t>
            </a:r>
            <a:r>
              <a:rPr lang="en-US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Arial" pitchFamily="34" charset="0"/>
              </a:rPr>
              <a:t>conversion factors </a:t>
            </a:r>
            <a:r>
              <a:rPr lang="en-US" kern="0" dirty="0" smtClean="0">
                <a:latin typeface="Berlin Sans FB Demi" pitchFamily="34" charset="0"/>
                <a:cs typeface="Arial" pitchFamily="34" charset="0"/>
              </a:rPr>
              <a:t>for </a:t>
            </a:r>
            <a:r>
              <a:rPr lang="en-US" b="1" kern="0" dirty="0" smtClean="0">
                <a:solidFill>
                  <a:srgbClr val="FF0000"/>
                </a:solidFill>
                <a:latin typeface="Berlin Sans FB Demi" pitchFamily="34" charset="0"/>
                <a:cs typeface="Arial" pitchFamily="34" charset="0"/>
              </a:rPr>
              <a:t>inches</a:t>
            </a:r>
            <a:r>
              <a:rPr lang="en-US" kern="0" dirty="0" smtClean="0">
                <a:latin typeface="Berlin Sans FB Demi" pitchFamily="34" charset="0"/>
                <a:cs typeface="Arial" pitchFamily="34" charset="0"/>
              </a:rPr>
              <a:t> and </a:t>
            </a:r>
            <a:r>
              <a:rPr lang="en-US" b="1" kern="0" dirty="0" smtClean="0">
                <a:solidFill>
                  <a:srgbClr val="FF0000"/>
                </a:solidFill>
                <a:latin typeface="Berlin Sans FB Demi" pitchFamily="34" charset="0"/>
                <a:cs typeface="Arial" pitchFamily="34" charset="0"/>
              </a:rPr>
              <a:t>cm</a:t>
            </a:r>
          </a:p>
          <a:p>
            <a:pPr marL="0" lvl="0" indent="0">
              <a:buClr>
                <a:schemeClr val="hlink"/>
              </a:buClr>
              <a:buSzPct val="80000"/>
              <a:buNone/>
              <a:defRPr/>
            </a:pPr>
            <a:endParaRPr lang="en-US" kern="0" dirty="0" smtClean="0">
              <a:latin typeface="Berlin Sans FB Demi" pitchFamily="34" charset="0"/>
              <a:cs typeface="Arial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-15922" y="0"/>
            <a:ext cx="9131490" cy="6783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FF"/>
              </a:buClr>
              <a:buSzPct val="80000"/>
              <a:buFont typeface="Arial" pitchFamily="34" charset="0"/>
              <a:buNone/>
              <a:defRPr/>
            </a:pPr>
            <a:r>
              <a:rPr lang="en-US" sz="4000" b="1" kern="0" dirty="0">
                <a:solidFill>
                  <a:prstClr val="black"/>
                </a:solidFill>
                <a:latin typeface="Bodoni MT Black" pitchFamily="18" charset="0"/>
                <a:cs typeface="Arial" pitchFamily="34" charset="0"/>
              </a:rPr>
              <a:t>C</a:t>
            </a:r>
            <a:r>
              <a:rPr lang="en-US" sz="4000" b="1" kern="0" dirty="0" smtClean="0">
                <a:solidFill>
                  <a:prstClr val="black"/>
                </a:solidFill>
                <a:latin typeface="Bodoni MT Black" pitchFamily="18" charset="0"/>
                <a:cs typeface="Arial" pitchFamily="34" charset="0"/>
              </a:rPr>
              <a:t>onvert 21.5 </a:t>
            </a:r>
            <a:r>
              <a:rPr lang="en-US" sz="4000" b="1" kern="0" dirty="0" smtClean="0">
                <a:solidFill>
                  <a:srgbClr val="FF0000"/>
                </a:solidFill>
                <a:latin typeface="Bodoni MT Black" pitchFamily="18" charset="0"/>
                <a:cs typeface="Arial" pitchFamily="34" charset="0"/>
              </a:rPr>
              <a:t>inches </a:t>
            </a:r>
            <a:r>
              <a:rPr lang="en-US" sz="4000" b="1" kern="0" dirty="0" smtClean="0">
                <a:solidFill>
                  <a:prstClr val="black"/>
                </a:solidFill>
                <a:latin typeface="Bodoni MT Black" pitchFamily="18" charset="0"/>
                <a:cs typeface="Arial" pitchFamily="34" charset="0"/>
              </a:rPr>
              <a:t>to </a:t>
            </a:r>
            <a:r>
              <a:rPr lang="en-US" sz="4000" b="1" kern="0" dirty="0" smtClean="0">
                <a:solidFill>
                  <a:srgbClr val="FF0000"/>
                </a:solidFill>
                <a:latin typeface="Bodoni MT Black" pitchFamily="18" charset="0"/>
                <a:cs typeface="Arial" pitchFamily="34" charset="0"/>
              </a:rPr>
              <a:t>cm! 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0" y="3045724"/>
            <a:ext cx="9061545" cy="160247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FF"/>
              </a:buClr>
              <a:buSzPct val="80000"/>
              <a:buFont typeface="Arial" pitchFamily="34" charset="0"/>
              <a:buNone/>
              <a:defRPr/>
            </a:pPr>
            <a:r>
              <a:rPr lang="en-US" kern="0" dirty="0" smtClean="0">
                <a:solidFill>
                  <a:srgbClr val="0000FF"/>
                </a:solidFill>
                <a:latin typeface="Berlin Sans FB Demi" pitchFamily="34" charset="0"/>
                <a:cs typeface="Arial" pitchFamily="34" charset="0"/>
              </a:rPr>
              <a:t>Step 2: </a:t>
            </a:r>
            <a:r>
              <a:rPr lang="en-US" u="sng" kern="0" dirty="0" smtClean="0">
                <a:solidFill>
                  <a:srgbClr val="FF0000"/>
                </a:solidFill>
                <a:latin typeface="Berlin Sans FB Demi" pitchFamily="34" charset="0"/>
                <a:cs typeface="Arial" pitchFamily="34" charset="0"/>
              </a:rPr>
              <a:t>Choose</a:t>
            </a:r>
            <a:r>
              <a:rPr lang="en-US" kern="0" dirty="0" smtClean="0">
                <a:solidFill>
                  <a:prstClr val="black"/>
                </a:solidFill>
                <a:latin typeface="Berlin Sans FB Demi" pitchFamily="34" charset="0"/>
                <a:cs typeface="Arial" pitchFamily="34" charset="0"/>
              </a:rPr>
              <a:t> a conversion factor which will allow you to </a:t>
            </a:r>
            <a:r>
              <a:rPr lang="en-US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Arial" pitchFamily="34" charset="0"/>
              </a:rPr>
              <a:t>cancel units </a:t>
            </a:r>
            <a:r>
              <a:rPr lang="en-US" kern="0" dirty="0" smtClean="0">
                <a:solidFill>
                  <a:prstClr val="black"/>
                </a:solidFill>
                <a:latin typeface="Berlin Sans FB Demi" pitchFamily="34" charset="0"/>
                <a:cs typeface="Arial" pitchFamily="34" charset="0"/>
              </a:rPr>
              <a:t>of a given quantity (</a:t>
            </a:r>
            <a:r>
              <a:rPr lang="en-US" kern="0" dirty="0" smtClean="0">
                <a:solidFill>
                  <a:srgbClr val="FF0000"/>
                </a:solidFill>
                <a:latin typeface="Bodoni MT Black" pitchFamily="18" charset="0"/>
                <a:cs typeface="Arial" pitchFamily="34" charset="0"/>
              </a:rPr>
              <a:t>inches</a:t>
            </a:r>
            <a:r>
              <a:rPr lang="en-US" kern="0" dirty="0" smtClean="0">
                <a:solidFill>
                  <a:srgbClr val="FF0000"/>
                </a:solidFill>
                <a:latin typeface="Berlin Sans FB Demi" pitchFamily="34" charset="0"/>
                <a:cs typeface="Arial" pitchFamily="34" charset="0"/>
              </a:rPr>
              <a:t> </a:t>
            </a:r>
            <a:r>
              <a:rPr lang="en-US" kern="0" dirty="0" smtClean="0">
                <a:solidFill>
                  <a:prstClr val="black"/>
                </a:solidFill>
                <a:latin typeface="Berlin Sans FB Demi" pitchFamily="34" charset="0"/>
                <a:cs typeface="Arial" pitchFamily="34" charset="0"/>
              </a:rPr>
              <a:t>in our case) </a:t>
            </a:r>
          </a:p>
        </p:txBody>
      </p:sp>
      <p:sp>
        <p:nvSpPr>
          <p:cNvPr id="7" name="Rectangle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01723" y="1524000"/>
            <a:ext cx="7696200" cy="15240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CA">
                <a:noFill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362029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-15922" y="0"/>
            <a:ext cx="9131490" cy="6783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FF"/>
              </a:buClr>
              <a:buSzPct val="80000"/>
              <a:buFont typeface="Arial" pitchFamily="34" charset="0"/>
              <a:buNone/>
              <a:defRPr/>
            </a:pPr>
            <a:r>
              <a:rPr lang="en-US" sz="4000" b="1" kern="0" dirty="0">
                <a:solidFill>
                  <a:prstClr val="black"/>
                </a:solidFill>
                <a:latin typeface="Bodoni MT Black" pitchFamily="18" charset="0"/>
                <a:cs typeface="Arial" pitchFamily="34" charset="0"/>
              </a:rPr>
              <a:t>C</a:t>
            </a:r>
            <a:r>
              <a:rPr lang="en-US" sz="4000" b="1" kern="0" dirty="0" smtClean="0">
                <a:solidFill>
                  <a:prstClr val="black"/>
                </a:solidFill>
                <a:latin typeface="Bodoni MT Black" pitchFamily="18" charset="0"/>
                <a:cs typeface="Arial" pitchFamily="34" charset="0"/>
              </a:rPr>
              <a:t>onvert 21.5 </a:t>
            </a:r>
            <a:r>
              <a:rPr lang="en-US" sz="4000" b="1" kern="0" dirty="0" smtClean="0">
                <a:solidFill>
                  <a:srgbClr val="FF0000"/>
                </a:solidFill>
                <a:latin typeface="Bodoni MT Black" pitchFamily="18" charset="0"/>
                <a:cs typeface="Arial" pitchFamily="34" charset="0"/>
              </a:rPr>
              <a:t>inches </a:t>
            </a:r>
            <a:r>
              <a:rPr lang="en-US" sz="4000" b="1" kern="0" dirty="0" smtClean="0">
                <a:solidFill>
                  <a:prstClr val="black"/>
                </a:solidFill>
                <a:latin typeface="Bodoni MT Black" pitchFamily="18" charset="0"/>
                <a:cs typeface="Arial" pitchFamily="34" charset="0"/>
              </a:rPr>
              <a:t>to </a:t>
            </a:r>
            <a:r>
              <a:rPr lang="en-US" sz="4000" b="1" kern="0" dirty="0" smtClean="0">
                <a:solidFill>
                  <a:srgbClr val="FF0000"/>
                </a:solidFill>
                <a:latin typeface="Bodoni MT Black" pitchFamily="18" charset="0"/>
                <a:cs typeface="Arial" pitchFamily="34" charset="0"/>
              </a:rPr>
              <a:t>cm! 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Rectangle 3"/>
              <p:cNvSpPr txBox="1">
                <a:spLocks noChangeArrowheads="1"/>
              </p:cNvSpPr>
              <p:nvPr/>
            </p:nvSpPr>
            <p:spPr>
              <a:xfrm>
                <a:off x="3345358" y="2385460"/>
                <a:ext cx="2362200" cy="121465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Clr>
                    <a:srgbClr val="0000FF"/>
                  </a:buClr>
                  <a:buSzPct val="80000"/>
                  <a:buFont typeface="Arial" pitchFamily="34" charset="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CA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𝟏</m:t>
                          </m:r>
                          <m:r>
                            <a:rPr lang="en-CA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 </m:t>
                          </m:r>
                          <m:r>
                            <a:rPr lang="en-CA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𝒊𝒏𝒄𝒉</m:t>
                          </m:r>
                        </m:num>
                        <m:den>
                          <m:r>
                            <a:rPr lang="en-CA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  <m:r>
                            <a:rPr lang="en-CA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.</m:t>
                          </m:r>
                          <m:r>
                            <a:rPr lang="en-CA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𝟓𝟒</m:t>
                          </m:r>
                          <m:r>
                            <a:rPr lang="en-CA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 </m:t>
                          </m:r>
                          <m:r>
                            <a:rPr lang="en-CA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𝒄𝒎</m:t>
                          </m:r>
                        </m:den>
                      </m:f>
                    </m:oMath>
                  </m:oMathPara>
                </a14:m>
                <a:endParaRPr lang="en-US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358" y="2385460"/>
                <a:ext cx="2362200" cy="121465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20472" y="678359"/>
            <a:ext cx="9061545" cy="160247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FF"/>
              </a:buClr>
              <a:buSzPct val="80000"/>
              <a:buFont typeface="Arial" pitchFamily="34" charset="0"/>
              <a:buNone/>
              <a:defRPr/>
            </a:pPr>
            <a:r>
              <a:rPr lang="en-US" kern="0" dirty="0" smtClean="0">
                <a:solidFill>
                  <a:srgbClr val="0000FF"/>
                </a:solidFill>
                <a:latin typeface="Berlin Sans FB Demi" pitchFamily="34" charset="0"/>
                <a:cs typeface="Arial" pitchFamily="34" charset="0"/>
              </a:rPr>
              <a:t>Step 2: </a:t>
            </a:r>
            <a:r>
              <a:rPr lang="en-US" u="sng" kern="0" dirty="0" smtClean="0">
                <a:solidFill>
                  <a:srgbClr val="FF0000"/>
                </a:solidFill>
                <a:latin typeface="Berlin Sans FB Demi" pitchFamily="34" charset="0"/>
                <a:cs typeface="Arial" pitchFamily="34" charset="0"/>
              </a:rPr>
              <a:t>Choose</a:t>
            </a:r>
            <a:r>
              <a:rPr lang="en-US" kern="0" dirty="0" smtClean="0">
                <a:solidFill>
                  <a:prstClr val="black"/>
                </a:solidFill>
                <a:latin typeface="Berlin Sans FB Demi" pitchFamily="34" charset="0"/>
                <a:cs typeface="Arial" pitchFamily="34" charset="0"/>
              </a:rPr>
              <a:t> a conversion factor which will allow you to </a:t>
            </a:r>
            <a:r>
              <a:rPr lang="en-US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Arial" pitchFamily="34" charset="0"/>
              </a:rPr>
              <a:t>cancel units </a:t>
            </a:r>
            <a:r>
              <a:rPr lang="en-US" kern="0" dirty="0" smtClean="0">
                <a:solidFill>
                  <a:prstClr val="black"/>
                </a:solidFill>
                <a:latin typeface="Berlin Sans FB Demi" pitchFamily="34" charset="0"/>
                <a:cs typeface="Arial" pitchFamily="34" charset="0"/>
              </a:rPr>
              <a:t>of a given quantity (</a:t>
            </a:r>
            <a:r>
              <a:rPr lang="en-US" kern="0" dirty="0" smtClean="0">
                <a:solidFill>
                  <a:srgbClr val="FF0000"/>
                </a:solidFill>
                <a:latin typeface="Bodoni MT Black" pitchFamily="18" charset="0"/>
                <a:cs typeface="Arial" pitchFamily="34" charset="0"/>
              </a:rPr>
              <a:t>inches</a:t>
            </a:r>
            <a:r>
              <a:rPr lang="en-US" kern="0" dirty="0" smtClean="0">
                <a:solidFill>
                  <a:srgbClr val="FF0000"/>
                </a:solidFill>
                <a:latin typeface="Berlin Sans FB Demi" pitchFamily="34" charset="0"/>
                <a:cs typeface="Arial" pitchFamily="34" charset="0"/>
              </a:rPr>
              <a:t> </a:t>
            </a:r>
            <a:r>
              <a:rPr lang="en-US" kern="0" dirty="0" smtClean="0">
                <a:solidFill>
                  <a:prstClr val="black"/>
                </a:solidFill>
                <a:latin typeface="Berlin Sans FB Demi" pitchFamily="34" charset="0"/>
                <a:cs typeface="Arial" pitchFamily="34" charset="0"/>
              </a:rPr>
              <a:t>in our case) 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709066" y="2681163"/>
            <a:ext cx="312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80000"/>
              <a:buFont typeface="Wingdings" pitchFamily="2" charset="2"/>
              <a:buNone/>
              <a:defRPr/>
            </a:pPr>
            <a:r>
              <a:rPr lang="en-US" sz="3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21.5 inches  x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Rectangle 3"/>
              <p:cNvSpPr txBox="1">
                <a:spLocks noChangeArrowheads="1"/>
              </p:cNvSpPr>
              <p:nvPr/>
            </p:nvSpPr>
            <p:spPr>
              <a:xfrm>
                <a:off x="3421558" y="4048214"/>
                <a:ext cx="2209800" cy="1219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Clr>
                    <a:srgbClr val="0000FF"/>
                  </a:buClr>
                  <a:buSzPct val="80000"/>
                  <a:buFont typeface="Arial" pitchFamily="34" charset="0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CA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  <m:r>
                            <a:rPr lang="en-CA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.</m:t>
                          </m:r>
                          <m:r>
                            <a:rPr lang="en-CA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𝟓𝟒</m:t>
                          </m:r>
                          <m:r>
                            <a:rPr lang="en-CA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 </m:t>
                          </m:r>
                          <m:r>
                            <a:rPr lang="en-CA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𝒄𝒎</m:t>
                          </m:r>
                        </m:num>
                        <m:den>
                          <m:r>
                            <a:rPr lang="en-CA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𝟏</m:t>
                          </m:r>
                          <m:r>
                            <a:rPr lang="en-CA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 </m:t>
                          </m:r>
                          <m:r>
                            <a:rPr lang="en-CA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𝒊𝒏𝒄𝒉</m:t>
                          </m:r>
                        </m:den>
                      </m:f>
                    </m:oMath>
                  </m:oMathPara>
                </a14:m>
                <a:endParaRPr lang="en-US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1558" y="4048214"/>
                <a:ext cx="2209800" cy="12192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79496" y="4353014"/>
            <a:ext cx="312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80000"/>
              <a:buFont typeface="Wingdings" pitchFamily="2" charset="2"/>
              <a:buNone/>
              <a:defRPr/>
            </a:pPr>
            <a:r>
              <a:rPr lang="en-US" sz="32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21.5 inches  x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1668959" y="2776413"/>
            <a:ext cx="1371599" cy="41910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4640759" y="3138363"/>
            <a:ext cx="685798" cy="20955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1668959" y="4581045"/>
            <a:ext cx="1371598" cy="20955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4191522" y="4790595"/>
            <a:ext cx="906436" cy="19903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angle 11"/>
          <p:cNvSpPr/>
          <p:nvPr/>
        </p:nvSpPr>
        <p:spPr>
          <a:xfrm>
            <a:off x="6317158" y="2424583"/>
            <a:ext cx="1489510" cy="923330"/>
          </a:xfrm>
          <a:prstGeom prst="rect">
            <a:avLst/>
          </a:prstGeom>
          <a:solidFill>
            <a:schemeClr val="accent5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/>
            <a:r>
              <a:rPr lang="en-US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rPr>
              <a:t>NO!</a:t>
            </a:r>
            <a:endParaRPr lang="en-US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95762" y="4196149"/>
            <a:ext cx="1752404" cy="923330"/>
          </a:xfrm>
          <a:prstGeom prst="rect">
            <a:avLst/>
          </a:prstGeom>
          <a:solidFill>
            <a:schemeClr val="accent5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/>
            <a:r>
              <a:rPr lang="en-US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</a:rPr>
              <a:t>YES!</a:t>
            </a:r>
            <a:endParaRPr lang="en-US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itchFamily="34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0" name="Rectangle 3"/>
              <p:cNvSpPr txBox="1">
                <a:spLocks noChangeArrowheads="1"/>
              </p:cNvSpPr>
              <p:nvPr/>
            </p:nvSpPr>
            <p:spPr>
              <a:xfrm>
                <a:off x="703144" y="5334000"/>
                <a:ext cx="7696200" cy="1524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Clr>
                    <a:srgbClr val="0000FF"/>
                  </a:buClr>
                  <a:buSzPct val="80000"/>
                  <a:buFont typeface="Arial" pitchFamily="34" charset="0"/>
                  <a:buNone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CA" sz="48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1 </m:t>
                        </m:r>
                        <m:r>
                          <a:rPr lang="en-CA" sz="48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𝑖𝑛𝑐h</m:t>
                        </m:r>
                      </m:num>
                      <m:den>
                        <m:r>
                          <a:rPr lang="en-CA" sz="48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2.54 </m:t>
                        </m:r>
                        <m:r>
                          <a:rPr lang="en-CA" sz="48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𝑐𝑚</m:t>
                        </m:r>
                      </m:den>
                    </m:f>
                  </m:oMath>
                </a14:m>
                <a:r>
                  <a:rPr lang="en-US" sz="4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CA" sz="48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2.54 </m:t>
                        </m:r>
                        <m:r>
                          <a:rPr lang="en-CA" sz="48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𝑐𝑚</m:t>
                        </m:r>
                      </m:num>
                      <m:den>
                        <m:r>
                          <a:rPr lang="en-CA" sz="48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1 </m:t>
                        </m:r>
                        <m:r>
                          <a:rPr lang="en-CA" sz="4800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𝑖𝑛𝑐h</m:t>
                        </m:r>
                      </m:den>
                    </m:f>
                  </m:oMath>
                </a14:m>
                <a:endParaRPr lang="en-US" sz="48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0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144" y="5334000"/>
                <a:ext cx="7696200" cy="15240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72324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8" grpId="0" animBg="1"/>
      <p:bldP spid="9" grpId="0"/>
      <p:bldP spid="12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10" y="0"/>
            <a:ext cx="9131490" cy="76944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EXAMPLE #1</a:t>
            </a:r>
            <a:endParaRPr lang="en-CA" sz="4400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0" y="769441"/>
            <a:ext cx="9131490" cy="6783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FF"/>
              </a:buClr>
              <a:buSzPct val="80000"/>
              <a:buFont typeface="Arial" pitchFamily="34" charset="0"/>
              <a:buNone/>
              <a:defRPr/>
            </a:pPr>
            <a:r>
              <a:rPr lang="en-US" sz="4000" b="1" kern="0" dirty="0">
                <a:solidFill>
                  <a:prstClr val="black"/>
                </a:solidFill>
                <a:latin typeface="Bodoni MT Black" pitchFamily="18" charset="0"/>
                <a:cs typeface="Arial" pitchFamily="34" charset="0"/>
              </a:rPr>
              <a:t>C</a:t>
            </a:r>
            <a:r>
              <a:rPr lang="en-US" sz="4000" b="1" kern="0" dirty="0" smtClean="0">
                <a:solidFill>
                  <a:prstClr val="black"/>
                </a:solidFill>
                <a:latin typeface="Bodoni MT Black" pitchFamily="18" charset="0"/>
                <a:cs typeface="Arial" pitchFamily="34" charset="0"/>
              </a:rPr>
              <a:t>onvert 21.5 </a:t>
            </a:r>
            <a:r>
              <a:rPr lang="en-US" sz="4000" b="1" kern="0" dirty="0" smtClean="0">
                <a:solidFill>
                  <a:srgbClr val="FF0000"/>
                </a:solidFill>
                <a:latin typeface="Bodoni MT Black" pitchFamily="18" charset="0"/>
                <a:cs typeface="Arial" pitchFamily="34" charset="0"/>
              </a:rPr>
              <a:t>inches </a:t>
            </a:r>
            <a:r>
              <a:rPr lang="en-US" sz="4000" b="1" kern="0" dirty="0" smtClean="0">
                <a:solidFill>
                  <a:prstClr val="black"/>
                </a:solidFill>
                <a:latin typeface="Bodoni MT Black" pitchFamily="18" charset="0"/>
                <a:cs typeface="Arial" pitchFamily="34" charset="0"/>
              </a:rPr>
              <a:t>to </a:t>
            </a:r>
            <a:r>
              <a:rPr lang="en-US" sz="4000" b="1" kern="0" dirty="0" smtClean="0">
                <a:solidFill>
                  <a:srgbClr val="FF0000"/>
                </a:solidFill>
                <a:latin typeface="Bodoni MT Black" pitchFamily="18" charset="0"/>
                <a:cs typeface="Arial" pitchFamily="34" charset="0"/>
              </a:rPr>
              <a:t>cm! 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2743200"/>
            <a:ext cx="7734810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uhaus 93" pitchFamily="82" charset="0"/>
              </a:rPr>
              <a:t>1 step metric conversion</a:t>
            </a:r>
            <a:endParaRPr lang="en-US" sz="5400" b="1" cap="none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uhaus 93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278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5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"/>
            <a:ext cx="8305800" cy="861774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>
            <a:spAutoFit/>
          </a:bodyPr>
          <a:lstStyle/>
          <a:p>
            <a:pPr marL="0" indent="0" algn="ctr" eaLnBrk="1" hangingPunct="1">
              <a:buNone/>
              <a:defRPr/>
            </a:pPr>
            <a:r>
              <a:rPr lang="en-US" sz="2800" b="1" dirty="0" smtClean="0"/>
              <a:t>Any quantity we measure,(</a:t>
            </a:r>
            <a:r>
              <a:rPr lang="en-US" sz="2800" b="1" dirty="0" smtClean="0">
                <a:solidFill>
                  <a:srgbClr val="0066FF"/>
                </a:solidFill>
                <a:latin typeface="Berlin Sans FB Demi" pitchFamily="34" charset="0"/>
              </a:rPr>
              <a:t>length</a:t>
            </a:r>
            <a:r>
              <a:rPr lang="en-US" sz="2800" b="1" dirty="0" smtClean="0">
                <a:latin typeface="Berlin Sans FB Demi" pitchFamily="34" charset="0"/>
              </a:rPr>
              <a:t>, </a:t>
            </a:r>
            <a:r>
              <a:rPr lang="en-US" sz="2800" b="1" dirty="0" smtClean="0">
                <a:solidFill>
                  <a:srgbClr val="000099"/>
                </a:solidFill>
                <a:latin typeface="Berlin Sans FB Demi" pitchFamily="34" charset="0"/>
              </a:rPr>
              <a:t>mass</a:t>
            </a:r>
            <a:r>
              <a:rPr lang="en-US" sz="2800" b="1" dirty="0" smtClean="0">
                <a:latin typeface="Berlin Sans FB Demi" pitchFamily="34" charset="0"/>
              </a:rPr>
              <a:t>, </a:t>
            </a:r>
            <a:r>
              <a:rPr lang="en-US" sz="2800" b="1" dirty="0" smtClean="0">
                <a:solidFill>
                  <a:srgbClr val="FFC000"/>
                </a:solidFill>
                <a:latin typeface="Berlin Sans FB Demi" pitchFamily="34" charset="0"/>
              </a:rPr>
              <a:t>volume</a:t>
            </a:r>
            <a:r>
              <a:rPr lang="en-US" sz="2800" b="1" dirty="0" smtClean="0">
                <a:latin typeface="Berlin Sans FB Demi" pitchFamily="34" charset="0"/>
              </a:rPr>
              <a:t>…</a:t>
            </a:r>
            <a:r>
              <a:rPr lang="en-US" sz="2800" b="1" dirty="0" smtClean="0"/>
              <a:t>) consists of 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 number and unit</a:t>
            </a:r>
            <a:endParaRPr lang="en-US" sz="2800" b="1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2209800"/>
            <a:ext cx="8610600" cy="99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</a:rPr>
              <a:t>If we are given a quantity in one type of unit, and we want another type of unit : </a:t>
            </a:r>
            <a:endParaRPr lang="en-US" sz="2800" dirty="0" smtClean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0" y="1066800"/>
            <a:ext cx="2133600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22.2 g</a:t>
            </a:r>
            <a:endParaRPr lang="en-US" sz="5400" b="1" dirty="0">
              <a:ln w="11430"/>
              <a:gradFill>
                <a:gsLst>
                  <a:gs pos="0">
                    <a:srgbClr val="3333CC">
                      <a:tint val="70000"/>
                      <a:satMod val="245000"/>
                    </a:srgbClr>
                  </a:gs>
                  <a:gs pos="75000">
                    <a:srgbClr val="3333CC">
                      <a:tint val="90000"/>
                      <a:shade val="60000"/>
                      <a:satMod val="240000"/>
                    </a:srgbClr>
                  </a:gs>
                  <a:gs pos="100000">
                    <a:srgbClr val="3333CC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3429000"/>
            <a:ext cx="4267200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22.2 g = 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r>
              <a:rPr lang="en-US" sz="5400" b="1" dirty="0" smtClean="0">
                <a:ln w="11430"/>
                <a:gradFill>
                  <a:gsLst>
                    <a:gs pos="0">
                      <a:srgbClr val="3333CC">
                        <a:tint val="70000"/>
                        <a:satMod val="245000"/>
                      </a:srgbClr>
                    </a:gs>
                    <a:gs pos="75000">
                      <a:srgbClr val="3333CC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CC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lb</a:t>
            </a:r>
            <a:endParaRPr lang="en-US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70490" y="4419600"/>
            <a:ext cx="8773510" cy="2133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en-US" sz="5400" u="sng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We must convert the units</a:t>
            </a:r>
          </a:p>
          <a:p>
            <a:pPr algn="ctr" eaLnBrk="1" hangingPunct="1"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do this by using </a:t>
            </a:r>
          </a:p>
          <a:p>
            <a:pPr eaLnBrk="1" hangingPunct="1">
              <a:buFontTx/>
              <a:buNone/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Bodoni MT Black" pitchFamily="18" charset="0"/>
              </a:rPr>
              <a:t>     </a:t>
            </a:r>
            <a:r>
              <a:rPr lang="en-US" sz="4000" b="1" dirty="0" smtClean="0">
                <a:solidFill>
                  <a:srgbClr val="FF0000"/>
                </a:solidFill>
                <a:latin typeface="Bodoni MT Black" pitchFamily="18" charset="0"/>
              </a:rPr>
              <a:t>CONVERSION FACTORS</a:t>
            </a:r>
            <a:r>
              <a:rPr lang="en-US" dirty="0" smtClean="0">
                <a:solidFill>
                  <a:srgbClr val="000000"/>
                </a:solidFill>
              </a:rPr>
              <a:t>            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796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5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25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51953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583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51953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676400"/>
            <a:ext cx="3371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583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51953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676400"/>
            <a:ext cx="3371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5029200"/>
            <a:ext cx="675708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583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51953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676400"/>
            <a:ext cx="3371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1" y="3045724"/>
            <a:ext cx="7848600" cy="160247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FF"/>
              </a:buClr>
              <a:buSzPct val="80000"/>
              <a:buFont typeface="Arial" pitchFamily="34" charset="0"/>
              <a:buNone/>
              <a:defRPr/>
            </a:pPr>
            <a:r>
              <a:rPr lang="en-US" kern="0" dirty="0" smtClean="0">
                <a:solidFill>
                  <a:prstClr val="black"/>
                </a:solidFill>
                <a:latin typeface="Berlin Sans FB Demi" pitchFamily="34" charset="0"/>
                <a:cs typeface="Arial" pitchFamily="34" charset="0"/>
              </a:rPr>
              <a:t>A relationships between any quantities can be expressed by </a:t>
            </a:r>
            <a:r>
              <a:rPr lang="en-US" kern="0" dirty="0" smtClean="0">
                <a:solidFill>
                  <a:srgbClr val="FF0000"/>
                </a:solidFill>
                <a:latin typeface="Berlin Sans FB Demi" pitchFamily="34" charset="0"/>
                <a:cs typeface="Arial" pitchFamily="34" charset="0"/>
              </a:rPr>
              <a:t>CONVERSION FACTORS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5029200"/>
            <a:ext cx="675708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5836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51953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676400"/>
            <a:ext cx="3371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1" y="3045724"/>
            <a:ext cx="7848600" cy="160247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FF"/>
              </a:buClr>
              <a:buSzPct val="80000"/>
              <a:buFont typeface="Arial" pitchFamily="34" charset="0"/>
              <a:buNone/>
              <a:defRPr/>
            </a:pPr>
            <a:r>
              <a:rPr lang="en-US" kern="0" dirty="0" smtClean="0">
                <a:solidFill>
                  <a:prstClr val="black"/>
                </a:solidFill>
                <a:latin typeface="Berlin Sans FB Demi" pitchFamily="34" charset="0"/>
                <a:cs typeface="Arial" pitchFamily="34" charset="0"/>
              </a:rPr>
              <a:t>A relationships between any quantities can be expressed by </a:t>
            </a:r>
            <a:r>
              <a:rPr lang="en-US" kern="0" dirty="0" smtClean="0">
                <a:solidFill>
                  <a:srgbClr val="FF0000"/>
                </a:solidFill>
                <a:latin typeface="Berlin Sans FB Demi" pitchFamily="34" charset="0"/>
                <a:cs typeface="Arial" pitchFamily="34" charset="0"/>
              </a:rPr>
              <a:t>CONVERSION FACTORS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5029200"/>
            <a:ext cx="675708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5836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762000" y="2971801"/>
            <a:ext cx="8077200" cy="285001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0000FF"/>
              </a:buClr>
              <a:buSzPct val="80000"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Berlin Sans FB Demi" pitchFamily="34" charset="0"/>
                <a:cs typeface="Arial" pitchFamily="34" charset="0"/>
              </a:rPr>
              <a:t>Now, </a:t>
            </a:r>
            <a:r>
              <a:rPr lang="en-US" sz="3200" b="1" u="sng" dirty="0" smtClean="0">
                <a:solidFill>
                  <a:prstClr val="black"/>
                </a:solidFill>
                <a:latin typeface="Berlin Sans FB Demi" pitchFamily="34" charset="0"/>
                <a:cs typeface="Arial" pitchFamily="34" charset="0"/>
              </a:rPr>
              <a:t>write down </a:t>
            </a:r>
            <a:r>
              <a:rPr lang="en-US" sz="3200" b="1" dirty="0" smtClean="0">
                <a:solidFill>
                  <a:prstClr val="black"/>
                </a:solidFill>
                <a:latin typeface="Berlin Sans FB Demi" pitchFamily="34" charset="0"/>
                <a:cs typeface="Arial" pitchFamily="34" charset="0"/>
              </a:rPr>
              <a:t>CONVERSION FACTORS for:</a:t>
            </a: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80000"/>
              <a:defRPr/>
            </a:pPr>
            <a:r>
              <a:rPr lang="en-US" sz="2400" dirty="0" smtClean="0">
                <a:solidFill>
                  <a:prstClr val="black"/>
                </a:solidFill>
                <a:latin typeface="Copperplate Gothic Bold" pitchFamily="34" charset="0"/>
                <a:cs typeface="Arial" pitchFamily="34" charset="0"/>
              </a:rPr>
              <a:t>1.) </a:t>
            </a:r>
            <a:r>
              <a:rPr lang="en-US" sz="2400" b="1" dirty="0" smtClean="0">
                <a:solidFill>
                  <a:srgbClr val="000099"/>
                </a:solidFill>
                <a:latin typeface="Copperplate Gothic Bold" pitchFamily="34" charset="0"/>
                <a:cs typeface="Arial" pitchFamily="34" charset="0"/>
              </a:rPr>
              <a:t>yard and inch </a:t>
            </a:r>
            <a:r>
              <a:rPr lang="en-US" sz="2400" dirty="0" smtClean="0">
                <a:solidFill>
                  <a:prstClr val="black"/>
                </a:solidFill>
                <a:latin typeface="Copperplate Gothic Bold" pitchFamily="34" charset="0"/>
                <a:cs typeface="Arial" pitchFamily="34" charset="0"/>
              </a:rPr>
              <a:t>(1 yard = 36 inches)</a:t>
            </a: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80000"/>
              <a:defRPr/>
            </a:pPr>
            <a:r>
              <a:rPr lang="en-US" sz="2400" dirty="0" smtClean="0">
                <a:solidFill>
                  <a:prstClr val="black"/>
                </a:solidFill>
                <a:latin typeface="Copperplate Gothic Bold" pitchFamily="34" charset="0"/>
                <a:cs typeface="Arial" pitchFamily="34" charset="0"/>
              </a:rPr>
              <a:t>2.) </a:t>
            </a:r>
            <a:r>
              <a:rPr lang="en-US" sz="2400" b="1" dirty="0" smtClean="0">
                <a:solidFill>
                  <a:srgbClr val="0066FF"/>
                </a:solidFill>
                <a:latin typeface="Copperplate Gothic Bold" pitchFamily="34" charset="0"/>
                <a:cs typeface="Arial" pitchFamily="34" charset="0"/>
              </a:rPr>
              <a:t>feet and meters </a:t>
            </a:r>
            <a:r>
              <a:rPr lang="en-US" sz="2400" dirty="0" smtClean="0">
                <a:solidFill>
                  <a:prstClr val="black"/>
                </a:solidFill>
                <a:latin typeface="Copperplate Gothic Bold" pitchFamily="34" charset="0"/>
                <a:cs typeface="Arial" pitchFamily="34" charset="0"/>
              </a:rPr>
              <a:t>(1 foot = 0.3048 </a:t>
            </a:r>
            <a:r>
              <a:rPr lang="en-US" sz="2400" dirty="0" err="1" smtClean="0">
                <a:solidFill>
                  <a:prstClr val="black"/>
                </a:solidFill>
                <a:latin typeface="Copperplate Gothic Bold" pitchFamily="34" charset="0"/>
                <a:cs typeface="Arial" pitchFamily="34" charset="0"/>
              </a:rPr>
              <a:t>metre</a:t>
            </a:r>
            <a:r>
              <a:rPr lang="en-US" sz="2400" dirty="0" smtClean="0">
                <a:solidFill>
                  <a:prstClr val="black"/>
                </a:solidFill>
                <a:latin typeface="Copperplate Gothic Bold" pitchFamily="34" charset="0"/>
                <a:cs typeface="Arial" pitchFamily="34" charset="0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80000"/>
              <a:defRPr/>
            </a:pPr>
            <a:r>
              <a:rPr lang="en-US" sz="2400" dirty="0" smtClean="0">
                <a:solidFill>
                  <a:prstClr val="black"/>
                </a:solidFill>
                <a:latin typeface="Copperplate Gothic Bold" pitchFamily="34" charset="0"/>
                <a:cs typeface="Arial" pitchFamily="34" charset="0"/>
              </a:rPr>
              <a:t>3.)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Arial" pitchFamily="34" charset="0"/>
              </a:rPr>
              <a:t>mile and kilometers </a:t>
            </a:r>
            <a:r>
              <a:rPr lang="en-US" sz="2400" dirty="0" smtClean="0">
                <a:solidFill>
                  <a:prstClr val="black"/>
                </a:solidFill>
                <a:latin typeface="Copperplate Gothic Bold" pitchFamily="34" charset="0"/>
                <a:cs typeface="Arial" pitchFamily="34" charset="0"/>
              </a:rPr>
              <a:t>(1 mile = 1.609 km)</a:t>
            </a:r>
          </a:p>
          <a:p>
            <a:pPr marL="342900" indent="-342900">
              <a:spcBef>
                <a:spcPct val="20000"/>
              </a:spcBef>
              <a:buClr>
                <a:srgbClr val="0000FF"/>
              </a:buClr>
              <a:buSzPct val="80000"/>
              <a:defRPr/>
            </a:pPr>
            <a:r>
              <a:rPr lang="en-US" sz="2400" dirty="0" smtClean="0">
                <a:solidFill>
                  <a:prstClr val="black"/>
                </a:solidFill>
                <a:latin typeface="Copperplate Gothic Bold" pitchFamily="34" charset="0"/>
                <a:cs typeface="Arial" pitchFamily="34" charset="0"/>
              </a:rPr>
              <a:t>4.) </a:t>
            </a:r>
            <a:r>
              <a:rPr lang="en-US" sz="2400" b="1" dirty="0" smtClean="0">
                <a:solidFill>
                  <a:srgbClr val="FF0000"/>
                </a:solidFill>
                <a:latin typeface="Copperplate Gothic Bold" pitchFamily="34" charset="0"/>
                <a:cs typeface="Arial" pitchFamily="34" charset="0"/>
              </a:rPr>
              <a:t>pounds and kilograms </a:t>
            </a:r>
            <a:r>
              <a:rPr lang="en-US" sz="2400" dirty="0" smtClean="0">
                <a:solidFill>
                  <a:prstClr val="black"/>
                </a:solidFill>
                <a:latin typeface="Copperplate Gothic Bold" pitchFamily="34" charset="0"/>
                <a:cs typeface="Arial" pitchFamily="34" charset="0"/>
              </a:rPr>
              <a:t>(2.2 lb = 1kg)</a:t>
            </a:r>
            <a:endParaRPr lang="en-US" sz="3200" kern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51953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676400"/>
            <a:ext cx="3371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7607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06334"/>
            <a:ext cx="8534400" cy="3851466"/>
          </a:xfrm>
        </p:spPr>
        <p:txBody>
          <a:bodyPr>
            <a:noAutofit/>
          </a:bodyPr>
          <a:lstStyle/>
          <a:p>
            <a:pPr marL="0" lvl="0" indent="0">
              <a:buClr>
                <a:schemeClr val="hlink"/>
              </a:buClr>
              <a:buSzPct val="80000"/>
              <a:buNone/>
              <a:defRPr/>
            </a:pPr>
            <a:r>
              <a:rPr lang="en-US" sz="2800" kern="0" dirty="0" smtClean="0">
                <a:solidFill>
                  <a:srgbClr val="0000FF"/>
                </a:solidFill>
                <a:latin typeface="Berlin Sans FB Demi" pitchFamily="34" charset="0"/>
                <a:cs typeface="Arial" pitchFamily="34" charset="0"/>
              </a:rPr>
              <a:t>Step 1</a:t>
            </a:r>
            <a:r>
              <a:rPr lang="en-US" sz="2800" kern="0" dirty="0">
                <a:solidFill>
                  <a:srgbClr val="0000FF"/>
                </a:solidFill>
                <a:latin typeface="Berlin Sans FB Demi" pitchFamily="34" charset="0"/>
                <a:cs typeface="Arial" pitchFamily="34" charset="0"/>
              </a:rPr>
              <a:t>:</a:t>
            </a:r>
            <a:r>
              <a:rPr lang="en-US" sz="2800" kern="0" dirty="0" smtClean="0">
                <a:solidFill>
                  <a:srgbClr val="0000FF"/>
                </a:solidFill>
                <a:latin typeface="Berlin Sans FB Demi" pitchFamily="34" charset="0"/>
                <a:cs typeface="Arial" pitchFamily="34" charset="0"/>
              </a:rPr>
              <a:t> </a:t>
            </a:r>
            <a:r>
              <a:rPr lang="en-US" sz="2800" u="sng" kern="0" dirty="0" smtClean="0">
                <a:solidFill>
                  <a:srgbClr val="FF0000"/>
                </a:solidFill>
                <a:latin typeface="Berlin Sans FB Demi" pitchFamily="34" charset="0"/>
                <a:cs typeface="Arial" pitchFamily="34" charset="0"/>
              </a:rPr>
              <a:t>Write</a:t>
            </a:r>
            <a:r>
              <a:rPr lang="en-US" sz="28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Arial" pitchFamily="34" charset="0"/>
              </a:rPr>
              <a:t> </a:t>
            </a:r>
            <a:r>
              <a:rPr lang="en-US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Arial" pitchFamily="34" charset="0"/>
              </a:rPr>
              <a:t>conversion factors </a:t>
            </a:r>
            <a:r>
              <a:rPr lang="en-US" sz="2800" kern="0" dirty="0" smtClean="0">
                <a:latin typeface="Berlin Sans FB Demi" pitchFamily="34" charset="0"/>
                <a:cs typeface="Arial" pitchFamily="34" charset="0"/>
              </a:rPr>
              <a:t>for </a:t>
            </a:r>
            <a:r>
              <a:rPr lang="en-US" sz="2800" b="1" kern="0" dirty="0" smtClean="0">
                <a:solidFill>
                  <a:srgbClr val="FF0000"/>
                </a:solidFill>
                <a:latin typeface="Berlin Sans FB Demi" pitchFamily="34" charset="0"/>
                <a:cs typeface="Arial" pitchFamily="34" charset="0"/>
              </a:rPr>
              <a:t>inches</a:t>
            </a:r>
            <a:r>
              <a:rPr lang="en-US" sz="2800" kern="0" dirty="0" smtClean="0">
                <a:latin typeface="Berlin Sans FB Demi" pitchFamily="34" charset="0"/>
                <a:cs typeface="Arial" pitchFamily="34" charset="0"/>
              </a:rPr>
              <a:t> and </a:t>
            </a:r>
            <a:r>
              <a:rPr lang="en-US" sz="2800" b="1" kern="0" dirty="0" smtClean="0">
                <a:solidFill>
                  <a:srgbClr val="FF0000"/>
                </a:solidFill>
                <a:latin typeface="Berlin Sans FB Demi" pitchFamily="34" charset="0"/>
                <a:cs typeface="Arial" pitchFamily="34" charset="0"/>
              </a:rPr>
              <a:t>cm</a:t>
            </a:r>
          </a:p>
          <a:p>
            <a:pPr marL="0" lvl="0" indent="0">
              <a:buClr>
                <a:schemeClr val="hlink"/>
              </a:buClr>
              <a:buSzPct val="80000"/>
              <a:buNone/>
              <a:defRPr/>
            </a:pPr>
            <a:endParaRPr lang="en-US" sz="2800" b="1" kern="0" dirty="0" smtClean="0">
              <a:solidFill>
                <a:srgbClr val="FF0000"/>
              </a:solidFill>
              <a:latin typeface="Berlin Sans FB Demi" pitchFamily="34" charset="0"/>
              <a:cs typeface="Arial" pitchFamily="34" charset="0"/>
            </a:endParaRPr>
          </a:p>
          <a:p>
            <a:pPr marL="0" lvl="0" indent="0">
              <a:buClr>
                <a:schemeClr val="hlink"/>
              </a:buClr>
              <a:buSzPct val="80000"/>
              <a:buNone/>
              <a:defRPr/>
            </a:pPr>
            <a:r>
              <a:rPr lang="en-US" sz="2800" kern="0" dirty="0" smtClean="0">
                <a:solidFill>
                  <a:srgbClr val="0000FF"/>
                </a:solidFill>
                <a:latin typeface="Berlin Sans FB Demi" pitchFamily="34" charset="0"/>
                <a:cs typeface="Arial" pitchFamily="34" charset="0"/>
              </a:rPr>
              <a:t>Step 2</a:t>
            </a:r>
            <a:r>
              <a:rPr lang="en-US" sz="2800" kern="0" dirty="0">
                <a:solidFill>
                  <a:srgbClr val="0000FF"/>
                </a:solidFill>
                <a:latin typeface="Berlin Sans FB Demi" pitchFamily="34" charset="0"/>
                <a:cs typeface="Arial" pitchFamily="34" charset="0"/>
              </a:rPr>
              <a:t>:</a:t>
            </a:r>
            <a:r>
              <a:rPr lang="en-US" sz="2800" kern="0" dirty="0" smtClean="0">
                <a:solidFill>
                  <a:srgbClr val="0000FF"/>
                </a:solidFill>
                <a:latin typeface="Berlin Sans FB Demi" pitchFamily="34" charset="0"/>
                <a:cs typeface="Arial" pitchFamily="34" charset="0"/>
              </a:rPr>
              <a:t> </a:t>
            </a:r>
            <a:r>
              <a:rPr lang="en-US" sz="2800" u="sng" kern="0" dirty="0" smtClean="0">
                <a:solidFill>
                  <a:srgbClr val="FF0000"/>
                </a:solidFill>
                <a:latin typeface="Berlin Sans FB Demi" pitchFamily="34" charset="0"/>
                <a:cs typeface="Arial" pitchFamily="34" charset="0"/>
              </a:rPr>
              <a:t>Choose</a:t>
            </a:r>
            <a:r>
              <a:rPr lang="en-US" sz="2800" kern="0" dirty="0" smtClean="0">
                <a:latin typeface="Berlin Sans FB Demi" pitchFamily="34" charset="0"/>
                <a:cs typeface="Arial" pitchFamily="34" charset="0"/>
              </a:rPr>
              <a:t> a conversion factor which will allow you to </a:t>
            </a:r>
            <a:r>
              <a:rPr lang="en-US" sz="280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Arial" pitchFamily="34" charset="0"/>
              </a:rPr>
              <a:t>cancel units </a:t>
            </a:r>
            <a:r>
              <a:rPr lang="en-US" sz="2800" kern="0" dirty="0" smtClean="0">
                <a:latin typeface="Berlin Sans FB Demi" pitchFamily="34" charset="0"/>
                <a:cs typeface="Arial" pitchFamily="34" charset="0"/>
              </a:rPr>
              <a:t>of a given quantity (</a:t>
            </a:r>
            <a:r>
              <a:rPr lang="en-US" sz="2800" kern="0" dirty="0" smtClean="0">
                <a:solidFill>
                  <a:srgbClr val="FF0000"/>
                </a:solidFill>
                <a:latin typeface="Bodoni MT Black" pitchFamily="18" charset="0"/>
                <a:cs typeface="Arial" pitchFamily="34" charset="0"/>
              </a:rPr>
              <a:t>inches</a:t>
            </a:r>
            <a:r>
              <a:rPr lang="en-US" sz="2800" kern="0" dirty="0" smtClean="0">
                <a:solidFill>
                  <a:srgbClr val="FF0000"/>
                </a:solidFill>
                <a:latin typeface="Berlin Sans FB Demi" pitchFamily="34" charset="0"/>
                <a:cs typeface="Arial" pitchFamily="34" charset="0"/>
              </a:rPr>
              <a:t> </a:t>
            </a:r>
            <a:r>
              <a:rPr lang="en-US" sz="2800" kern="0" dirty="0" smtClean="0">
                <a:latin typeface="Berlin Sans FB Demi" pitchFamily="34" charset="0"/>
                <a:cs typeface="Arial" pitchFamily="34" charset="0"/>
              </a:rPr>
              <a:t>in our case) </a:t>
            </a:r>
          </a:p>
          <a:p>
            <a:pPr marL="0" lvl="0" indent="0">
              <a:buClr>
                <a:schemeClr val="hlink"/>
              </a:buClr>
              <a:buSzPct val="80000"/>
              <a:buNone/>
              <a:defRPr/>
            </a:pPr>
            <a:endParaRPr lang="en-US" sz="2800" kern="0" dirty="0" smtClean="0">
              <a:latin typeface="Berlin Sans FB Demi" pitchFamily="34" charset="0"/>
              <a:cs typeface="Arial" pitchFamily="34" charset="0"/>
            </a:endParaRPr>
          </a:p>
          <a:p>
            <a:pPr marL="0" lvl="0" indent="0">
              <a:buClr>
                <a:schemeClr val="hlink"/>
              </a:buClr>
              <a:buSzPct val="80000"/>
              <a:buNone/>
              <a:defRPr/>
            </a:pPr>
            <a:r>
              <a:rPr lang="en-US" sz="2800" kern="0" dirty="0" smtClean="0">
                <a:solidFill>
                  <a:srgbClr val="0000FF"/>
                </a:solidFill>
                <a:latin typeface="Berlin Sans FB Demi" pitchFamily="34" charset="0"/>
                <a:cs typeface="Arial" pitchFamily="34" charset="0"/>
              </a:rPr>
              <a:t>Step 3: </a:t>
            </a:r>
            <a:r>
              <a:rPr lang="en-US" sz="2800" u="sng" kern="0" dirty="0" smtClean="0">
                <a:solidFill>
                  <a:srgbClr val="FF0000"/>
                </a:solidFill>
                <a:latin typeface="Berlin Sans FB Demi" pitchFamily="34" charset="0"/>
                <a:cs typeface="Arial" pitchFamily="34" charset="0"/>
              </a:rPr>
              <a:t>Multiply</a:t>
            </a:r>
            <a:r>
              <a:rPr lang="en-US" sz="2800" kern="0" dirty="0" smtClean="0">
                <a:latin typeface="Berlin Sans FB Demi" pitchFamily="34" charset="0"/>
                <a:cs typeface="Arial" pitchFamily="34" charset="0"/>
              </a:rPr>
              <a:t>, </a:t>
            </a:r>
            <a:r>
              <a:rPr lang="en-US" sz="280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Arial" pitchFamily="34" charset="0"/>
              </a:rPr>
              <a:t>cancel</a:t>
            </a:r>
            <a:r>
              <a:rPr lang="en-US" sz="28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Arial" pitchFamily="34" charset="0"/>
              </a:rPr>
              <a:t> </a:t>
            </a:r>
            <a:r>
              <a:rPr lang="en-US" sz="2800" kern="0" dirty="0" smtClean="0">
                <a:latin typeface="Berlin Sans FB Demi" pitchFamily="34" charset="0"/>
                <a:cs typeface="Arial" pitchFamily="34" charset="0"/>
              </a:rPr>
              <a:t>and </a:t>
            </a:r>
            <a:r>
              <a:rPr lang="en-US" sz="280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Arial" pitchFamily="34" charset="0"/>
              </a:rPr>
              <a:t>check</a:t>
            </a:r>
            <a:r>
              <a:rPr lang="en-US" sz="28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Arial" pitchFamily="34" charset="0"/>
              </a:rPr>
              <a:t> </a:t>
            </a:r>
            <a:r>
              <a:rPr lang="en-US" sz="2800" kern="0" dirty="0" smtClean="0">
                <a:latin typeface="Berlin Sans FB Demi" pitchFamily="34" charset="0"/>
                <a:cs typeface="Arial" pitchFamily="34" charset="0"/>
              </a:rPr>
              <a:t>the units</a:t>
            </a:r>
          </a:p>
          <a:p>
            <a:pPr marL="0" lvl="0" indent="0" algn="ctr">
              <a:buClr>
                <a:schemeClr val="hlink"/>
              </a:buClr>
              <a:buSzPct val="80000"/>
              <a:buNone/>
              <a:defRPr/>
            </a:pPr>
            <a:endParaRPr lang="en-US" kern="0" dirty="0">
              <a:latin typeface="Berlin Sans FB Demi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10" y="0"/>
            <a:ext cx="9131490" cy="76944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400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EXAMPLE #1</a:t>
            </a:r>
            <a:endParaRPr lang="en-CA" sz="4400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0" y="769441"/>
            <a:ext cx="9131490" cy="6783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FF"/>
              </a:buClr>
              <a:buSzPct val="80000"/>
              <a:buFont typeface="Arial" pitchFamily="34" charset="0"/>
              <a:buNone/>
              <a:defRPr/>
            </a:pPr>
            <a:r>
              <a:rPr lang="en-US" sz="4000" b="1" kern="0" dirty="0">
                <a:solidFill>
                  <a:prstClr val="black"/>
                </a:solidFill>
                <a:latin typeface="Bodoni MT Black" pitchFamily="18" charset="0"/>
                <a:cs typeface="Arial" pitchFamily="34" charset="0"/>
              </a:rPr>
              <a:t>C</a:t>
            </a:r>
            <a:r>
              <a:rPr lang="en-US" sz="4000" b="1" kern="0" dirty="0" smtClean="0">
                <a:solidFill>
                  <a:prstClr val="black"/>
                </a:solidFill>
                <a:latin typeface="Bodoni MT Black" pitchFamily="18" charset="0"/>
                <a:cs typeface="Arial" pitchFamily="34" charset="0"/>
              </a:rPr>
              <a:t>onvert 21.5 </a:t>
            </a:r>
            <a:r>
              <a:rPr lang="en-US" sz="4000" b="1" kern="0" dirty="0" smtClean="0">
                <a:solidFill>
                  <a:srgbClr val="FF0000"/>
                </a:solidFill>
                <a:latin typeface="Bodoni MT Black" pitchFamily="18" charset="0"/>
                <a:cs typeface="Arial" pitchFamily="34" charset="0"/>
              </a:rPr>
              <a:t>inches </a:t>
            </a:r>
            <a:r>
              <a:rPr lang="en-US" sz="4000" b="1" kern="0" dirty="0" smtClean="0">
                <a:solidFill>
                  <a:prstClr val="black"/>
                </a:solidFill>
                <a:latin typeface="Bodoni MT Black" pitchFamily="18" charset="0"/>
                <a:cs typeface="Arial" pitchFamily="34" charset="0"/>
              </a:rPr>
              <a:t>to </a:t>
            </a:r>
            <a:r>
              <a:rPr lang="en-US" sz="4000" b="1" kern="0" dirty="0" smtClean="0">
                <a:solidFill>
                  <a:srgbClr val="FF0000"/>
                </a:solidFill>
                <a:latin typeface="Bodoni MT Black" pitchFamily="18" charset="0"/>
                <a:cs typeface="Arial" pitchFamily="34" charset="0"/>
              </a:rPr>
              <a:t>cm! </a:t>
            </a:r>
          </a:p>
        </p:txBody>
      </p:sp>
    </p:spTree>
    <p:extLst>
      <p:ext uri="{BB962C8B-B14F-4D97-AF65-F5344CB8AC3E}">
        <p14:creationId xmlns="" xmlns:p14="http://schemas.microsoft.com/office/powerpoint/2010/main" val="81278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7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7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7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3606</TotalTime>
  <Words>302</Words>
  <Application>Microsoft Office PowerPoint</Application>
  <PresentationFormat>On-screen Show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1_Flow</vt:lpstr>
      <vt:lpstr>2_Office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Marnie</dc:creator>
  <cp:lastModifiedBy>a.vlacil</cp:lastModifiedBy>
  <cp:revision>320</cp:revision>
  <dcterms:created xsi:type="dcterms:W3CDTF">2007-02-05T00:24:02Z</dcterms:created>
  <dcterms:modified xsi:type="dcterms:W3CDTF">2014-02-21T16:03:38Z</dcterms:modified>
</cp:coreProperties>
</file>