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1" r:id="rId3"/>
    <p:sldId id="256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57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894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8786F68-2AEE-4C65-9CE8-B11CB51917B5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1BF7427-9BCA-490B-88EE-ABDF0F44A3B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304800"/>
            <a:ext cx="7734810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uhaus 93" pitchFamily="82" charset="0"/>
              </a:rPr>
              <a:t>2 step metric conversion</a:t>
            </a:r>
            <a:endParaRPr lang="en-US" sz="5400" b="1" cap="none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uhaus 93" pitchFamily="82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458200" cy="2743200"/>
          </a:xfrm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US" b="1" dirty="0" smtClean="0">
                <a:latin typeface="Copperplate Gothic Bold" pitchFamily="34" charset="0"/>
              </a:rPr>
              <a:t>Requires the use of </a:t>
            </a:r>
            <a:r>
              <a:rPr lang="en-US" b="1" dirty="0" smtClean="0">
                <a:solidFill>
                  <a:srgbClr val="FF0000"/>
                </a:solidFill>
                <a:latin typeface="Copperplate Gothic Bold" pitchFamily="34" charset="0"/>
              </a:rPr>
              <a:t>two conversion factors</a:t>
            </a:r>
            <a:r>
              <a:rPr lang="en-US" b="1" dirty="0" smtClean="0">
                <a:latin typeface="Copperplate Gothic Bold" pitchFamily="34" charset="0"/>
              </a:rPr>
              <a:t> because there are </a:t>
            </a:r>
            <a:r>
              <a:rPr lang="en-US" b="1" dirty="0" smtClean="0">
                <a:solidFill>
                  <a:srgbClr val="0070C0"/>
                </a:solidFill>
                <a:latin typeface="Copperplate Gothic Bold" pitchFamily="34" charset="0"/>
              </a:rPr>
              <a:t>2 prefixes</a:t>
            </a:r>
            <a:r>
              <a:rPr lang="en-US" b="1" dirty="0" smtClean="0">
                <a:latin typeface="Copperplate Gothic Bold" pitchFamily="34" charset="0"/>
              </a:rPr>
              <a:t> in the question: </a:t>
            </a:r>
          </a:p>
          <a:p>
            <a:pPr marL="0" indent="0" algn="ctr"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Copperplate Gothic Bold" pitchFamily="34" charset="0"/>
              </a:rPr>
              <a:t>micro(</a:t>
            </a:r>
            <a:r>
              <a:rPr lang="en-US" b="1" dirty="0" smtClean="0">
                <a:solidFill>
                  <a:srgbClr val="7030A0"/>
                </a:solidFill>
                <a:latin typeface="Copperplate Gothic Bold" pitchFamily="34" charset="0"/>
              </a:rPr>
              <a:t>µ</a:t>
            </a:r>
            <a:r>
              <a:rPr lang="en-US" b="1" dirty="0" smtClean="0">
                <a:solidFill>
                  <a:srgbClr val="C00000"/>
                </a:solidFill>
                <a:latin typeface="Copperplate Gothic Bold" pitchFamily="34" charset="0"/>
              </a:rPr>
              <a:t>) </a:t>
            </a:r>
            <a:r>
              <a:rPr lang="en-US" b="1" dirty="0" smtClean="0">
                <a:solidFill>
                  <a:srgbClr val="C00000"/>
                </a:solidFill>
                <a:latin typeface="Copperplate Gothic Bold" pitchFamily="34" charset="0"/>
              </a:rPr>
              <a:t>and kilo(</a:t>
            </a:r>
            <a:r>
              <a:rPr lang="en-US" b="1" dirty="0" smtClean="0">
                <a:solidFill>
                  <a:srgbClr val="7030A0"/>
                </a:solidFill>
                <a:latin typeface="Copperplate Gothic Bold" pitchFamily="34" charset="0"/>
              </a:rPr>
              <a:t>k</a:t>
            </a:r>
            <a:r>
              <a:rPr lang="en-US" b="1" dirty="0" smtClean="0">
                <a:solidFill>
                  <a:srgbClr val="C00000"/>
                </a:solidFill>
                <a:latin typeface="Copperplate Gothic Bold" pitchFamily="34" charset="0"/>
              </a:rPr>
              <a:t>)</a:t>
            </a:r>
            <a:endParaRPr lang="en-US" dirty="0" smtClean="0">
              <a:solidFill>
                <a:srgbClr val="C00000"/>
              </a:solidFill>
              <a:latin typeface="Copperplate Gothic Bold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200" y="4191000"/>
            <a:ext cx="8001000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Convert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6.32 µm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to </a:t>
            </a:r>
            <a:r>
              <a:rPr kumimoji="0" 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km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gency FB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62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HOMEWORK (optional)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>
                <a:latin typeface="Berlin Sans FB Demi" pitchFamily="34" charset="0"/>
              </a:rPr>
              <a:t>Do </a:t>
            </a:r>
            <a:r>
              <a:rPr lang="en-US" sz="3200" dirty="0" smtClean="0">
                <a:solidFill>
                  <a:srgbClr val="0000FF"/>
                </a:solidFill>
                <a:latin typeface="Berlin Sans FB Demi" pitchFamily="34" charset="0"/>
              </a:rPr>
              <a:t>any Review Questions </a:t>
            </a:r>
            <a:r>
              <a:rPr lang="en-US" sz="3200" dirty="0" smtClean="0">
                <a:latin typeface="Berlin Sans FB Demi" pitchFamily="34" charset="0"/>
              </a:rPr>
              <a:t>that you need and want</a:t>
            </a:r>
          </a:p>
          <a:p>
            <a:r>
              <a:rPr lang="en-US" sz="3200" dirty="0" smtClean="0">
                <a:latin typeface="Berlin Sans FB Demi" pitchFamily="34" charset="0"/>
              </a:rPr>
              <a:t>We will have a </a:t>
            </a:r>
            <a:r>
              <a:rPr lang="en-US" sz="3200" dirty="0" smtClean="0">
                <a:solidFill>
                  <a:srgbClr val="00B0F0"/>
                </a:solidFill>
                <a:latin typeface="Berlin Sans FB Demi" pitchFamily="34" charset="0"/>
              </a:rPr>
              <a:t>QUIZ next week</a:t>
            </a:r>
          </a:p>
          <a:p>
            <a:r>
              <a:rPr lang="en-US" sz="3200" dirty="0" smtClean="0">
                <a:solidFill>
                  <a:srgbClr val="C00000"/>
                </a:solidFill>
                <a:latin typeface="Berlin Sans FB Demi" pitchFamily="34" charset="0"/>
              </a:rPr>
              <a:t>The answer key </a:t>
            </a:r>
            <a:r>
              <a:rPr lang="en-US" sz="3200" dirty="0" smtClean="0">
                <a:latin typeface="Berlin Sans FB Demi" pitchFamily="34" charset="0"/>
              </a:rPr>
              <a:t>to this section will be on the web today</a:t>
            </a:r>
          </a:p>
          <a:p>
            <a:r>
              <a:rPr lang="en-US" sz="3200" dirty="0" smtClean="0">
                <a:latin typeface="Berlin Sans FB Demi" pitchFamily="34" charset="0"/>
              </a:rPr>
              <a:t>Come and get help if you need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0587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90800" y="0"/>
            <a:ext cx="6553200" cy="914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Convert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6.32 µm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to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km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67000" y="990600"/>
            <a:ext cx="6248400" cy="48768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/>
          <a:p>
            <a:pPr marL="742950" lvl="0" indent="-7429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lang="en-US" sz="3600" dirty="0">
                <a:latin typeface="Agency FB" pitchFamily="34" charset="0"/>
              </a:rPr>
              <a:t>Convert </a:t>
            </a:r>
            <a:r>
              <a:rPr lang="en-US" sz="3600" b="1" dirty="0">
                <a:solidFill>
                  <a:srgbClr val="0000FF"/>
                </a:solidFill>
                <a:latin typeface="Agency FB" pitchFamily="34" charset="0"/>
              </a:rPr>
              <a:t>to a base unit </a:t>
            </a:r>
            <a:r>
              <a:rPr lang="en-US" sz="3600" dirty="0">
                <a:latin typeface="Agency FB" pitchFamily="34" charset="0"/>
              </a:rPr>
              <a:t>(need 2 conversion factors</a:t>
            </a:r>
            <a:r>
              <a:rPr lang="en-US" sz="3600" dirty="0" smtClean="0">
                <a:latin typeface="Agency FB" pitchFamily="34" charset="0"/>
              </a:rPr>
              <a:t>) and </a:t>
            </a:r>
            <a:r>
              <a:rPr lang="en-US" sz="3600" b="1" dirty="0" smtClean="0">
                <a:solidFill>
                  <a:srgbClr val="0000FF"/>
                </a:solidFill>
                <a:latin typeface="Agency FB" pitchFamily="34" charset="0"/>
              </a:rPr>
              <a:t>from the base unit</a:t>
            </a:r>
            <a:endParaRPr lang="en-US" sz="3600" b="1" dirty="0">
              <a:solidFill>
                <a:srgbClr val="0000FF"/>
              </a:solidFill>
              <a:latin typeface="Agency FB" pitchFamily="34" charset="0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Set up the units so 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gency FB" pitchFamily="34" charset="0"/>
              </a:rPr>
              <a:t>the known unit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cancels</a:t>
            </a: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 (in </a:t>
            </a:r>
            <a:r>
              <a:rPr kumimoji="0" lang="en-US" sz="3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gency FB" pitchFamily="34" charset="0"/>
              </a:rPr>
              <a:t>denominator</a:t>
            </a:r>
            <a:r>
              <a:rPr kumimoji="0" lang="en-US" sz="3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) and the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gency FB" pitchFamily="34" charset="0"/>
              </a:rPr>
              <a:t>desired unit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gency FB" pitchFamily="34" charset="0"/>
              </a:rPr>
              <a:t> </a:t>
            </a:r>
            <a:r>
              <a:rPr kumimoji="0" lang="en-US" sz="36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is in 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gency FB" pitchFamily="34" charset="0"/>
              </a:rPr>
              <a:t>numerator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3600" b="1" baseline="0" dirty="0" smtClean="0">
                <a:solidFill>
                  <a:srgbClr val="FF0000"/>
                </a:solidFill>
                <a:latin typeface="Agency FB" pitchFamily="34" charset="0"/>
              </a:rPr>
              <a:t>Insert the values </a:t>
            </a:r>
            <a:r>
              <a:rPr lang="en-US" sz="3600" baseline="0" dirty="0" smtClean="0">
                <a:latin typeface="Agency FB" pitchFamily="34" charset="0"/>
              </a:rPr>
              <a:t>for </a:t>
            </a:r>
            <a:r>
              <a:rPr lang="en-US" sz="3600" b="1" baseline="0" dirty="0" smtClean="0">
                <a:solidFill>
                  <a:srgbClr val="0000FF"/>
                </a:solidFill>
                <a:latin typeface="Agency FB" pitchFamily="34" charset="0"/>
              </a:rPr>
              <a:t>1 µm </a:t>
            </a:r>
            <a:r>
              <a:rPr lang="en-US" sz="3600" baseline="0" dirty="0" smtClean="0">
                <a:latin typeface="Agency FB" pitchFamily="34" charset="0"/>
              </a:rPr>
              <a:t>and </a:t>
            </a:r>
            <a:r>
              <a:rPr lang="en-US" sz="3600" b="1" baseline="0" dirty="0" smtClean="0">
                <a:solidFill>
                  <a:srgbClr val="0000FF"/>
                </a:solidFill>
                <a:latin typeface="Agency FB" pitchFamily="34" charset="0"/>
              </a:rPr>
              <a:t>1 km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Cancel the units and do the math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0587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90800" y="0"/>
            <a:ext cx="6553200" cy="914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Convert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6.32 µm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to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km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67000" y="990600"/>
            <a:ext cx="6172200" cy="1905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/>
          <a:p>
            <a:pPr marL="742950" lvl="0" indent="-742950">
              <a:spcBef>
                <a:spcPct val="20000"/>
              </a:spcBef>
              <a:buFont typeface="Arial" pitchFamily="34" charset="0"/>
              <a:buAutoNum type="arabicPeriod"/>
              <a:defRPr/>
            </a:pPr>
            <a:r>
              <a:rPr lang="en-US" sz="3600" dirty="0">
                <a:latin typeface="Agency FB" pitchFamily="34" charset="0"/>
              </a:rPr>
              <a:t>Convert </a:t>
            </a:r>
            <a:r>
              <a:rPr lang="en-US" sz="3600" b="1" dirty="0">
                <a:solidFill>
                  <a:srgbClr val="0000FF"/>
                </a:solidFill>
                <a:latin typeface="Agency FB" pitchFamily="34" charset="0"/>
              </a:rPr>
              <a:t>to a base unit </a:t>
            </a:r>
            <a:r>
              <a:rPr lang="en-US" sz="3600" dirty="0">
                <a:latin typeface="Agency FB" pitchFamily="34" charset="0"/>
              </a:rPr>
              <a:t>(need 2 conversion factors) and </a:t>
            </a:r>
            <a:r>
              <a:rPr lang="en-US" sz="3600" b="1" dirty="0">
                <a:solidFill>
                  <a:srgbClr val="0000FF"/>
                </a:solidFill>
                <a:latin typeface="Agency FB" pitchFamily="34" charset="0"/>
              </a:rPr>
              <a:t>from the base unit</a:t>
            </a:r>
            <a:endParaRPr lang="en-US" sz="3600" b="1" dirty="0">
              <a:solidFill>
                <a:srgbClr val="0000FF"/>
              </a:solidFill>
              <a:latin typeface="Agency FB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0663" y="3352800"/>
            <a:ext cx="6473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191000" y="3505200"/>
            <a:ext cx="2819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0587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90800" y="0"/>
            <a:ext cx="6553200" cy="914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Convert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6.32 µm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to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km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67000" y="990600"/>
            <a:ext cx="6172200" cy="1905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/>
          <a:p>
            <a:pPr marL="742950" lvl="0" indent="-742950">
              <a:spcBef>
                <a:spcPct val="20000"/>
              </a:spcBef>
              <a:buFont typeface="+mj-lt"/>
              <a:buAutoNum type="arabicPeriod" startAt="2"/>
              <a:defRPr/>
            </a:pPr>
            <a:r>
              <a:rPr lang="en-US" sz="3600" dirty="0">
                <a:latin typeface="Agency FB" pitchFamily="34" charset="0"/>
              </a:rPr>
              <a:t>Set up the units so </a:t>
            </a:r>
            <a:r>
              <a:rPr lang="en-US" sz="3600" b="1" u="sng" dirty="0">
                <a:solidFill>
                  <a:srgbClr val="FF0000"/>
                </a:solidFill>
                <a:latin typeface="Agency FB" pitchFamily="34" charset="0"/>
              </a:rPr>
              <a:t>the known unit </a:t>
            </a:r>
            <a:r>
              <a:rPr lang="en-US" sz="3600" b="1" dirty="0">
                <a:solidFill>
                  <a:srgbClr val="7030A0"/>
                </a:solidFill>
                <a:latin typeface="Agency FB" pitchFamily="34" charset="0"/>
              </a:rPr>
              <a:t>cancels</a:t>
            </a:r>
            <a:r>
              <a:rPr lang="en-US" sz="3600" dirty="0">
                <a:latin typeface="Agency FB" pitchFamily="34" charset="0"/>
              </a:rPr>
              <a:t> (in </a:t>
            </a:r>
            <a:r>
              <a:rPr lang="en-US" sz="3600" b="1" u="sng" dirty="0">
                <a:solidFill>
                  <a:srgbClr val="FF0000"/>
                </a:solidFill>
                <a:latin typeface="Agency FB" pitchFamily="34" charset="0"/>
              </a:rPr>
              <a:t>denominator</a:t>
            </a:r>
            <a:r>
              <a:rPr lang="en-US" sz="3600" dirty="0">
                <a:latin typeface="Agency FB" pitchFamily="34" charset="0"/>
              </a:rPr>
              <a:t>) and the </a:t>
            </a:r>
            <a:r>
              <a:rPr lang="en-US" sz="3600" b="1" dirty="0">
                <a:solidFill>
                  <a:srgbClr val="0000FF"/>
                </a:solidFill>
                <a:latin typeface="Agency FB" pitchFamily="34" charset="0"/>
              </a:rPr>
              <a:t>desired unit </a:t>
            </a:r>
            <a:r>
              <a:rPr lang="en-US" sz="3600" dirty="0">
                <a:latin typeface="Agency FB" pitchFamily="34" charset="0"/>
              </a:rPr>
              <a:t>is in </a:t>
            </a:r>
            <a:r>
              <a:rPr lang="en-US" sz="3600" b="1" dirty="0">
                <a:solidFill>
                  <a:srgbClr val="0000FF"/>
                </a:solidFill>
                <a:latin typeface="Agency FB" pitchFamily="34" charset="0"/>
              </a:rPr>
              <a:t>numerator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0663" y="3352800"/>
            <a:ext cx="6473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191000" y="3505200"/>
            <a:ext cx="2819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0587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90800" y="0"/>
            <a:ext cx="6553200" cy="914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Convert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6.32 µm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to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km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67000" y="990600"/>
            <a:ext cx="6248400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/>
          <a:p>
            <a:pPr marL="742950" lvl="0" indent="-742950">
              <a:spcBef>
                <a:spcPct val="20000"/>
              </a:spcBef>
              <a:buFont typeface="+mj-lt"/>
              <a:buAutoNum type="arabicPeriod" startAt="3"/>
              <a:defRPr/>
            </a:pPr>
            <a:r>
              <a:rPr lang="en-US" sz="3600" b="1" dirty="0">
                <a:solidFill>
                  <a:srgbClr val="FF0000"/>
                </a:solidFill>
                <a:latin typeface="Agency FB" pitchFamily="34" charset="0"/>
              </a:rPr>
              <a:t>Insert the values </a:t>
            </a:r>
            <a:r>
              <a:rPr lang="en-US" sz="3600" dirty="0">
                <a:latin typeface="Agency FB" pitchFamily="34" charset="0"/>
              </a:rPr>
              <a:t>for </a:t>
            </a:r>
            <a:r>
              <a:rPr lang="en-US" sz="3600" b="1" dirty="0">
                <a:solidFill>
                  <a:srgbClr val="0000FF"/>
                </a:solidFill>
                <a:latin typeface="Agency FB" pitchFamily="34" charset="0"/>
              </a:rPr>
              <a:t>1 µm </a:t>
            </a:r>
            <a:r>
              <a:rPr lang="en-US" sz="3600" dirty="0">
                <a:latin typeface="Agency FB" pitchFamily="34" charset="0"/>
              </a:rPr>
              <a:t>and </a:t>
            </a:r>
            <a:r>
              <a:rPr lang="en-US" sz="3600" b="1" dirty="0">
                <a:solidFill>
                  <a:srgbClr val="0000FF"/>
                </a:solidFill>
                <a:latin typeface="Agency FB" pitchFamily="34" charset="0"/>
              </a:rPr>
              <a:t>1 km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0663" y="3352800"/>
            <a:ext cx="6473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657600"/>
            <a:ext cx="542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038600"/>
            <a:ext cx="2381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3733800"/>
            <a:ext cx="2381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4038600"/>
            <a:ext cx="4286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0587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90800" y="0"/>
            <a:ext cx="6553200" cy="9144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Convert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6.32 µm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gency FB" pitchFamily="34" charset="0"/>
              </a:rPr>
              <a:t>to 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gency FB" pitchFamily="34" charset="0"/>
              </a:rPr>
              <a:t>km</a:t>
            </a:r>
            <a:endParaRPr kumimoji="0" lang="en-US" sz="54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gency FB" pitchFamily="34" charset="0"/>
              <a:cs typeface="Aharoni" pitchFamily="2" charset="-79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667000" y="990600"/>
            <a:ext cx="6248400" cy="7620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/>
          <a:p>
            <a:pPr marL="742950" lvl="0" indent="-742950">
              <a:spcBef>
                <a:spcPct val="20000"/>
              </a:spcBef>
              <a:buFont typeface="+mj-lt"/>
              <a:buAutoNum type="arabicPeriod" startAt="4"/>
              <a:defRPr/>
            </a:pPr>
            <a:r>
              <a:rPr lang="en-US" sz="3600" b="1" dirty="0" smtClean="0">
                <a:solidFill>
                  <a:srgbClr val="7030A0"/>
                </a:solidFill>
                <a:latin typeface="Agency FB" pitchFamily="34" charset="0"/>
              </a:rPr>
              <a:t>Cancel the units and do the math</a:t>
            </a:r>
            <a:endParaRPr lang="en-US" sz="3600" b="1" dirty="0">
              <a:solidFill>
                <a:srgbClr val="7030A0"/>
              </a:solidFill>
              <a:latin typeface="Agency FB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70663" y="3352800"/>
            <a:ext cx="6473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657600"/>
            <a:ext cx="5429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4038600"/>
            <a:ext cx="2381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0" y="3733800"/>
            <a:ext cx="238125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96000" y="4038600"/>
            <a:ext cx="4286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/>
          <p:nvPr/>
        </p:nvCxnSpPr>
        <p:spPr>
          <a:xfrm rot="5400000" flipH="1" flipV="1">
            <a:off x="3505200" y="3886200"/>
            <a:ext cx="304800" cy="304800"/>
          </a:xfrm>
          <a:prstGeom prst="line">
            <a:avLst/>
          </a:prstGeom>
          <a:ln w="349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4953000" y="4038600"/>
            <a:ext cx="304800" cy="304800"/>
          </a:xfrm>
          <a:prstGeom prst="line">
            <a:avLst/>
          </a:prstGeom>
          <a:ln w="349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5029200" y="3657600"/>
            <a:ext cx="304800" cy="304800"/>
          </a:xfrm>
          <a:prstGeom prst="line">
            <a:avLst/>
          </a:prstGeom>
          <a:ln w="349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6629400" y="4038600"/>
            <a:ext cx="304800" cy="304800"/>
          </a:xfrm>
          <a:prstGeom prst="line">
            <a:avLst/>
          </a:prstGeom>
          <a:ln w="349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91400" y="3657600"/>
            <a:ext cx="904875" cy="566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228600"/>
            <a:ext cx="4725974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0000FF"/>
                </a:solidFill>
                <a:latin typeface="Berlin Sans FB" pitchFamily="34" charset="0"/>
              </a:rPr>
              <a:t>Derived Units</a:t>
            </a:r>
            <a:endParaRPr lang="en-US" sz="5400" b="1" cap="none" spc="50" dirty="0">
              <a:ln w="11430"/>
              <a:solidFill>
                <a:srgbClr val="0000FF"/>
              </a:solidFill>
              <a:latin typeface="Berlin Sans FB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810000"/>
            <a:ext cx="8458200" cy="762000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US" sz="3600" dirty="0" smtClean="0">
                <a:latin typeface="Copperplate Gothic Bold" pitchFamily="34" charset="0"/>
              </a:rPr>
              <a:t>Convert </a:t>
            </a:r>
            <a:r>
              <a:rPr lang="en-US" sz="3600" dirty="0" smtClean="0">
                <a:solidFill>
                  <a:srgbClr val="0000FF"/>
                </a:solidFill>
                <a:latin typeface="Berlin Sans FB" pitchFamily="34" charset="0"/>
              </a:rPr>
              <a:t>55.0 km/h </a:t>
            </a:r>
            <a:r>
              <a:rPr lang="en-US" sz="3600" dirty="0" smtClean="0">
                <a:latin typeface="Copperplate Gothic Bold" pitchFamily="34" charset="0"/>
              </a:rPr>
              <a:t>to </a:t>
            </a:r>
            <a:r>
              <a:rPr lang="en-US" sz="3600" dirty="0" smtClean="0">
                <a:solidFill>
                  <a:srgbClr val="0000FF"/>
                </a:solidFill>
                <a:latin typeface="Berlin Sans FB" pitchFamily="34" charset="0"/>
              </a:rPr>
              <a:t>m/s</a:t>
            </a:r>
            <a:endParaRPr lang="en-US" sz="3600" dirty="0" smtClean="0">
              <a:solidFill>
                <a:srgbClr val="0000FF"/>
              </a:solidFill>
              <a:latin typeface="Berlin Sans FB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295400"/>
            <a:ext cx="667062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9" y="2438400"/>
            <a:ext cx="859692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3062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30622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616" y="228600"/>
            <a:ext cx="8590584" cy="707886"/>
          </a:xfrm>
          <a:prstGeom prst="rect">
            <a:avLst/>
          </a:prstGeom>
          <a:solidFill>
            <a:srgbClr val="FFFF00"/>
          </a:soli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solidFill>
                  <a:srgbClr val="0000FF"/>
                </a:solidFill>
                <a:latin typeface="Berlin Sans FB" pitchFamily="34" charset="0"/>
              </a:rPr>
              <a:t>Conversion </a:t>
            </a:r>
            <a:r>
              <a:rPr lang="en-US" sz="4000" b="1" spc="50" dirty="0" smtClean="0">
                <a:ln w="11430"/>
                <a:solidFill>
                  <a:srgbClr val="0000FF"/>
                </a:solidFill>
                <a:latin typeface="Berlin Sans FB" pitchFamily="34" charset="0"/>
              </a:rPr>
              <a:t>Involving Exponents</a:t>
            </a:r>
            <a:endParaRPr lang="en-US" sz="4000" b="1" cap="none" spc="50" dirty="0">
              <a:ln w="11430"/>
              <a:solidFill>
                <a:srgbClr val="0000FF"/>
              </a:solidFill>
              <a:latin typeface="Berlin Sans FB" pitchFamily="34" charset="0"/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458200" cy="762000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en-US" sz="3600" dirty="0" smtClean="0">
                <a:latin typeface="Copperplate Gothic Bold" pitchFamily="34" charset="0"/>
              </a:rPr>
              <a:t>Convert </a:t>
            </a:r>
            <a:r>
              <a:rPr lang="en-US" sz="3600" dirty="0" smtClean="0">
                <a:solidFill>
                  <a:srgbClr val="0000FF"/>
                </a:solidFill>
                <a:latin typeface="Berlin Sans FB" pitchFamily="34" charset="0"/>
              </a:rPr>
              <a:t>0.35 m</a:t>
            </a:r>
            <a:r>
              <a:rPr lang="en-US" sz="3600" baseline="30000" dirty="0" smtClean="0">
                <a:solidFill>
                  <a:srgbClr val="0000FF"/>
                </a:solidFill>
                <a:latin typeface="Berlin Sans FB" pitchFamily="34" charset="0"/>
              </a:rPr>
              <a:t>3</a:t>
            </a:r>
            <a:r>
              <a:rPr lang="en-US" sz="3600" dirty="0" smtClean="0">
                <a:solidFill>
                  <a:srgbClr val="0000FF"/>
                </a:solidFill>
                <a:latin typeface="Berlin Sans FB" pitchFamily="34" charset="0"/>
              </a:rPr>
              <a:t> </a:t>
            </a:r>
            <a:r>
              <a:rPr lang="en-US" sz="3600" dirty="0" smtClean="0">
                <a:latin typeface="Copperplate Gothic Bold" pitchFamily="34" charset="0"/>
              </a:rPr>
              <a:t>to </a:t>
            </a:r>
            <a:r>
              <a:rPr lang="en-US" sz="3600" dirty="0" err="1" smtClean="0">
                <a:solidFill>
                  <a:srgbClr val="0000FF"/>
                </a:solidFill>
                <a:latin typeface="Berlin Sans FB" pitchFamily="34" charset="0"/>
              </a:rPr>
              <a:t>mL</a:t>
            </a:r>
            <a:r>
              <a:rPr lang="en-US" sz="3600" dirty="0" smtClean="0">
                <a:latin typeface="Berlin Sans FB" pitchFamily="34" charset="0"/>
              </a:rPr>
              <a:t>(1mL = 1cm</a:t>
            </a:r>
            <a:r>
              <a:rPr lang="en-US" sz="3600" baseline="30000" dirty="0" smtClean="0">
                <a:latin typeface="Berlin Sans FB" pitchFamily="34" charset="0"/>
              </a:rPr>
              <a:t>3</a:t>
            </a:r>
            <a:r>
              <a:rPr lang="en-US" sz="3600" dirty="0" smtClean="0">
                <a:latin typeface="Berlin Sans FB" pitchFamily="34" charset="0"/>
              </a:rPr>
              <a:t>)</a:t>
            </a:r>
            <a:endParaRPr lang="en-US" sz="3600" dirty="0" smtClean="0">
              <a:latin typeface="Berlin Sans FB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362200"/>
            <a:ext cx="7783757" cy="65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306226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216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Civic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HOMEWORK (optional)</vt:lpstr>
    </vt:vector>
  </TitlesOfParts>
  <Company>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a.vlacil</dc:creator>
  <cp:lastModifiedBy>a.vlacil</cp:lastModifiedBy>
  <cp:revision>19</cp:revision>
  <dcterms:created xsi:type="dcterms:W3CDTF">2014-02-21T15:56:02Z</dcterms:created>
  <dcterms:modified xsi:type="dcterms:W3CDTF">2014-02-21T17:08:29Z</dcterms:modified>
</cp:coreProperties>
</file>