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notesMasterIdLst>
    <p:notesMasterId r:id="rId27"/>
  </p:notesMasterIdLst>
  <p:handoutMasterIdLst>
    <p:handoutMasterId r:id="rId28"/>
  </p:handoutMasterIdLst>
  <p:sldIdLst>
    <p:sldId id="256" r:id="rId4"/>
    <p:sldId id="257" r:id="rId5"/>
    <p:sldId id="259" r:id="rId6"/>
    <p:sldId id="260" r:id="rId7"/>
    <p:sldId id="278" r:id="rId8"/>
    <p:sldId id="261" r:id="rId9"/>
    <p:sldId id="262" r:id="rId10"/>
    <p:sldId id="279" r:id="rId11"/>
    <p:sldId id="267" r:id="rId12"/>
    <p:sldId id="275" r:id="rId13"/>
    <p:sldId id="263" r:id="rId14"/>
    <p:sldId id="268" r:id="rId15"/>
    <p:sldId id="269" r:id="rId16"/>
    <p:sldId id="270" r:id="rId17"/>
    <p:sldId id="271" r:id="rId18"/>
    <p:sldId id="264" r:id="rId19"/>
    <p:sldId id="280" r:id="rId20"/>
    <p:sldId id="272" r:id="rId21"/>
    <p:sldId id="265" r:id="rId22"/>
    <p:sldId id="273" r:id="rId23"/>
    <p:sldId id="266" r:id="rId24"/>
    <p:sldId id="274" r:id="rId25"/>
    <p:sldId id="277" r:id="rId26"/>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2" d="100"/>
          <a:sy n="102" d="100"/>
        </p:scale>
        <p:origin x="-24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372840" cy="502560"/>
          </a:xfrm>
          <a:prstGeom prst="rect">
            <a:avLst/>
          </a:prstGeom>
          <a:noFill/>
          <a:ln>
            <a:noFill/>
          </a:ln>
        </p:spPr>
        <p:txBody>
          <a:bodyPr vert="horz" lIns="90000" tIns="45000" rIns="90000" bIns="45000" compatLnSpc="0"/>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宋体" pitchFamily="2"/>
              <a:cs typeface="Mangal" pitchFamily="2"/>
            </a:endParaRPr>
          </a:p>
        </p:txBody>
      </p:sp>
      <p:sp>
        <p:nvSpPr>
          <p:cNvPr id="3" name="Date Placeholder 2"/>
          <p:cNvSpPr txBox="1">
            <a:spLocks noGrp="1"/>
          </p:cNvSpPr>
          <p:nvPr>
            <p:ph type="dt" sz="quarter" idx="1"/>
          </p:nvPr>
        </p:nvSpPr>
        <p:spPr>
          <a:xfrm>
            <a:off x="4399200" y="0"/>
            <a:ext cx="3372840" cy="502560"/>
          </a:xfrm>
          <a:prstGeom prst="rect">
            <a:avLst/>
          </a:prstGeom>
          <a:noFill/>
          <a:ln>
            <a:noFill/>
          </a:ln>
        </p:spPr>
        <p:txBody>
          <a:bodyPr vert="horz" lIns="90000" tIns="45000" rIns="90000" bIns="45000" compatLnSpc="0"/>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Arial" pitchFamily="18"/>
              <a:ea typeface="宋体" pitchFamily="2"/>
              <a:cs typeface="Mangal" pitchFamily="2"/>
            </a:endParaRPr>
          </a:p>
        </p:txBody>
      </p:sp>
      <p:sp>
        <p:nvSpPr>
          <p:cNvPr id="4" name="Footer Placeholder 3"/>
          <p:cNvSpPr txBox="1">
            <a:spLocks noGrp="1"/>
          </p:cNvSpPr>
          <p:nvPr>
            <p:ph type="ftr" sz="quarter" idx="2"/>
          </p:nvPr>
        </p:nvSpPr>
        <p:spPr>
          <a:xfrm>
            <a:off x="0" y="9555480"/>
            <a:ext cx="3372840" cy="502560"/>
          </a:xfrm>
          <a:prstGeom prst="rect">
            <a:avLst/>
          </a:prstGeom>
          <a:noFill/>
          <a:ln>
            <a:noFill/>
          </a:ln>
        </p:spPr>
        <p:txBody>
          <a:bodyPr vert="horz" lIns="90000" tIns="45000" rIns="90000" bIns="45000" anchor="b" compatLnSpc="0"/>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宋体" pitchFamily="2"/>
              <a:cs typeface="Mangal" pitchFamily="2"/>
            </a:endParaRPr>
          </a:p>
        </p:txBody>
      </p:sp>
      <p:sp>
        <p:nvSpPr>
          <p:cNvPr id="5" name="Slide Number Placeholder 4"/>
          <p:cNvSpPr txBox="1">
            <a:spLocks noGrp="1"/>
          </p:cNvSpPr>
          <p:nvPr>
            <p:ph type="sldNum" sz="quarter" idx="3"/>
          </p:nvPr>
        </p:nvSpPr>
        <p:spPr>
          <a:xfrm>
            <a:off x="4399200" y="9555480"/>
            <a:ext cx="3372840" cy="502560"/>
          </a:xfrm>
          <a:prstGeom prst="rect">
            <a:avLst/>
          </a:prstGeom>
          <a:noFill/>
          <a:ln>
            <a:noFill/>
          </a:ln>
        </p:spPr>
        <p:txBody>
          <a:bodyPr vert="horz" lIns="90000" tIns="45000" rIns="90000" bIns="45000" anchor="b" compatLnSpc="0"/>
          <a:lstStyle/>
          <a:p>
            <a:pPr marL="0" marR="0" lvl="0" indent="0" algn="r" rtl="0" hangingPunct="0">
              <a:lnSpc>
                <a:spcPct val="100000"/>
              </a:lnSpc>
              <a:spcBef>
                <a:spcPts val="0"/>
              </a:spcBef>
              <a:spcAft>
                <a:spcPts val="0"/>
              </a:spcAft>
              <a:buNone/>
              <a:tabLst/>
              <a:defRPr sz="1400"/>
            </a:pPr>
            <a:fld id="{099F4627-EBBA-44D8-BEFB-8FDC74481DD9}" type="slidenum">
              <a:rPr/>
              <a:pPr marL="0" marR="0" lvl="0" indent="0" algn="r" rtl="0" hangingPunct="0">
                <a:lnSpc>
                  <a:spcPct val="100000"/>
                </a:lnSpc>
                <a:spcBef>
                  <a:spcPts val="0"/>
                </a:spcBef>
                <a:spcAft>
                  <a:spcPts val="0"/>
                </a:spcAft>
                <a:buNone/>
                <a:tabLst/>
                <a:defRPr sz="1400"/>
              </a:pPr>
              <a:t>‹#›</a:t>
            </a:fld>
            <a:endParaRPr lang="en-US" sz="1400" b="0" i="0" u="none" strike="noStrike" kern="1200">
              <a:ln>
                <a:noFill/>
              </a:ln>
              <a:latin typeface="Arial" pitchFamily="18"/>
              <a:ea typeface="宋体" pitchFamily="2"/>
              <a:cs typeface="Mangal" pitchFamily="2"/>
            </a:endParaRPr>
          </a:p>
        </p:txBody>
      </p:sp>
    </p:spTree>
    <p:extLst>
      <p:ext uri="{BB962C8B-B14F-4D97-AF65-F5344CB8AC3E}">
        <p14:creationId xmlns:p14="http://schemas.microsoft.com/office/powerpoint/2010/main" xmlns="" val="2614830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371599" y="764280"/>
            <a:ext cx="5028480" cy="3771360"/>
          </a:xfrm>
          <a:prstGeom prst="rect">
            <a:avLst/>
          </a:prstGeom>
          <a:noFill/>
          <a:ln>
            <a:noFill/>
            <a:prstDash val="solid"/>
          </a:ln>
        </p:spPr>
      </p:sp>
      <p:sp>
        <p:nvSpPr>
          <p:cNvPr id="3" name="Notes Placeholder 2"/>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Header Placeholder 3"/>
          <p:cNvSpPr txBox="1">
            <a:spLocks noGrp="1"/>
          </p:cNvSpPr>
          <p:nvPr>
            <p:ph type="hdr" sz="quarter"/>
          </p:nvPr>
        </p:nvSpPr>
        <p:spPr>
          <a:xfrm>
            <a:off x="0" y="0"/>
            <a:ext cx="3372840" cy="502560"/>
          </a:xfrm>
          <a:prstGeom prst="rect">
            <a:avLst/>
          </a:prstGeom>
          <a:noFill/>
          <a:ln>
            <a:noFill/>
          </a:ln>
        </p:spPr>
        <p:txBody>
          <a:bodyPr lIns="0" tIns="0" rIns="0" bIns="0"/>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Date Placeholder 4"/>
          <p:cNvSpPr txBox="1">
            <a:spLocks noGrp="1"/>
          </p:cNvSpPr>
          <p:nvPr>
            <p:ph type="dt" idx="1"/>
          </p:nvPr>
        </p:nvSpPr>
        <p:spPr>
          <a:xfrm>
            <a:off x="4399200" y="0"/>
            <a:ext cx="3372840" cy="502560"/>
          </a:xfrm>
          <a:prstGeom prst="rect">
            <a:avLst/>
          </a:prstGeom>
          <a:noFill/>
          <a:ln>
            <a:noFill/>
          </a:ln>
        </p:spPr>
        <p:txBody>
          <a:bodyPr lIns="0" tIns="0" rIns="0" bIns="0"/>
          <a:lstStyle>
            <a:lvl1pPr lvl="0" algn="r"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6" name="Footer Placeholder 5"/>
          <p:cNvSpPr txBox="1">
            <a:spLocks noGrp="1"/>
          </p:cNvSpPr>
          <p:nvPr>
            <p:ph type="ftr" sz="quarter" idx="4"/>
          </p:nvPr>
        </p:nvSpPr>
        <p:spPr>
          <a:xfrm>
            <a:off x="0" y="9555480"/>
            <a:ext cx="3372840" cy="502560"/>
          </a:xfrm>
          <a:prstGeom prst="rect">
            <a:avLst/>
          </a:prstGeom>
          <a:noFill/>
          <a:ln>
            <a:noFill/>
          </a:ln>
        </p:spPr>
        <p:txBody>
          <a:bodyPr lIns="0" tIns="0" rIns="0" bIns="0" anchor="b"/>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7" name="Slide Number Placeholder 6"/>
          <p:cNvSpPr txBox="1">
            <a:spLocks noGrp="1"/>
          </p:cNvSpPr>
          <p:nvPr>
            <p:ph type="sldNum" sz="quarter" idx="5"/>
          </p:nvPr>
        </p:nvSpPr>
        <p:spPr>
          <a:xfrm>
            <a:off x="4399200" y="9555480"/>
            <a:ext cx="3372840" cy="502560"/>
          </a:xfrm>
          <a:prstGeom prst="rect">
            <a:avLst/>
          </a:prstGeom>
          <a:noFill/>
          <a:ln>
            <a:noFill/>
          </a:ln>
        </p:spPr>
        <p:txBody>
          <a:bodyPr lIns="0" tIns="0" rIns="0" bIns="0" anchor="b"/>
          <a:lstStyle>
            <a:lvl1pPr lvl="0" algn="r" rtl="0" hangingPunct="0">
              <a:buNone/>
              <a:tabLst/>
              <a:defRPr lang="en-US" sz="1400" kern="1200">
                <a:latin typeface="Times New Roman" pitchFamily="18"/>
                <a:ea typeface="Lucida Sans Unicode" pitchFamily="2"/>
                <a:cs typeface="Tahoma" pitchFamily="2"/>
              </a:defRPr>
            </a:lvl1pPr>
          </a:lstStyle>
          <a:p>
            <a:pPr lvl="0"/>
            <a:fld id="{C152FEFE-A34C-47AE-B5EF-24ECA810E637}" type="slidenum">
              <a:rPr/>
              <a:pPr lvl="0"/>
              <a:t>‹#›</a:t>
            </a:fld>
            <a:endParaRPr lang="en-US"/>
          </a:p>
        </p:txBody>
      </p:sp>
    </p:spTree>
    <p:extLst>
      <p:ext uri="{BB962C8B-B14F-4D97-AF65-F5344CB8AC3E}">
        <p14:creationId xmlns:p14="http://schemas.microsoft.com/office/powerpoint/2010/main" xmlns="" val="1625863288"/>
      </p:ext>
    </p:extLst>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a:ln>
          <a:noFill/>
        </a:ln>
        <a:latin typeface="Arial" pitchFamily="18"/>
        <a:ea typeface="宋体"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EAB0777-4C60-462E-A92C-CDAFD498799C}" type="datetimeFigureOut">
              <a:rPr lang="en-US" smtClean="0"/>
              <a:pPr/>
              <a:t>2/4/2014</a:t>
            </a:fld>
            <a:endParaRPr lang="en-US"/>
          </a:p>
        </p:txBody>
      </p:sp>
      <p:sp>
        <p:nvSpPr>
          <p:cNvPr id="8" name="Slide Number Placeholder 7"/>
          <p:cNvSpPr>
            <a:spLocks noGrp="1"/>
          </p:cNvSpPr>
          <p:nvPr>
            <p:ph type="sldNum" sz="quarter" idx="11"/>
          </p:nvPr>
        </p:nvSpPr>
        <p:spPr/>
        <p:txBody>
          <a:bodyPr/>
          <a:lstStyle/>
          <a:p>
            <a:fld id="{59DE6EB8-52AB-45EA-A660-3E1EBFA72987}"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B0777-4C60-462E-A92C-CDAFD498799C}"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B0777-4C60-462E-A92C-CDAFD498799C}"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EAB0777-4C60-462E-A92C-CDAFD498799C}" type="datetimeFigureOut">
              <a:rPr lang="en-US" smtClean="0"/>
              <a:pPr/>
              <a:t>2/4/2014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9DE6EB8-52AB-45EA-A660-3E1EBFA7298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AB0777-4C60-462E-A92C-CDAFD498799C}" type="datetimeFigureOut">
              <a:rPr lang="en-US" smtClean="0"/>
              <a:pPr/>
              <a:t>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DE6EB8-52AB-45EA-A660-3E1EBFA7298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EAB0777-4C60-462E-A92C-CDAFD498799C}" type="datetimeFigureOut">
              <a:rPr lang="en-US" smtClean="0"/>
              <a:pPr/>
              <a:t>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DE6EB8-52AB-45EA-A660-3E1EBFA7298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AB0777-4C60-462E-A92C-CDAFD498799C}" type="datetimeFigureOut">
              <a:rPr lang="en-US" smtClean="0"/>
              <a:pPr/>
              <a:t>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DE6EB8-52AB-45EA-A660-3E1EBFA729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EAB0777-4C60-462E-A92C-CDAFD498799C}" type="datetimeFigureOut">
              <a:rPr lang="en-US" smtClean="0"/>
              <a:pPr/>
              <a:t>2/4/2014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9DE6EB8-52AB-45EA-A660-3E1EBFA7298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EAB0777-4C60-462E-A92C-CDAFD498799C}" type="datetimeFigureOut">
              <a:rPr lang="en-US" smtClean="0"/>
              <a:pPr/>
              <a:t>2/4/2014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9DE6EB8-52AB-45EA-A660-3E1EBFA7298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EAB0777-4C60-462E-A92C-CDAFD498799C}" type="datetimeFigureOut">
              <a:rPr lang="en-US" smtClean="0"/>
              <a:pPr/>
              <a:t>2/4/2014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9DE6EB8-52AB-45EA-A660-3E1EBFA7298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AB0777-4C60-462E-A92C-CDAFD498799C}" type="datetimeFigureOut">
              <a:rPr lang="en-US" smtClean="0"/>
              <a:pPr/>
              <a:t>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DE6EB8-52AB-45EA-A660-3E1EBFA729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EAB0777-4C60-462E-A92C-CDAFD498799C}"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EAB0777-4C60-462E-A92C-CDAFD498799C}" type="datetimeFigureOut">
              <a:rPr lang="en-US" smtClean="0"/>
              <a:pPr/>
              <a:t>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DE6EB8-52AB-45EA-A660-3E1EBFA7298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AB0777-4C60-462E-A92C-CDAFD498799C}" type="datetimeFigureOut">
              <a:rPr lang="en-US" smtClean="0"/>
              <a:pPr/>
              <a:t>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DE6EB8-52AB-45EA-A660-3E1EBFA7298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AB0777-4C60-462E-A92C-CDAFD498799C}" type="datetimeFigureOut">
              <a:rPr lang="en-US" smtClean="0"/>
              <a:pPr/>
              <a:t>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DE6EB8-52AB-45EA-A660-3E1EBFA72987}"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EAB0777-4C60-462E-A92C-CDAFD498799C}"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extLst>
      <p:ext uri="{BB962C8B-B14F-4D97-AF65-F5344CB8AC3E}">
        <p14:creationId xmlns:p14="http://schemas.microsoft.com/office/powerpoint/2010/main" xmlns="" val="36224216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EAB0777-4C60-462E-A92C-CDAFD498799C}"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extLst>
      <p:ext uri="{BB962C8B-B14F-4D97-AF65-F5344CB8AC3E}">
        <p14:creationId xmlns:p14="http://schemas.microsoft.com/office/powerpoint/2010/main" xmlns="" val="8384735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extLst>
      <p:ext uri="{BB962C8B-B14F-4D97-AF65-F5344CB8AC3E}">
        <p14:creationId xmlns:p14="http://schemas.microsoft.com/office/powerpoint/2010/main" xmlns="" val="29928970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EAB0777-4C60-462E-A92C-CDAFD498799C}"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pPr/>
              <a:t>‹#›</a:t>
            </a:fld>
            <a:endParaRPr lang="en-US"/>
          </a:p>
        </p:txBody>
      </p:sp>
    </p:spTree>
    <p:extLst>
      <p:ext uri="{BB962C8B-B14F-4D97-AF65-F5344CB8AC3E}">
        <p14:creationId xmlns:p14="http://schemas.microsoft.com/office/powerpoint/2010/main" xmlns="" val="39565213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EAB0777-4C60-462E-A92C-CDAFD498799C}" type="datetimeFigureOut">
              <a:rPr lang="en-US" smtClean="0"/>
              <a:pPr/>
              <a:t>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pPr/>
              <a:t>‹#›</a:t>
            </a:fld>
            <a:endParaRPr lang="en-US"/>
          </a:p>
        </p:txBody>
      </p:sp>
    </p:spTree>
    <p:extLst>
      <p:ext uri="{BB962C8B-B14F-4D97-AF65-F5344CB8AC3E}">
        <p14:creationId xmlns:p14="http://schemas.microsoft.com/office/powerpoint/2010/main" xmlns="" val="20434321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EAB0777-4C60-462E-A92C-CDAFD498799C}" type="datetimeFigureOut">
              <a:rPr lang="en-US" smtClean="0"/>
              <a:pPr/>
              <a:t>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pPr/>
              <a:t>‹#›</a:t>
            </a:fld>
            <a:endParaRPr lang="en-US"/>
          </a:p>
        </p:txBody>
      </p:sp>
    </p:spTree>
    <p:extLst>
      <p:ext uri="{BB962C8B-B14F-4D97-AF65-F5344CB8AC3E}">
        <p14:creationId xmlns:p14="http://schemas.microsoft.com/office/powerpoint/2010/main" xmlns="" val="5815523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pPr/>
              <a:t>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pPr/>
              <a:t>‹#›</a:t>
            </a:fld>
            <a:endParaRPr lang="en-US"/>
          </a:p>
        </p:txBody>
      </p:sp>
    </p:spTree>
    <p:extLst>
      <p:ext uri="{BB962C8B-B14F-4D97-AF65-F5344CB8AC3E}">
        <p14:creationId xmlns:p14="http://schemas.microsoft.com/office/powerpoint/2010/main" xmlns="" val="409084744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pPr/>
              <a:t>‹#›</a:t>
            </a:fld>
            <a:endParaRPr lang="en-US"/>
          </a:p>
        </p:txBody>
      </p:sp>
    </p:spTree>
    <p:extLst>
      <p:ext uri="{BB962C8B-B14F-4D97-AF65-F5344CB8AC3E}">
        <p14:creationId xmlns:p14="http://schemas.microsoft.com/office/powerpoint/2010/main" xmlns="" val="7064090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pPr/>
              <a:t>‹#›</a:t>
            </a:fld>
            <a:endParaRPr lang="en-US"/>
          </a:p>
        </p:txBody>
      </p:sp>
    </p:spTree>
    <p:extLst>
      <p:ext uri="{BB962C8B-B14F-4D97-AF65-F5344CB8AC3E}">
        <p14:creationId xmlns:p14="http://schemas.microsoft.com/office/powerpoint/2010/main" xmlns="" val="9986783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EAB0777-4C60-462E-A92C-CDAFD498799C}"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extLst>
      <p:ext uri="{BB962C8B-B14F-4D97-AF65-F5344CB8AC3E}">
        <p14:creationId xmlns:p14="http://schemas.microsoft.com/office/powerpoint/2010/main" xmlns="" val="27629648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EAB0777-4C60-462E-A92C-CDAFD498799C}"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extLst>
      <p:ext uri="{BB962C8B-B14F-4D97-AF65-F5344CB8AC3E}">
        <p14:creationId xmlns:p14="http://schemas.microsoft.com/office/powerpoint/2010/main" xmlns="" val="4249233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0EAB0777-4C60-462E-A92C-CDAFD498799C}"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EAB0777-4C60-462E-A92C-CDAFD498799C}" type="datetimeFigureOut">
              <a:rPr lang="en-US" smtClean="0"/>
              <a:pPr/>
              <a:t>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AB0777-4C60-462E-A92C-CDAFD498799C}" type="datetimeFigureOut">
              <a:rPr lang="en-US" smtClean="0"/>
              <a:pPr/>
              <a:t>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pPr/>
              <a:t>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EAB0777-4C60-462E-A92C-CDAFD498799C}" type="datetimeFigureOut">
              <a:rPr lang="en-US" smtClean="0"/>
              <a:pPr/>
              <a:t>2/4/2014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9DE6EB8-52AB-45EA-A660-3E1EBFA72987}"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EAB0777-4C60-462E-A92C-CDAFD498799C}" type="datetimeFigureOut">
              <a:rPr lang="en-US" smtClean="0"/>
              <a:pPr/>
              <a:t>2/4/2014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DE6EB8-52AB-45EA-A660-3E1EBFA7298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B0777-4C60-462E-A92C-CDAFD498799C}" type="datetimeFigureOut">
              <a:rPr lang="en-US" smtClean="0"/>
              <a:pPr/>
              <a:t>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DE6EB8-52AB-45EA-A660-3E1EBFA72987}" type="slidenum">
              <a:rPr lang="en-US" smtClean="0"/>
              <a:pPr/>
              <a:t>‹#›</a:t>
            </a:fld>
            <a:endParaRPr lang="en-US"/>
          </a:p>
        </p:txBody>
      </p:sp>
    </p:spTree>
    <p:extLst>
      <p:ext uri="{BB962C8B-B14F-4D97-AF65-F5344CB8AC3E}">
        <p14:creationId xmlns:p14="http://schemas.microsoft.com/office/powerpoint/2010/main" xmlns="" val="384200035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052"/>
            <a:ext cx="9144000" cy="2455913"/>
          </a:xfrm>
        </p:spPr>
        <p:txBody>
          <a:bodyPr/>
          <a:lstStyle/>
          <a:p>
            <a:r>
              <a:rPr lang="en-CA" dirty="0" smtClean="0"/>
              <a:t>LABORATORY NOTEBOOK</a:t>
            </a: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2348880"/>
            <a:ext cx="3206849" cy="43100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283968" y="2348880"/>
            <a:ext cx="4392488" cy="43924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39882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5311" y="98174"/>
            <a:ext cx="7498080" cy="1143000"/>
          </a:xfrm>
        </p:spPr>
        <p:txBody>
          <a:bodyPr/>
          <a:lstStyle/>
          <a:p>
            <a:r>
              <a:rPr lang="en-CA" b="1" dirty="0" smtClean="0"/>
              <a:t>6. Procedure</a:t>
            </a:r>
            <a:endParaRPr lang="en-CA"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124744"/>
            <a:ext cx="9144000" cy="57450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70199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74638"/>
            <a:ext cx="7746064" cy="1143000"/>
          </a:xfrm>
        </p:spPr>
        <p:txBody>
          <a:bodyPr>
            <a:noAutofit/>
          </a:bodyPr>
          <a:lstStyle/>
          <a:p>
            <a:r>
              <a:rPr lang="en-CA" b="1" dirty="0" smtClean="0"/>
              <a:t>7. Data/Observations/Results</a:t>
            </a:r>
            <a:endParaRPr lang="en-CA" b="1" dirty="0"/>
          </a:p>
        </p:txBody>
      </p:sp>
      <p:sp>
        <p:nvSpPr>
          <p:cNvPr id="3" name="Content Placeholder 2"/>
          <p:cNvSpPr>
            <a:spLocks noGrp="1"/>
          </p:cNvSpPr>
          <p:nvPr>
            <p:ph idx="1"/>
          </p:nvPr>
        </p:nvSpPr>
        <p:spPr>
          <a:xfrm>
            <a:off x="1043608" y="1447800"/>
            <a:ext cx="8100392" cy="4800600"/>
          </a:xfrm>
        </p:spPr>
        <p:txBody>
          <a:bodyPr/>
          <a:lstStyle/>
          <a:p>
            <a:r>
              <a:rPr lang="en-CA" dirty="0" smtClean="0"/>
              <a:t>record </a:t>
            </a:r>
            <a:r>
              <a:rPr lang="en-CA" dirty="0"/>
              <a:t>all the measurements and observations you made during the lab, and attach any graphs and charts generated during or after the lab to display your data </a:t>
            </a:r>
            <a:endParaRPr lang="en-CA" dirty="0" smtClean="0"/>
          </a:p>
          <a:p>
            <a:r>
              <a:rPr lang="en-US" dirty="0"/>
              <a:t>Include units for all measurements.  </a:t>
            </a:r>
            <a:endParaRPr lang="en-US" dirty="0" smtClean="0"/>
          </a:p>
          <a:p>
            <a:r>
              <a:rPr lang="en-US" dirty="0" smtClean="0"/>
              <a:t>Do </a:t>
            </a:r>
            <a:r>
              <a:rPr lang="en-US" dirty="0"/>
              <a:t>not erase when recording data; simply draw a single line through a mistake and record the new value next to it. </a:t>
            </a:r>
            <a:endParaRPr lang="en-CA" dirty="0"/>
          </a:p>
          <a:p>
            <a:endParaRPr lang="en-CA" dirty="0"/>
          </a:p>
        </p:txBody>
      </p:sp>
    </p:spTree>
    <p:extLst>
      <p:ext uri="{BB962C8B-B14F-4D97-AF65-F5344CB8AC3E}">
        <p14:creationId xmlns:p14="http://schemas.microsoft.com/office/powerpoint/2010/main" xmlns="" val="120680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447800"/>
            <a:ext cx="8100392" cy="4800600"/>
          </a:xfrm>
        </p:spPr>
        <p:txBody>
          <a:bodyPr/>
          <a:lstStyle/>
          <a:p>
            <a:r>
              <a:rPr lang="en-CA" dirty="0" smtClean="0"/>
              <a:t>record </a:t>
            </a:r>
            <a:r>
              <a:rPr lang="en-CA" dirty="0"/>
              <a:t>all the measurements and observations you made during the lab, and attach any graphs and charts generated during or after the lab to display your data </a:t>
            </a:r>
            <a:endParaRPr lang="en-CA" dirty="0" smtClean="0"/>
          </a:p>
          <a:p>
            <a:r>
              <a:rPr lang="en-US" dirty="0"/>
              <a:t>Include units for all measurements.  </a:t>
            </a:r>
            <a:endParaRPr lang="en-US" dirty="0" smtClean="0"/>
          </a:p>
          <a:p>
            <a:r>
              <a:rPr lang="en-US" strike="sngStrike" dirty="0" smtClean="0"/>
              <a:t>Do </a:t>
            </a:r>
            <a:r>
              <a:rPr lang="en-US" strike="sngStrike" dirty="0"/>
              <a:t>not erase when recording data; simply draw a single line through a mistake and record the new value next to it. </a:t>
            </a:r>
            <a:endParaRPr lang="en-CA" strike="sngStrike" dirty="0"/>
          </a:p>
          <a:p>
            <a:endParaRPr lang="en-CA" dirty="0"/>
          </a:p>
        </p:txBody>
      </p:sp>
      <p:sp>
        <p:nvSpPr>
          <p:cNvPr id="5" name="Title 1"/>
          <p:cNvSpPr>
            <a:spLocks noGrp="1"/>
          </p:cNvSpPr>
          <p:nvPr>
            <p:ph type="title"/>
          </p:nvPr>
        </p:nvSpPr>
        <p:spPr>
          <a:xfrm>
            <a:off x="1187624" y="274638"/>
            <a:ext cx="7746064" cy="1143000"/>
          </a:xfrm>
        </p:spPr>
        <p:txBody>
          <a:bodyPr>
            <a:noAutofit/>
          </a:bodyPr>
          <a:lstStyle/>
          <a:p>
            <a:r>
              <a:rPr lang="en-CA" b="1" dirty="0" smtClean="0"/>
              <a:t>7. Data/Observations/Results</a:t>
            </a:r>
            <a:endParaRPr lang="en-CA" b="1" dirty="0"/>
          </a:p>
        </p:txBody>
      </p:sp>
    </p:spTree>
    <p:extLst>
      <p:ext uri="{BB962C8B-B14F-4D97-AF65-F5344CB8AC3E}">
        <p14:creationId xmlns:p14="http://schemas.microsoft.com/office/powerpoint/2010/main" xmlns="" val="600830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934463730"/>
              </p:ext>
            </p:extLst>
          </p:nvPr>
        </p:nvGraphicFramePr>
        <p:xfrm>
          <a:off x="1331641" y="2636914"/>
          <a:ext cx="7272806" cy="2958001"/>
        </p:xfrm>
        <a:graphic>
          <a:graphicData uri="http://schemas.openxmlformats.org/drawingml/2006/table">
            <a:tbl>
              <a:tblPr/>
              <a:tblGrid>
                <a:gridCol w="2182365"/>
                <a:gridCol w="1614352"/>
                <a:gridCol w="1644248"/>
                <a:gridCol w="1831841"/>
              </a:tblGrid>
              <a:tr h="489512">
                <a:tc>
                  <a:txBody>
                    <a:bodyPr/>
                    <a:lstStyle/>
                    <a:p>
                      <a:pPr hangingPunct="0">
                        <a:lnSpc>
                          <a:spcPts val="2400"/>
                        </a:lnSpc>
                        <a:spcAft>
                          <a:spcPts val="0"/>
                        </a:spcAft>
                      </a:pPr>
                      <a:r>
                        <a:rPr lang="en-US" sz="1200" dirty="0">
                          <a:effectLst/>
                          <a:latin typeface="Berlin Sans FB Demi"/>
                          <a:ea typeface="Times New Roman"/>
                          <a:cs typeface="Calibri"/>
                        </a:rPr>
                        <a:t>Titration volumes</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hangingPunct="0">
                        <a:lnSpc>
                          <a:spcPts val="2400"/>
                        </a:lnSpc>
                        <a:spcAft>
                          <a:spcPts val="0"/>
                        </a:spcAft>
                      </a:pPr>
                      <a:r>
                        <a:rPr lang="en-US" sz="1200" dirty="0">
                          <a:effectLst/>
                          <a:latin typeface="Berlin Sans FB Demi"/>
                          <a:ea typeface="Times New Roman"/>
                          <a:cs typeface="Calibri"/>
                        </a:rPr>
                        <a:t>Sample 1</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hangingPunct="0">
                        <a:lnSpc>
                          <a:spcPts val="2400"/>
                        </a:lnSpc>
                        <a:spcAft>
                          <a:spcPts val="0"/>
                        </a:spcAft>
                      </a:pPr>
                      <a:r>
                        <a:rPr lang="en-US" sz="1200">
                          <a:effectLst/>
                          <a:latin typeface="Berlin Sans FB Demi"/>
                          <a:ea typeface="Times New Roman"/>
                          <a:cs typeface="Calibri"/>
                        </a:rPr>
                        <a:t>Sample 2</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hangingPunct="0">
                        <a:lnSpc>
                          <a:spcPts val="2400"/>
                        </a:lnSpc>
                        <a:spcAft>
                          <a:spcPts val="0"/>
                        </a:spcAft>
                      </a:pPr>
                      <a:r>
                        <a:rPr lang="en-US" sz="1200">
                          <a:effectLst/>
                          <a:latin typeface="Berlin Sans FB Demi"/>
                          <a:ea typeface="Times New Roman"/>
                          <a:cs typeface="Calibri"/>
                        </a:rPr>
                        <a:t>Sample 3</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r>
              <a:tr h="489512">
                <a:tc>
                  <a:txBody>
                    <a:bodyPr/>
                    <a:lstStyle/>
                    <a:p>
                      <a:pPr hangingPunct="0">
                        <a:lnSpc>
                          <a:spcPts val="2400"/>
                        </a:lnSpc>
                        <a:spcAft>
                          <a:spcPts val="0"/>
                        </a:spcAft>
                      </a:pPr>
                      <a:r>
                        <a:rPr lang="en-US" sz="1200" b="1">
                          <a:effectLst/>
                          <a:latin typeface="Calibri"/>
                          <a:ea typeface="Times New Roman"/>
                        </a:rPr>
                        <a:t>Initial volume Ag / Ac</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hangingPunct="0">
                        <a:lnSpc>
                          <a:spcPts val="2400"/>
                        </a:lnSpc>
                        <a:spcAft>
                          <a:spcPts val="0"/>
                        </a:spcAft>
                      </a:pPr>
                      <a:r>
                        <a:rPr lang="en-US" sz="1200" dirty="0">
                          <a:effectLst/>
                          <a:latin typeface="Calibri"/>
                          <a:ea typeface="Times New Roman"/>
                        </a:rPr>
                        <a:t> </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512">
                <a:tc>
                  <a:txBody>
                    <a:bodyPr/>
                    <a:lstStyle/>
                    <a:p>
                      <a:pPr hangingPunct="0">
                        <a:lnSpc>
                          <a:spcPts val="2400"/>
                        </a:lnSpc>
                        <a:spcAft>
                          <a:spcPts val="0"/>
                        </a:spcAft>
                      </a:pPr>
                      <a:r>
                        <a:rPr lang="en-US" sz="1200" b="1">
                          <a:effectLst/>
                          <a:latin typeface="Calibri"/>
                          <a:ea typeface="Times New Roman"/>
                        </a:rPr>
                        <a:t>Final volume Ag / Ac</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512">
                <a:tc>
                  <a:txBody>
                    <a:bodyPr/>
                    <a:lstStyle/>
                    <a:p>
                      <a:pPr hangingPunct="0">
                        <a:lnSpc>
                          <a:spcPts val="2400"/>
                        </a:lnSpc>
                        <a:spcAft>
                          <a:spcPts val="0"/>
                        </a:spcAft>
                      </a:pPr>
                      <a:r>
                        <a:rPr lang="en-US" sz="1200" b="1">
                          <a:effectLst/>
                          <a:latin typeface="Calibri"/>
                          <a:ea typeface="Times New Roman"/>
                        </a:rPr>
                        <a:t>Volume Ag / Ac used</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341">
                <a:tc>
                  <a:txBody>
                    <a:bodyPr/>
                    <a:lstStyle/>
                    <a:p>
                      <a:pPr marL="1097280" indent="-1097280" hangingPunct="0">
                        <a:lnSpc>
                          <a:spcPts val="1600"/>
                        </a:lnSpc>
                        <a:spcAft>
                          <a:spcPts val="0"/>
                        </a:spcAft>
                        <a:tabLst>
                          <a:tab pos="457200" algn="l"/>
                          <a:tab pos="1536700" algn="l"/>
                          <a:tab pos="1536700" algn="l"/>
                        </a:tabLst>
                      </a:pPr>
                      <a:r>
                        <a:rPr lang="en-US" sz="1200" b="1">
                          <a:effectLst/>
                          <a:latin typeface="Calibri"/>
                          <a:ea typeface="Times New Roman"/>
                        </a:rPr>
                        <a:t>Molarity of Ag</a:t>
                      </a:r>
                      <a:r>
                        <a:rPr lang="en-US" sz="1200" b="1" baseline="30000">
                          <a:effectLst/>
                          <a:latin typeface="Calibri"/>
                          <a:ea typeface="Times New Roman"/>
                        </a:rPr>
                        <a:t>+1</a:t>
                      </a:r>
                      <a:r>
                        <a:rPr lang="en-US" sz="1200" b="1">
                          <a:effectLst/>
                          <a:latin typeface="Calibri"/>
                          <a:ea typeface="Times New Roman"/>
                        </a:rPr>
                        <a:t> ion</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1097280" indent="-1097280" hangingPunct="0">
                        <a:lnSpc>
                          <a:spcPts val="1600"/>
                        </a:lnSpc>
                        <a:spcAft>
                          <a:spcPts val="0"/>
                        </a:spcAft>
                        <a:tabLst>
                          <a:tab pos="457200" algn="l"/>
                          <a:tab pos="1536700" algn="l"/>
                          <a:tab pos="1536700" algn="l"/>
                        </a:tabLs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7280" indent="-1097280" hangingPunct="0">
                        <a:lnSpc>
                          <a:spcPts val="1600"/>
                        </a:lnSpc>
                        <a:spcAft>
                          <a:spcPts val="0"/>
                        </a:spcAft>
                        <a:tabLst>
                          <a:tab pos="457200" algn="l"/>
                          <a:tab pos="1536700" algn="l"/>
                          <a:tab pos="1536700" algn="l"/>
                        </a:tabLs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7280" indent="-1097280" hangingPunct="0">
                        <a:lnSpc>
                          <a:spcPts val="1600"/>
                        </a:lnSpc>
                        <a:spcAft>
                          <a:spcPts val="0"/>
                        </a:spcAft>
                        <a:tabLst>
                          <a:tab pos="457200" algn="l"/>
                          <a:tab pos="1536700" algn="l"/>
                          <a:tab pos="1536700" algn="l"/>
                        </a:tabLs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905">
                <a:tc>
                  <a:txBody>
                    <a:bodyPr/>
                    <a:lstStyle/>
                    <a:p>
                      <a:pPr marL="927100" hangingPunct="0">
                        <a:lnSpc>
                          <a:spcPts val="1200"/>
                        </a:lnSpc>
                        <a:spcAft>
                          <a:spcPts val="0"/>
                        </a:spcAft>
                      </a:pPr>
                      <a:r>
                        <a:rPr lang="en-US" sz="1200" b="1" dirty="0">
                          <a:effectLst/>
                          <a:latin typeface="Calibri"/>
                          <a:ea typeface="Times New Roman"/>
                        </a:rPr>
                        <a:t>Mean molarity of Ag</a:t>
                      </a:r>
                      <a:r>
                        <a:rPr lang="en-US" sz="1200" b="1" baseline="30000" dirty="0">
                          <a:effectLst/>
                          <a:latin typeface="Calibri"/>
                          <a:ea typeface="Times New Roman"/>
                        </a:rPr>
                        <a:t>+1</a:t>
                      </a:r>
                      <a:r>
                        <a:rPr lang="en-US" sz="1200" b="1" dirty="0">
                          <a:effectLst/>
                          <a:latin typeface="Calibri"/>
                          <a:ea typeface="Times New Roman"/>
                        </a:rPr>
                        <a:t> ion</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3">
                  <a:txBody>
                    <a:bodyPr/>
                    <a:lstStyle/>
                    <a:p>
                      <a:pPr marL="927100" hangingPunct="0">
                        <a:lnSpc>
                          <a:spcPts val="12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r>
              <a:tr h="293707">
                <a:tc>
                  <a:txBody>
                    <a:bodyPr/>
                    <a:lstStyle/>
                    <a:p>
                      <a:pPr marL="304800" hangingPunct="0">
                        <a:spcAft>
                          <a:spcPts val="0"/>
                        </a:spcAft>
                        <a:tabLst>
                          <a:tab pos="927100" algn="l"/>
                          <a:tab pos="457200" algn="l"/>
                        </a:tabLst>
                      </a:pPr>
                      <a:r>
                        <a:rPr lang="en-US" sz="1200" b="1">
                          <a:effectLst/>
                          <a:latin typeface="Calibri"/>
                          <a:ea typeface="Times New Roman"/>
                        </a:rPr>
                        <a:t>K</a:t>
                      </a:r>
                      <a:r>
                        <a:rPr lang="en-US" sz="1200" b="1" baseline="-25000">
                          <a:effectLst/>
                          <a:latin typeface="Calibri"/>
                          <a:ea typeface="Times New Roman"/>
                        </a:rPr>
                        <a:t>sp</a:t>
                      </a:r>
                      <a:r>
                        <a:rPr lang="en-US" sz="1200" b="1">
                          <a:effectLst/>
                          <a:latin typeface="Calibri"/>
                          <a:ea typeface="Times New Roman"/>
                        </a:rPr>
                        <a:t> for silver acetate</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3">
                  <a:txBody>
                    <a:bodyPr/>
                    <a:lstStyle/>
                    <a:p>
                      <a:pPr marL="304800" hangingPunct="0">
                        <a:spcAft>
                          <a:spcPts val="0"/>
                        </a:spcAft>
                        <a:tabLst>
                          <a:tab pos="927100" algn="l"/>
                          <a:tab pos="457200" algn="l"/>
                        </a:tabLst>
                      </a:pPr>
                      <a:r>
                        <a:rPr lang="en-US" sz="1200" dirty="0">
                          <a:effectLst/>
                          <a:latin typeface="Calibri"/>
                          <a:ea typeface="Times New Roman"/>
                        </a:rPr>
                        <a:t> </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r>
            </a:tbl>
          </a:graphicData>
        </a:graphic>
      </p:graphicFrame>
      <p:sp>
        <p:nvSpPr>
          <p:cNvPr id="6" name="Rectangle 1"/>
          <p:cNvSpPr>
            <a:spLocks noChangeArrowheads="1"/>
          </p:cNvSpPr>
          <p:nvPr/>
        </p:nvSpPr>
        <p:spPr bwMode="auto">
          <a:xfrm>
            <a:off x="1043608" y="1196752"/>
            <a:ext cx="7128792" cy="1224136"/>
          </a:xfrm>
          <a:prstGeom prst="rect">
            <a:avLst/>
          </a:prstGeom>
          <a:solidFill>
            <a:srgbClr val="FFFF00"/>
          </a:solidFill>
          <a:ln>
            <a:noFill/>
          </a:ln>
          <a:effectLst/>
        </p:spPr>
        <p:txBody>
          <a:bodyPr vert="horz" wrap="square" lIns="91440" tIns="45720" rIns="91440" bIns="45720" numCol="1"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endParaRPr kumimoji="0" lang="en-US" sz="2000" b="1" i="0" u="none" strike="noStrike" cap="none" normalizeH="0" baseline="0" dirty="0" smtClean="0">
              <a:ln>
                <a:noFill/>
              </a:ln>
              <a:solidFill>
                <a:schemeClr val="tx1"/>
              </a:solidFill>
              <a:effectLst/>
              <a:latin typeface="Berlin Sans FB Dem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sz="2000" b="1" i="0" u="none" strike="noStrike" cap="none" normalizeH="0" baseline="0" dirty="0" smtClean="0">
                <a:ln>
                  <a:noFill/>
                </a:ln>
                <a:solidFill>
                  <a:schemeClr val="tx1"/>
                </a:solidFill>
                <a:effectLst/>
                <a:latin typeface="Berlin Sans FB Demi" pitchFamily="34" charset="0"/>
                <a:ea typeface="Times New Roman" pitchFamily="18" charset="0"/>
                <a:cs typeface="Calibri" pitchFamily="34" charset="0"/>
              </a:rPr>
              <a:t>A. Determination of Silver Acetate in Distilled Water</a:t>
            </a:r>
            <a:endParaRPr kumimoji="0" lang="en-CA"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716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716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mL standard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KCl</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taken  ____________________</a:t>
            </a:r>
            <a:endParaRPr kumimoji="0" lang="en-CA"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71600" algn="l"/>
              </a:tabLst>
            </a:pPr>
            <a:endParaRPr kumimoji="0" lang="en-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itle 1"/>
          <p:cNvSpPr>
            <a:spLocks noGrp="1"/>
          </p:cNvSpPr>
          <p:nvPr>
            <p:ph type="title"/>
          </p:nvPr>
        </p:nvSpPr>
        <p:spPr>
          <a:xfrm>
            <a:off x="1187624" y="274638"/>
            <a:ext cx="7746064" cy="1143000"/>
          </a:xfrm>
        </p:spPr>
        <p:txBody>
          <a:bodyPr>
            <a:noAutofit/>
          </a:bodyPr>
          <a:lstStyle/>
          <a:p>
            <a:r>
              <a:rPr lang="en-CA" b="1" dirty="0" smtClean="0"/>
              <a:t>7. Data/Observations/Results</a:t>
            </a:r>
            <a:endParaRPr lang="en-CA" b="1" dirty="0"/>
          </a:p>
        </p:txBody>
      </p:sp>
    </p:spTree>
    <p:extLst>
      <p:ext uri="{BB962C8B-B14F-4D97-AF65-F5344CB8AC3E}">
        <p14:creationId xmlns:p14="http://schemas.microsoft.com/office/powerpoint/2010/main" xmlns="" val="292623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690332395"/>
              </p:ext>
            </p:extLst>
          </p:nvPr>
        </p:nvGraphicFramePr>
        <p:xfrm>
          <a:off x="1331641" y="2636914"/>
          <a:ext cx="7272806" cy="2958001"/>
        </p:xfrm>
        <a:graphic>
          <a:graphicData uri="http://schemas.openxmlformats.org/drawingml/2006/table">
            <a:tbl>
              <a:tblPr/>
              <a:tblGrid>
                <a:gridCol w="2182365"/>
                <a:gridCol w="1614352"/>
                <a:gridCol w="1644248"/>
                <a:gridCol w="1831841"/>
              </a:tblGrid>
              <a:tr h="489512">
                <a:tc>
                  <a:txBody>
                    <a:bodyPr/>
                    <a:lstStyle/>
                    <a:p>
                      <a:pPr hangingPunct="0">
                        <a:lnSpc>
                          <a:spcPts val="2400"/>
                        </a:lnSpc>
                        <a:spcAft>
                          <a:spcPts val="0"/>
                        </a:spcAft>
                      </a:pPr>
                      <a:r>
                        <a:rPr lang="en-US" sz="1200" dirty="0">
                          <a:effectLst/>
                          <a:latin typeface="Berlin Sans FB Demi"/>
                          <a:ea typeface="Times New Roman"/>
                          <a:cs typeface="Calibri"/>
                        </a:rPr>
                        <a:t>Titration volumes</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hangingPunct="0">
                        <a:lnSpc>
                          <a:spcPts val="2400"/>
                        </a:lnSpc>
                        <a:spcAft>
                          <a:spcPts val="0"/>
                        </a:spcAft>
                      </a:pPr>
                      <a:r>
                        <a:rPr lang="en-US" sz="1200" dirty="0">
                          <a:effectLst/>
                          <a:latin typeface="Berlin Sans FB Demi"/>
                          <a:ea typeface="Times New Roman"/>
                          <a:cs typeface="Calibri"/>
                        </a:rPr>
                        <a:t>Sample 1</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hangingPunct="0">
                        <a:lnSpc>
                          <a:spcPts val="2400"/>
                        </a:lnSpc>
                        <a:spcAft>
                          <a:spcPts val="0"/>
                        </a:spcAft>
                      </a:pPr>
                      <a:r>
                        <a:rPr lang="en-US" sz="1200">
                          <a:effectLst/>
                          <a:latin typeface="Berlin Sans FB Demi"/>
                          <a:ea typeface="Times New Roman"/>
                          <a:cs typeface="Calibri"/>
                        </a:rPr>
                        <a:t>Sample 2</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hangingPunct="0">
                        <a:lnSpc>
                          <a:spcPts val="2400"/>
                        </a:lnSpc>
                        <a:spcAft>
                          <a:spcPts val="0"/>
                        </a:spcAft>
                      </a:pPr>
                      <a:r>
                        <a:rPr lang="en-US" sz="1200">
                          <a:effectLst/>
                          <a:latin typeface="Berlin Sans FB Demi"/>
                          <a:ea typeface="Times New Roman"/>
                          <a:cs typeface="Calibri"/>
                        </a:rPr>
                        <a:t>Sample 3</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r>
              <a:tr h="489512">
                <a:tc>
                  <a:txBody>
                    <a:bodyPr/>
                    <a:lstStyle/>
                    <a:p>
                      <a:pPr hangingPunct="0">
                        <a:lnSpc>
                          <a:spcPts val="2400"/>
                        </a:lnSpc>
                        <a:spcAft>
                          <a:spcPts val="0"/>
                        </a:spcAft>
                      </a:pPr>
                      <a:r>
                        <a:rPr lang="en-US" sz="1200" b="1">
                          <a:effectLst/>
                          <a:latin typeface="Calibri"/>
                          <a:ea typeface="Times New Roman"/>
                        </a:rPr>
                        <a:t>Initial volume Ag / Ac</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hangingPunct="0">
                        <a:lnSpc>
                          <a:spcPts val="2400"/>
                        </a:lnSpc>
                        <a:spcAft>
                          <a:spcPts val="0"/>
                        </a:spcAft>
                      </a:pPr>
                      <a:r>
                        <a:rPr lang="en-US" sz="1200" dirty="0">
                          <a:effectLst/>
                          <a:latin typeface="Calibri"/>
                          <a:ea typeface="Times New Roman"/>
                        </a:rPr>
                        <a:t> </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512">
                <a:tc>
                  <a:txBody>
                    <a:bodyPr/>
                    <a:lstStyle/>
                    <a:p>
                      <a:pPr hangingPunct="0">
                        <a:lnSpc>
                          <a:spcPts val="2400"/>
                        </a:lnSpc>
                        <a:spcAft>
                          <a:spcPts val="0"/>
                        </a:spcAft>
                      </a:pPr>
                      <a:r>
                        <a:rPr lang="en-US" sz="1200" b="1">
                          <a:effectLst/>
                          <a:latin typeface="Calibri"/>
                          <a:ea typeface="Times New Roman"/>
                        </a:rPr>
                        <a:t>Final volume Ag / Ac</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512">
                <a:tc>
                  <a:txBody>
                    <a:bodyPr/>
                    <a:lstStyle/>
                    <a:p>
                      <a:pPr hangingPunct="0">
                        <a:lnSpc>
                          <a:spcPts val="2400"/>
                        </a:lnSpc>
                        <a:spcAft>
                          <a:spcPts val="0"/>
                        </a:spcAft>
                      </a:pPr>
                      <a:r>
                        <a:rPr lang="en-US" sz="1200" b="1">
                          <a:effectLst/>
                          <a:latin typeface="Calibri"/>
                          <a:ea typeface="Times New Roman"/>
                        </a:rPr>
                        <a:t>Volume Ag / Ac used</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lnSpc>
                          <a:spcPts val="24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341">
                <a:tc>
                  <a:txBody>
                    <a:bodyPr/>
                    <a:lstStyle/>
                    <a:p>
                      <a:pPr marL="1097280" indent="-1097280" hangingPunct="0">
                        <a:lnSpc>
                          <a:spcPts val="1600"/>
                        </a:lnSpc>
                        <a:spcAft>
                          <a:spcPts val="0"/>
                        </a:spcAft>
                        <a:tabLst>
                          <a:tab pos="457200" algn="l"/>
                          <a:tab pos="1536700" algn="l"/>
                          <a:tab pos="1536700" algn="l"/>
                        </a:tabLst>
                      </a:pPr>
                      <a:r>
                        <a:rPr lang="en-US" sz="1200" b="1">
                          <a:effectLst/>
                          <a:latin typeface="Calibri"/>
                          <a:ea typeface="Times New Roman"/>
                        </a:rPr>
                        <a:t>Molarity of Ag</a:t>
                      </a:r>
                      <a:r>
                        <a:rPr lang="en-US" sz="1200" b="1" baseline="30000">
                          <a:effectLst/>
                          <a:latin typeface="Calibri"/>
                          <a:ea typeface="Times New Roman"/>
                        </a:rPr>
                        <a:t>+1</a:t>
                      </a:r>
                      <a:r>
                        <a:rPr lang="en-US" sz="1200" b="1">
                          <a:effectLst/>
                          <a:latin typeface="Calibri"/>
                          <a:ea typeface="Times New Roman"/>
                        </a:rPr>
                        <a:t> ion</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1097280" indent="-1097280" hangingPunct="0">
                        <a:lnSpc>
                          <a:spcPts val="1600"/>
                        </a:lnSpc>
                        <a:spcAft>
                          <a:spcPts val="0"/>
                        </a:spcAft>
                        <a:tabLst>
                          <a:tab pos="457200" algn="l"/>
                          <a:tab pos="1536700" algn="l"/>
                          <a:tab pos="1536700" algn="l"/>
                        </a:tabLs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7280" indent="-1097280" hangingPunct="0">
                        <a:lnSpc>
                          <a:spcPts val="1600"/>
                        </a:lnSpc>
                        <a:spcAft>
                          <a:spcPts val="0"/>
                        </a:spcAft>
                        <a:tabLst>
                          <a:tab pos="457200" algn="l"/>
                          <a:tab pos="1536700" algn="l"/>
                          <a:tab pos="1536700" algn="l"/>
                        </a:tabLs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7280" indent="-1097280" hangingPunct="0">
                        <a:lnSpc>
                          <a:spcPts val="1600"/>
                        </a:lnSpc>
                        <a:spcAft>
                          <a:spcPts val="0"/>
                        </a:spcAft>
                        <a:tabLst>
                          <a:tab pos="457200" algn="l"/>
                          <a:tab pos="1536700" algn="l"/>
                          <a:tab pos="1536700" algn="l"/>
                        </a:tabLs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905">
                <a:tc>
                  <a:txBody>
                    <a:bodyPr/>
                    <a:lstStyle/>
                    <a:p>
                      <a:pPr marL="927100" hangingPunct="0">
                        <a:lnSpc>
                          <a:spcPts val="1200"/>
                        </a:lnSpc>
                        <a:spcAft>
                          <a:spcPts val="0"/>
                        </a:spcAft>
                      </a:pPr>
                      <a:r>
                        <a:rPr lang="en-US" sz="1200" b="1" dirty="0">
                          <a:effectLst/>
                          <a:latin typeface="Calibri"/>
                          <a:ea typeface="Times New Roman"/>
                        </a:rPr>
                        <a:t>Mean molarity of Ag</a:t>
                      </a:r>
                      <a:r>
                        <a:rPr lang="en-US" sz="1200" b="1" baseline="30000" dirty="0">
                          <a:effectLst/>
                          <a:latin typeface="Calibri"/>
                          <a:ea typeface="Times New Roman"/>
                        </a:rPr>
                        <a:t>+1</a:t>
                      </a:r>
                      <a:r>
                        <a:rPr lang="en-US" sz="1200" b="1" dirty="0">
                          <a:effectLst/>
                          <a:latin typeface="Calibri"/>
                          <a:ea typeface="Times New Roman"/>
                        </a:rPr>
                        <a:t> ion</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3">
                  <a:txBody>
                    <a:bodyPr/>
                    <a:lstStyle/>
                    <a:p>
                      <a:pPr marL="927100" hangingPunct="0">
                        <a:lnSpc>
                          <a:spcPts val="1200"/>
                        </a:lnSpc>
                        <a:spcAft>
                          <a:spcPts val="0"/>
                        </a:spcAft>
                      </a:pPr>
                      <a:r>
                        <a:rPr lang="en-US" sz="1200">
                          <a:effectLst/>
                          <a:latin typeface="Calibri"/>
                          <a:ea typeface="Times New Roman"/>
                        </a:rPr>
                        <a:t> </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r>
              <a:tr h="293707">
                <a:tc>
                  <a:txBody>
                    <a:bodyPr/>
                    <a:lstStyle/>
                    <a:p>
                      <a:pPr marL="304800" hangingPunct="0">
                        <a:spcAft>
                          <a:spcPts val="0"/>
                        </a:spcAft>
                        <a:tabLst>
                          <a:tab pos="927100" algn="l"/>
                          <a:tab pos="457200" algn="l"/>
                        </a:tabLst>
                      </a:pPr>
                      <a:r>
                        <a:rPr lang="en-US" sz="1200" b="1">
                          <a:effectLst/>
                          <a:latin typeface="Calibri"/>
                          <a:ea typeface="Times New Roman"/>
                        </a:rPr>
                        <a:t>K</a:t>
                      </a:r>
                      <a:r>
                        <a:rPr lang="en-US" sz="1200" b="1" baseline="-25000">
                          <a:effectLst/>
                          <a:latin typeface="Calibri"/>
                          <a:ea typeface="Times New Roman"/>
                        </a:rPr>
                        <a:t>sp</a:t>
                      </a:r>
                      <a:r>
                        <a:rPr lang="en-US" sz="1200" b="1">
                          <a:effectLst/>
                          <a:latin typeface="Calibri"/>
                          <a:ea typeface="Times New Roman"/>
                        </a:rPr>
                        <a:t> for silver acetate</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3">
                  <a:txBody>
                    <a:bodyPr/>
                    <a:lstStyle/>
                    <a:p>
                      <a:pPr marL="304800" hangingPunct="0">
                        <a:spcAft>
                          <a:spcPts val="0"/>
                        </a:spcAft>
                        <a:tabLst>
                          <a:tab pos="927100" algn="l"/>
                          <a:tab pos="457200" algn="l"/>
                        </a:tabLst>
                      </a:pPr>
                      <a:r>
                        <a:rPr lang="en-US" sz="1200" dirty="0">
                          <a:effectLst/>
                          <a:latin typeface="Calibri"/>
                          <a:ea typeface="Times New Roman"/>
                        </a:rPr>
                        <a:t> </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r>
            </a:tbl>
          </a:graphicData>
        </a:graphic>
      </p:graphicFrame>
      <p:sp>
        <p:nvSpPr>
          <p:cNvPr id="6" name="Rectangle 1"/>
          <p:cNvSpPr>
            <a:spLocks noChangeArrowheads="1"/>
          </p:cNvSpPr>
          <p:nvPr/>
        </p:nvSpPr>
        <p:spPr bwMode="auto">
          <a:xfrm>
            <a:off x="1043608" y="1196752"/>
            <a:ext cx="7128792" cy="1224136"/>
          </a:xfrm>
          <a:prstGeom prst="rect">
            <a:avLst/>
          </a:prstGeom>
          <a:solidFill>
            <a:srgbClr val="FFFF00"/>
          </a:solidFill>
          <a:ln>
            <a:noFill/>
          </a:ln>
          <a:effectLst/>
        </p:spPr>
        <p:txBody>
          <a:bodyPr vert="horz" wrap="square" lIns="91440" tIns="45720" rIns="91440" bIns="45720" numCol="1"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endParaRPr kumimoji="0" lang="en-US" sz="2000" b="1" i="0" u="none" strike="noStrike" cap="none" normalizeH="0" baseline="0" dirty="0" smtClean="0">
              <a:ln>
                <a:noFill/>
              </a:ln>
              <a:solidFill>
                <a:schemeClr val="tx1"/>
              </a:solidFill>
              <a:effectLst/>
              <a:latin typeface="Berlin Sans FB Dem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sz="2000" b="1" i="0" u="none" strike="noStrike" cap="none" normalizeH="0" baseline="0" dirty="0" smtClean="0">
                <a:ln>
                  <a:noFill/>
                </a:ln>
                <a:solidFill>
                  <a:schemeClr val="tx1"/>
                </a:solidFill>
                <a:effectLst/>
                <a:latin typeface="Berlin Sans FB Demi" pitchFamily="34" charset="0"/>
                <a:ea typeface="Times New Roman" pitchFamily="18" charset="0"/>
                <a:cs typeface="Calibri" pitchFamily="34" charset="0"/>
              </a:rPr>
              <a:t>A. Determination of Silver Acetate in Distilled Water</a:t>
            </a:r>
            <a:endParaRPr kumimoji="0" lang="en-CA"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716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716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mL standard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KCl</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taken  ____</a:t>
            </a:r>
            <a:r>
              <a:rPr kumimoji="0" lang="en-US" sz="20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25.0 mL</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a:t>
            </a:r>
            <a:endParaRPr kumimoji="0" lang="en-CA"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71600" algn="l"/>
              </a:tabLst>
            </a:pPr>
            <a:endParaRPr kumimoji="0" lang="en-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itle 1"/>
          <p:cNvSpPr>
            <a:spLocks noGrp="1"/>
          </p:cNvSpPr>
          <p:nvPr>
            <p:ph type="title"/>
          </p:nvPr>
        </p:nvSpPr>
        <p:spPr>
          <a:xfrm>
            <a:off x="1187624" y="274638"/>
            <a:ext cx="7746064" cy="1143000"/>
          </a:xfrm>
        </p:spPr>
        <p:txBody>
          <a:bodyPr>
            <a:noAutofit/>
          </a:bodyPr>
          <a:lstStyle/>
          <a:p>
            <a:r>
              <a:rPr lang="en-CA" b="1" dirty="0" smtClean="0"/>
              <a:t>7. Data/Observations/Results</a:t>
            </a:r>
            <a:endParaRPr lang="en-CA" b="1" dirty="0"/>
          </a:p>
        </p:txBody>
      </p:sp>
    </p:spTree>
    <p:extLst>
      <p:ext uri="{BB962C8B-B14F-4D97-AF65-F5344CB8AC3E}">
        <p14:creationId xmlns:p14="http://schemas.microsoft.com/office/powerpoint/2010/main" xmlns="" val="29736886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3643615753"/>
              </p:ext>
            </p:extLst>
          </p:nvPr>
        </p:nvGraphicFramePr>
        <p:xfrm>
          <a:off x="1331641" y="2636914"/>
          <a:ext cx="7272806" cy="2958001"/>
        </p:xfrm>
        <a:graphic>
          <a:graphicData uri="http://schemas.openxmlformats.org/drawingml/2006/table">
            <a:tbl>
              <a:tblPr/>
              <a:tblGrid>
                <a:gridCol w="2182365"/>
                <a:gridCol w="1614352"/>
                <a:gridCol w="1644248"/>
                <a:gridCol w="1831841"/>
              </a:tblGrid>
              <a:tr h="489512">
                <a:tc>
                  <a:txBody>
                    <a:bodyPr/>
                    <a:lstStyle/>
                    <a:p>
                      <a:pPr hangingPunct="0">
                        <a:lnSpc>
                          <a:spcPts val="2400"/>
                        </a:lnSpc>
                        <a:spcAft>
                          <a:spcPts val="0"/>
                        </a:spcAft>
                      </a:pPr>
                      <a:r>
                        <a:rPr lang="en-US" sz="1200" dirty="0">
                          <a:effectLst/>
                          <a:latin typeface="Berlin Sans FB Demi"/>
                          <a:ea typeface="Times New Roman"/>
                          <a:cs typeface="Calibri"/>
                        </a:rPr>
                        <a:t>Titration volumes</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hangingPunct="0">
                        <a:lnSpc>
                          <a:spcPts val="2400"/>
                        </a:lnSpc>
                        <a:spcAft>
                          <a:spcPts val="0"/>
                        </a:spcAft>
                      </a:pPr>
                      <a:r>
                        <a:rPr lang="en-US" sz="1200" dirty="0">
                          <a:effectLst/>
                          <a:latin typeface="Berlin Sans FB Demi"/>
                          <a:ea typeface="Times New Roman"/>
                          <a:cs typeface="Calibri"/>
                        </a:rPr>
                        <a:t>Sample 1</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hangingPunct="0">
                        <a:lnSpc>
                          <a:spcPts val="2400"/>
                        </a:lnSpc>
                        <a:spcAft>
                          <a:spcPts val="0"/>
                        </a:spcAft>
                      </a:pPr>
                      <a:r>
                        <a:rPr lang="en-US" sz="1200">
                          <a:effectLst/>
                          <a:latin typeface="Berlin Sans FB Demi"/>
                          <a:ea typeface="Times New Roman"/>
                          <a:cs typeface="Calibri"/>
                        </a:rPr>
                        <a:t>Sample 2</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hangingPunct="0">
                        <a:lnSpc>
                          <a:spcPts val="2400"/>
                        </a:lnSpc>
                        <a:spcAft>
                          <a:spcPts val="0"/>
                        </a:spcAft>
                      </a:pPr>
                      <a:r>
                        <a:rPr lang="en-US" sz="1200">
                          <a:effectLst/>
                          <a:latin typeface="Berlin Sans FB Demi"/>
                          <a:ea typeface="Times New Roman"/>
                          <a:cs typeface="Calibri"/>
                        </a:rPr>
                        <a:t>Sample 3</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r>
              <a:tr h="489512">
                <a:tc>
                  <a:txBody>
                    <a:bodyPr/>
                    <a:lstStyle/>
                    <a:p>
                      <a:pPr hangingPunct="0">
                        <a:lnSpc>
                          <a:spcPts val="2400"/>
                        </a:lnSpc>
                        <a:spcAft>
                          <a:spcPts val="0"/>
                        </a:spcAft>
                      </a:pPr>
                      <a:r>
                        <a:rPr lang="en-US" sz="1200" b="1">
                          <a:effectLst/>
                          <a:latin typeface="Calibri"/>
                          <a:ea typeface="Times New Roman"/>
                        </a:rPr>
                        <a:t>Initial volume Ag / Ac</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hangingPunct="0">
                        <a:lnSpc>
                          <a:spcPts val="2400"/>
                        </a:lnSpc>
                        <a:spcAft>
                          <a:spcPts val="0"/>
                        </a:spcAft>
                      </a:pPr>
                      <a:r>
                        <a:rPr lang="en-US" sz="1200" dirty="0">
                          <a:effectLst/>
                          <a:latin typeface="Calibri"/>
                          <a:ea typeface="Times New Roman"/>
                        </a:rPr>
                        <a:t> </a:t>
                      </a:r>
                      <a:r>
                        <a:rPr lang="en-US" sz="1200" dirty="0" smtClean="0">
                          <a:effectLst/>
                          <a:latin typeface="Calibri"/>
                          <a:ea typeface="Times New Roman"/>
                        </a:rPr>
                        <a:t>15.00 mL</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ts val="2400"/>
                        </a:lnSpc>
                        <a:spcAft>
                          <a:spcPts val="0"/>
                        </a:spcAft>
                      </a:pPr>
                      <a:r>
                        <a:rPr lang="en-US" sz="1200" dirty="0">
                          <a:effectLst/>
                          <a:latin typeface="Calibri"/>
                          <a:ea typeface="Times New Roman"/>
                        </a:rPr>
                        <a:t> </a:t>
                      </a:r>
                      <a:r>
                        <a:rPr lang="en-US" sz="1200" dirty="0" smtClean="0">
                          <a:effectLst/>
                          <a:latin typeface="Calibri"/>
                          <a:ea typeface="Times New Roman"/>
                        </a:rPr>
                        <a:t>16.00 mL</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ts val="2400"/>
                        </a:lnSpc>
                        <a:spcAft>
                          <a:spcPts val="0"/>
                        </a:spcAft>
                      </a:pPr>
                      <a:r>
                        <a:rPr lang="en-US" sz="1200" dirty="0">
                          <a:effectLst/>
                          <a:latin typeface="Calibri"/>
                          <a:ea typeface="Times New Roman"/>
                        </a:rPr>
                        <a:t> </a:t>
                      </a:r>
                      <a:r>
                        <a:rPr lang="en-US" sz="1200" dirty="0" smtClean="0">
                          <a:effectLst/>
                          <a:latin typeface="Calibri"/>
                          <a:ea typeface="Times New Roman"/>
                        </a:rPr>
                        <a:t>12.00 mL</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512">
                <a:tc>
                  <a:txBody>
                    <a:bodyPr/>
                    <a:lstStyle/>
                    <a:p>
                      <a:pPr hangingPunct="0">
                        <a:lnSpc>
                          <a:spcPts val="2400"/>
                        </a:lnSpc>
                        <a:spcAft>
                          <a:spcPts val="0"/>
                        </a:spcAft>
                      </a:pPr>
                      <a:r>
                        <a:rPr lang="en-US" sz="1200" b="1">
                          <a:effectLst/>
                          <a:latin typeface="Calibri"/>
                          <a:ea typeface="Times New Roman"/>
                        </a:rPr>
                        <a:t>Final volume Ag / Ac</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hangingPunct="0">
                        <a:lnSpc>
                          <a:spcPts val="2400"/>
                        </a:lnSpc>
                        <a:spcAft>
                          <a:spcPts val="0"/>
                        </a:spcAft>
                      </a:pPr>
                      <a:r>
                        <a:rPr lang="en-US" sz="1200" dirty="0">
                          <a:effectLst/>
                          <a:latin typeface="Calibri"/>
                          <a:ea typeface="Times New Roman"/>
                        </a:rPr>
                        <a:t> </a:t>
                      </a:r>
                      <a:r>
                        <a:rPr lang="en-US" sz="1200" dirty="0" smtClean="0">
                          <a:effectLst/>
                          <a:latin typeface="Calibri"/>
                          <a:ea typeface="Times New Roman"/>
                        </a:rPr>
                        <a:t>10.00 mL</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ts val="2400"/>
                        </a:lnSpc>
                        <a:spcAft>
                          <a:spcPts val="0"/>
                        </a:spcAft>
                      </a:pPr>
                      <a:r>
                        <a:rPr lang="en-US" sz="1200" dirty="0">
                          <a:effectLst/>
                          <a:latin typeface="Calibri"/>
                          <a:ea typeface="Times New Roman"/>
                        </a:rPr>
                        <a:t> </a:t>
                      </a:r>
                      <a:r>
                        <a:rPr lang="en-US" sz="1200" dirty="0" smtClean="0">
                          <a:effectLst/>
                          <a:latin typeface="Calibri"/>
                          <a:ea typeface="Times New Roman"/>
                        </a:rPr>
                        <a:t>10.00 mL</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ts val="2400"/>
                        </a:lnSpc>
                        <a:spcAft>
                          <a:spcPts val="0"/>
                        </a:spcAft>
                      </a:pPr>
                      <a:r>
                        <a:rPr lang="en-US" sz="1200" dirty="0">
                          <a:effectLst/>
                          <a:latin typeface="Calibri"/>
                          <a:ea typeface="Times New Roman"/>
                        </a:rPr>
                        <a:t> </a:t>
                      </a:r>
                      <a:r>
                        <a:rPr lang="en-US" sz="1200" dirty="0" smtClean="0">
                          <a:effectLst/>
                          <a:latin typeface="Calibri"/>
                          <a:ea typeface="Times New Roman"/>
                        </a:rPr>
                        <a:t>7.00 mL</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512">
                <a:tc>
                  <a:txBody>
                    <a:bodyPr/>
                    <a:lstStyle/>
                    <a:p>
                      <a:pPr hangingPunct="0">
                        <a:lnSpc>
                          <a:spcPts val="2400"/>
                        </a:lnSpc>
                        <a:spcAft>
                          <a:spcPts val="0"/>
                        </a:spcAft>
                      </a:pPr>
                      <a:r>
                        <a:rPr lang="en-US" sz="1200" b="1">
                          <a:effectLst/>
                          <a:latin typeface="Calibri"/>
                          <a:ea typeface="Times New Roman"/>
                        </a:rPr>
                        <a:t>Volume Ag / Ac used</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hangingPunct="0">
                        <a:lnSpc>
                          <a:spcPts val="2400"/>
                        </a:lnSpc>
                        <a:spcAft>
                          <a:spcPts val="0"/>
                        </a:spcAft>
                      </a:pPr>
                      <a:r>
                        <a:rPr lang="en-US" sz="1200" dirty="0">
                          <a:effectLst/>
                          <a:latin typeface="Calibri"/>
                          <a:ea typeface="Times New Roman"/>
                        </a:rPr>
                        <a:t> </a:t>
                      </a:r>
                      <a:r>
                        <a:rPr lang="en-US" sz="1200" dirty="0" smtClean="0">
                          <a:effectLst/>
                          <a:latin typeface="Calibri"/>
                          <a:ea typeface="Times New Roman"/>
                        </a:rPr>
                        <a:t>5.00 mL</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ts val="2400"/>
                        </a:lnSpc>
                        <a:spcAft>
                          <a:spcPts val="0"/>
                        </a:spcAft>
                      </a:pPr>
                      <a:r>
                        <a:rPr lang="en-US" sz="1200" dirty="0">
                          <a:effectLst/>
                          <a:latin typeface="Calibri"/>
                          <a:ea typeface="Times New Roman"/>
                        </a:rPr>
                        <a:t> </a:t>
                      </a:r>
                      <a:r>
                        <a:rPr lang="en-US" sz="1200" dirty="0" smtClean="0">
                          <a:effectLst/>
                          <a:latin typeface="Calibri"/>
                          <a:ea typeface="Times New Roman"/>
                        </a:rPr>
                        <a:t>6.00 mL</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ts val="2400"/>
                        </a:lnSpc>
                        <a:spcAft>
                          <a:spcPts val="0"/>
                        </a:spcAft>
                      </a:pPr>
                      <a:r>
                        <a:rPr lang="en-US" sz="1200" dirty="0">
                          <a:effectLst/>
                          <a:latin typeface="Calibri"/>
                          <a:ea typeface="Times New Roman"/>
                        </a:rPr>
                        <a:t> </a:t>
                      </a:r>
                      <a:r>
                        <a:rPr lang="en-US" sz="1200" dirty="0" smtClean="0">
                          <a:effectLst/>
                          <a:latin typeface="Calibri"/>
                          <a:ea typeface="Times New Roman"/>
                        </a:rPr>
                        <a:t>5.00 mL</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341">
                <a:tc>
                  <a:txBody>
                    <a:bodyPr/>
                    <a:lstStyle/>
                    <a:p>
                      <a:pPr marL="1097280" indent="-1097280" hangingPunct="0">
                        <a:lnSpc>
                          <a:spcPts val="1600"/>
                        </a:lnSpc>
                        <a:spcAft>
                          <a:spcPts val="0"/>
                        </a:spcAft>
                        <a:tabLst>
                          <a:tab pos="457200" algn="l"/>
                          <a:tab pos="1536700" algn="l"/>
                          <a:tab pos="1536700" algn="l"/>
                        </a:tabLst>
                      </a:pPr>
                      <a:r>
                        <a:rPr lang="en-US" sz="1200" b="1">
                          <a:effectLst/>
                          <a:latin typeface="Calibri"/>
                          <a:ea typeface="Times New Roman"/>
                        </a:rPr>
                        <a:t>Molarity of Ag</a:t>
                      </a:r>
                      <a:r>
                        <a:rPr lang="en-US" sz="1200" b="1" baseline="30000">
                          <a:effectLst/>
                          <a:latin typeface="Calibri"/>
                          <a:ea typeface="Times New Roman"/>
                        </a:rPr>
                        <a:t>+1</a:t>
                      </a:r>
                      <a:r>
                        <a:rPr lang="en-US" sz="1200" b="1">
                          <a:effectLst/>
                          <a:latin typeface="Calibri"/>
                          <a:ea typeface="Times New Roman"/>
                        </a:rPr>
                        <a:t> ion</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1097280" indent="-1097280" algn="ctr" hangingPunct="0">
                        <a:lnSpc>
                          <a:spcPts val="1600"/>
                        </a:lnSpc>
                        <a:spcAft>
                          <a:spcPts val="0"/>
                        </a:spcAft>
                        <a:tabLst>
                          <a:tab pos="457200" algn="l"/>
                          <a:tab pos="1536700" algn="l"/>
                          <a:tab pos="1536700" algn="l"/>
                        </a:tabLst>
                      </a:pPr>
                      <a:r>
                        <a:rPr lang="en-US" sz="1200" dirty="0">
                          <a:effectLst/>
                          <a:latin typeface="Calibri"/>
                          <a:ea typeface="Times New Roman"/>
                        </a:rPr>
                        <a:t> </a:t>
                      </a:r>
                      <a:r>
                        <a:rPr lang="en-US" sz="1200" dirty="0" smtClean="0">
                          <a:effectLst/>
                          <a:latin typeface="Calibri"/>
                          <a:ea typeface="Times New Roman"/>
                        </a:rPr>
                        <a:t>0.52 M</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7280" indent="-1097280" algn="ctr" hangingPunct="0">
                        <a:lnSpc>
                          <a:spcPts val="1600"/>
                        </a:lnSpc>
                        <a:spcAft>
                          <a:spcPts val="0"/>
                        </a:spcAft>
                        <a:tabLst>
                          <a:tab pos="457200" algn="l"/>
                          <a:tab pos="1536700" algn="l"/>
                          <a:tab pos="1536700" algn="l"/>
                        </a:tabLst>
                      </a:pPr>
                      <a:r>
                        <a:rPr lang="en-US" sz="1200" dirty="0">
                          <a:effectLst/>
                          <a:latin typeface="Calibri"/>
                          <a:ea typeface="Times New Roman"/>
                        </a:rPr>
                        <a:t> </a:t>
                      </a:r>
                      <a:r>
                        <a:rPr lang="en-US" sz="1200" dirty="0" smtClean="0">
                          <a:effectLst/>
                          <a:latin typeface="Calibri"/>
                          <a:ea typeface="Times New Roman"/>
                        </a:rPr>
                        <a:t>0.43 M</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7280" indent="-1097280" algn="ctr" hangingPunct="0">
                        <a:lnSpc>
                          <a:spcPts val="1600"/>
                        </a:lnSpc>
                        <a:spcAft>
                          <a:spcPts val="0"/>
                        </a:spcAft>
                        <a:tabLst>
                          <a:tab pos="457200" algn="l"/>
                          <a:tab pos="1536700" algn="l"/>
                          <a:tab pos="1536700" algn="l"/>
                        </a:tabLst>
                      </a:pPr>
                      <a:r>
                        <a:rPr lang="en-US" sz="1200" dirty="0" smtClean="0">
                          <a:effectLst/>
                          <a:latin typeface="Calibri"/>
                          <a:ea typeface="Times New Roman"/>
                        </a:rPr>
                        <a:t>0.45 M</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905">
                <a:tc>
                  <a:txBody>
                    <a:bodyPr/>
                    <a:lstStyle/>
                    <a:p>
                      <a:pPr marL="927100" hangingPunct="0">
                        <a:lnSpc>
                          <a:spcPts val="1200"/>
                        </a:lnSpc>
                        <a:spcAft>
                          <a:spcPts val="0"/>
                        </a:spcAft>
                      </a:pPr>
                      <a:r>
                        <a:rPr lang="en-US" sz="1200" b="1" dirty="0">
                          <a:effectLst/>
                          <a:latin typeface="Calibri"/>
                          <a:ea typeface="Times New Roman"/>
                        </a:rPr>
                        <a:t>Mean molarity of Ag</a:t>
                      </a:r>
                      <a:r>
                        <a:rPr lang="en-US" sz="1200" b="1" baseline="30000" dirty="0">
                          <a:effectLst/>
                          <a:latin typeface="Calibri"/>
                          <a:ea typeface="Times New Roman"/>
                        </a:rPr>
                        <a:t>+1</a:t>
                      </a:r>
                      <a:r>
                        <a:rPr lang="en-US" sz="1200" b="1" dirty="0">
                          <a:effectLst/>
                          <a:latin typeface="Calibri"/>
                          <a:ea typeface="Times New Roman"/>
                        </a:rPr>
                        <a:t> ion</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3">
                  <a:txBody>
                    <a:bodyPr/>
                    <a:lstStyle/>
                    <a:p>
                      <a:pPr marL="927100" algn="l" hangingPunct="0">
                        <a:lnSpc>
                          <a:spcPts val="1200"/>
                        </a:lnSpc>
                        <a:spcAft>
                          <a:spcPts val="0"/>
                        </a:spcAft>
                      </a:pPr>
                      <a:r>
                        <a:rPr lang="en-US" sz="1200" dirty="0">
                          <a:effectLst/>
                          <a:latin typeface="Calibri"/>
                          <a:ea typeface="Times New Roman"/>
                        </a:rPr>
                        <a:t> </a:t>
                      </a:r>
                      <a:endParaRPr lang="en-US" sz="1200" dirty="0" smtClean="0">
                        <a:effectLst/>
                        <a:latin typeface="Calibri"/>
                        <a:ea typeface="Times New Roman"/>
                      </a:endParaRPr>
                    </a:p>
                    <a:p>
                      <a:pPr marL="927100" algn="l" hangingPunct="0">
                        <a:lnSpc>
                          <a:spcPts val="1200"/>
                        </a:lnSpc>
                        <a:spcAft>
                          <a:spcPts val="0"/>
                        </a:spcAft>
                      </a:pPr>
                      <a:r>
                        <a:rPr lang="en-US" sz="1200" smtClean="0">
                          <a:effectLst/>
                          <a:latin typeface="Calibri"/>
                          <a:ea typeface="Times New Roman"/>
                        </a:rPr>
                        <a:t>                                        0.46</a:t>
                      </a:r>
                      <a:r>
                        <a:rPr lang="en-US" sz="1200" baseline="0" smtClean="0">
                          <a:effectLst/>
                          <a:latin typeface="Calibri"/>
                          <a:ea typeface="Times New Roman"/>
                        </a:rPr>
                        <a:t> </a:t>
                      </a:r>
                      <a:r>
                        <a:rPr lang="en-US" sz="1200" baseline="0" dirty="0" smtClean="0">
                          <a:effectLst/>
                          <a:latin typeface="Calibri"/>
                          <a:ea typeface="Times New Roman"/>
                        </a:rPr>
                        <a:t>M</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r>
              <a:tr h="293707">
                <a:tc>
                  <a:txBody>
                    <a:bodyPr/>
                    <a:lstStyle/>
                    <a:p>
                      <a:pPr marL="304800" hangingPunct="0">
                        <a:spcAft>
                          <a:spcPts val="0"/>
                        </a:spcAft>
                        <a:tabLst>
                          <a:tab pos="927100" algn="l"/>
                          <a:tab pos="457200" algn="l"/>
                        </a:tabLst>
                      </a:pPr>
                      <a:r>
                        <a:rPr lang="en-US" sz="1200" b="1">
                          <a:effectLst/>
                          <a:latin typeface="Calibri"/>
                          <a:ea typeface="Times New Roman"/>
                        </a:rPr>
                        <a:t>K</a:t>
                      </a:r>
                      <a:r>
                        <a:rPr lang="en-US" sz="1200" b="1" baseline="-25000">
                          <a:effectLst/>
                          <a:latin typeface="Calibri"/>
                          <a:ea typeface="Times New Roman"/>
                        </a:rPr>
                        <a:t>sp</a:t>
                      </a:r>
                      <a:r>
                        <a:rPr lang="en-US" sz="1200" b="1">
                          <a:effectLst/>
                          <a:latin typeface="Calibri"/>
                          <a:ea typeface="Times New Roman"/>
                        </a:rPr>
                        <a:t> for silver acetate</a:t>
                      </a:r>
                      <a:endParaRPr lang="en-CA"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3">
                  <a:txBody>
                    <a:bodyPr/>
                    <a:lstStyle/>
                    <a:p>
                      <a:pPr marL="304800" algn="ctr" hangingPunct="0">
                        <a:spcAft>
                          <a:spcPts val="0"/>
                        </a:spcAft>
                        <a:tabLst>
                          <a:tab pos="927100" algn="l"/>
                          <a:tab pos="457200" algn="l"/>
                        </a:tabLst>
                      </a:pPr>
                      <a:r>
                        <a:rPr lang="en-US" sz="1200" dirty="0">
                          <a:effectLst/>
                          <a:latin typeface="Calibri"/>
                          <a:ea typeface="Times New Roman"/>
                        </a:rPr>
                        <a:t> </a:t>
                      </a:r>
                      <a:r>
                        <a:rPr lang="en-US" sz="1200" dirty="0" smtClean="0">
                          <a:effectLst/>
                          <a:latin typeface="Calibri"/>
                          <a:ea typeface="Times New Roman"/>
                        </a:rPr>
                        <a:t>1.35</a:t>
                      </a:r>
                      <a:endParaRPr lang="en-CA"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r>
            </a:tbl>
          </a:graphicData>
        </a:graphic>
      </p:graphicFrame>
      <p:sp>
        <p:nvSpPr>
          <p:cNvPr id="6" name="Rectangle 1"/>
          <p:cNvSpPr>
            <a:spLocks noChangeArrowheads="1"/>
          </p:cNvSpPr>
          <p:nvPr/>
        </p:nvSpPr>
        <p:spPr bwMode="auto">
          <a:xfrm>
            <a:off x="1043608" y="1196752"/>
            <a:ext cx="7128792" cy="1224136"/>
          </a:xfrm>
          <a:prstGeom prst="rect">
            <a:avLst/>
          </a:prstGeom>
          <a:solidFill>
            <a:srgbClr val="FFFF00"/>
          </a:solidFill>
          <a:ln>
            <a:noFill/>
          </a:ln>
          <a:effectLst/>
        </p:spPr>
        <p:txBody>
          <a:bodyPr vert="horz" wrap="square" lIns="91440" tIns="45720" rIns="91440" bIns="45720" numCol="1"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endParaRPr kumimoji="0" lang="en-US" sz="2000" b="1" i="0" u="none" strike="noStrike" cap="none" normalizeH="0" baseline="0" dirty="0" smtClean="0">
              <a:ln>
                <a:noFill/>
              </a:ln>
              <a:solidFill>
                <a:schemeClr val="tx1"/>
              </a:solidFill>
              <a:effectLst/>
              <a:latin typeface="Berlin Sans FB Dem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sz="2000" b="1" i="0" u="none" strike="noStrike" cap="none" normalizeH="0" baseline="0" dirty="0" smtClean="0">
                <a:ln>
                  <a:noFill/>
                </a:ln>
                <a:solidFill>
                  <a:schemeClr val="tx1"/>
                </a:solidFill>
                <a:effectLst/>
                <a:latin typeface="Berlin Sans FB Demi" pitchFamily="34" charset="0"/>
                <a:ea typeface="Times New Roman" pitchFamily="18" charset="0"/>
                <a:cs typeface="Calibri" pitchFamily="34" charset="0"/>
              </a:rPr>
              <a:t>A. Determination of Silver Acetate in Distilled Water</a:t>
            </a:r>
            <a:endParaRPr kumimoji="0" lang="en-CA"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716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tabLst>
                <a:tab pos="13716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mL standard </a:t>
            </a:r>
            <a:r>
              <a:rPr kumimoji="0" lang="en-US"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KCl</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taken  ____</a:t>
            </a:r>
            <a:r>
              <a:rPr lang="en-US" sz="2000" b="1" u="sng" dirty="0">
                <a:solidFill>
                  <a:srgbClr val="FF0000"/>
                </a:solidFill>
                <a:latin typeface="Arial" pitchFamily="34" charset="0"/>
                <a:ea typeface="Times New Roman" pitchFamily="18" charset="0"/>
                <a:cs typeface="Arial" pitchFamily="34" charset="0"/>
              </a:rPr>
              <a:t> 25.0 mL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a:t>
            </a:r>
            <a:endParaRPr kumimoji="0" lang="en-CA"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71600" algn="l"/>
              </a:tabLst>
            </a:pPr>
            <a:endParaRPr kumimoji="0" lang="en-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itle 1"/>
          <p:cNvSpPr>
            <a:spLocks noGrp="1"/>
          </p:cNvSpPr>
          <p:nvPr>
            <p:ph type="title"/>
          </p:nvPr>
        </p:nvSpPr>
        <p:spPr>
          <a:xfrm>
            <a:off x="1187624" y="274638"/>
            <a:ext cx="7746064" cy="1143000"/>
          </a:xfrm>
        </p:spPr>
        <p:txBody>
          <a:bodyPr>
            <a:noAutofit/>
          </a:bodyPr>
          <a:lstStyle/>
          <a:p>
            <a:r>
              <a:rPr lang="en-CA" b="1" dirty="0" smtClean="0"/>
              <a:t>7. Data/Observations/Results</a:t>
            </a:r>
            <a:endParaRPr lang="en-CA" b="1" dirty="0"/>
          </a:p>
        </p:txBody>
      </p:sp>
    </p:spTree>
    <p:extLst>
      <p:ext uri="{BB962C8B-B14F-4D97-AF65-F5344CB8AC3E}">
        <p14:creationId xmlns:p14="http://schemas.microsoft.com/office/powerpoint/2010/main" xmlns="" val="2630466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080120"/>
          </a:xfrm>
          <a:solidFill>
            <a:srgbClr val="FFFF00"/>
          </a:solidFill>
        </p:spPr>
        <p:txBody>
          <a:bodyPr>
            <a:noAutofit/>
          </a:bodyPr>
          <a:lstStyle/>
          <a:p>
            <a:r>
              <a:rPr lang="en-CA" sz="4000" b="1" dirty="0" smtClean="0">
                <a:solidFill>
                  <a:srgbClr val="0000CC"/>
                </a:solidFill>
                <a:latin typeface="Berlin Sans FB" panose="020E0602020502020306" pitchFamily="34" charset="0"/>
              </a:rPr>
              <a:t>Steps 1 – 7 + </a:t>
            </a:r>
            <a:r>
              <a:rPr lang="en-CA" sz="4000" b="1" dirty="0" smtClean="0">
                <a:latin typeface="Berlin Sans FB" panose="020E0602020502020306" pitchFamily="34" charset="0"/>
              </a:rPr>
              <a:t>pre – lab. questions</a:t>
            </a:r>
            <a:endParaRPr lang="en-CA" sz="4000" b="1" dirty="0">
              <a:latin typeface="Berlin Sans FB" panose="020E0602020502020306" pitchFamily="34" charset="0"/>
            </a:endParaRPr>
          </a:p>
        </p:txBody>
      </p:sp>
      <p:sp>
        <p:nvSpPr>
          <p:cNvPr id="3" name="Content Placeholder 2"/>
          <p:cNvSpPr>
            <a:spLocks noGrp="1"/>
          </p:cNvSpPr>
          <p:nvPr>
            <p:ph idx="1"/>
          </p:nvPr>
        </p:nvSpPr>
        <p:spPr>
          <a:xfrm>
            <a:off x="179512" y="1268760"/>
            <a:ext cx="8784976" cy="4608512"/>
          </a:xfrm>
        </p:spPr>
        <p:txBody>
          <a:bodyPr/>
          <a:lstStyle/>
          <a:p>
            <a:r>
              <a:rPr lang="en-CA" dirty="0" smtClean="0"/>
              <a:t>Must be done BEFORE you start a lab</a:t>
            </a:r>
          </a:p>
          <a:p>
            <a:r>
              <a:rPr lang="en-CA" dirty="0" smtClean="0"/>
              <a:t>It will be checked prior to the lab</a:t>
            </a:r>
          </a:p>
          <a:p>
            <a:r>
              <a:rPr lang="en-CA" dirty="0" smtClean="0"/>
              <a:t>If not done, you are not allowed to do the lab</a:t>
            </a:r>
            <a:endParaRPr lang="en-CA" dirty="0"/>
          </a:p>
        </p:txBody>
      </p:sp>
    </p:spTree>
    <p:extLst>
      <p:ext uri="{BB962C8B-B14F-4D97-AF65-F5344CB8AC3E}">
        <p14:creationId xmlns:p14="http://schemas.microsoft.com/office/powerpoint/2010/main" xmlns="" val="120680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8. Calculations/Results</a:t>
            </a:r>
            <a:endParaRPr lang="en-CA" b="1" dirty="0"/>
          </a:p>
        </p:txBody>
      </p:sp>
      <p:sp>
        <p:nvSpPr>
          <p:cNvPr id="3" name="Content Placeholder 2"/>
          <p:cNvSpPr>
            <a:spLocks noGrp="1"/>
          </p:cNvSpPr>
          <p:nvPr>
            <p:ph idx="1"/>
          </p:nvPr>
        </p:nvSpPr>
        <p:spPr>
          <a:xfrm>
            <a:off x="971600" y="1268760"/>
            <a:ext cx="8172400" cy="4608512"/>
          </a:xfrm>
        </p:spPr>
        <p:txBody>
          <a:bodyPr/>
          <a:lstStyle/>
          <a:p>
            <a:r>
              <a:rPr lang="en-US" dirty="0"/>
              <a:t>Include all pertinent calculations. </a:t>
            </a:r>
            <a:endParaRPr lang="en-US" dirty="0" smtClean="0"/>
          </a:p>
          <a:p>
            <a:r>
              <a:rPr lang="en-US" dirty="0" smtClean="0"/>
              <a:t>Include </a:t>
            </a:r>
            <a:r>
              <a:rPr lang="en-US" b="1" dirty="0"/>
              <a:t>all units </a:t>
            </a:r>
            <a:r>
              <a:rPr lang="en-US" dirty="0"/>
              <a:t>in all </a:t>
            </a:r>
            <a:r>
              <a:rPr lang="en-US" b="1" dirty="0" smtClean="0"/>
              <a:t>calculations</a:t>
            </a:r>
            <a:r>
              <a:rPr lang="en-US" dirty="0" smtClean="0"/>
              <a:t>, express </a:t>
            </a:r>
            <a:r>
              <a:rPr lang="en-US" dirty="0"/>
              <a:t>all answers to the correct number of </a:t>
            </a:r>
            <a:r>
              <a:rPr lang="en-US" b="1" dirty="0"/>
              <a:t>significant </a:t>
            </a:r>
            <a:r>
              <a:rPr lang="en-US" b="1" dirty="0" smtClean="0"/>
              <a:t>figures</a:t>
            </a:r>
          </a:p>
          <a:p>
            <a:r>
              <a:rPr lang="en-CA" b="1" dirty="0"/>
              <a:t>For repetitive problems</a:t>
            </a:r>
            <a:r>
              <a:rPr lang="en-CA" dirty="0"/>
              <a:t>, provide </a:t>
            </a:r>
            <a:r>
              <a:rPr lang="en-CA" b="1" dirty="0"/>
              <a:t>one</a:t>
            </a:r>
            <a:r>
              <a:rPr lang="en-CA" dirty="0"/>
              <a:t> sample calculation </a:t>
            </a:r>
            <a:r>
              <a:rPr lang="en-CA" dirty="0" smtClean="0"/>
              <a:t>for </a:t>
            </a:r>
            <a:r>
              <a:rPr lang="en-CA" dirty="0"/>
              <a:t>each type of calculation. </a:t>
            </a:r>
            <a:endParaRPr lang="en-CA" dirty="0" smtClean="0"/>
          </a:p>
          <a:p>
            <a:r>
              <a:rPr lang="en-CA" b="1" dirty="0" smtClean="0"/>
              <a:t>Percent error </a:t>
            </a:r>
            <a:r>
              <a:rPr lang="en-CA" dirty="0" smtClean="0"/>
              <a:t>should be also calculated</a:t>
            </a:r>
            <a:endParaRPr lang="en-CA" dirty="0"/>
          </a:p>
        </p:txBody>
      </p:sp>
    </p:spTree>
    <p:extLst>
      <p:ext uri="{BB962C8B-B14F-4D97-AF65-F5344CB8AC3E}">
        <p14:creationId xmlns:p14="http://schemas.microsoft.com/office/powerpoint/2010/main" xmlns="" val="207272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702304646"/>
              </p:ext>
            </p:extLst>
          </p:nvPr>
        </p:nvGraphicFramePr>
        <p:xfrm>
          <a:off x="179512" y="1412776"/>
          <a:ext cx="8810130" cy="5040562"/>
        </p:xfrm>
        <a:graphic>
          <a:graphicData uri="http://schemas.openxmlformats.org/drawingml/2006/table">
            <a:tbl>
              <a:tblPr/>
              <a:tblGrid>
                <a:gridCol w="2643673"/>
                <a:gridCol w="1955593"/>
                <a:gridCol w="1991809"/>
                <a:gridCol w="2219055"/>
              </a:tblGrid>
              <a:tr h="834150">
                <a:tc>
                  <a:txBody>
                    <a:bodyPr/>
                    <a:lstStyle/>
                    <a:p>
                      <a:pPr hangingPunct="0">
                        <a:lnSpc>
                          <a:spcPts val="2400"/>
                        </a:lnSpc>
                        <a:spcAft>
                          <a:spcPts val="0"/>
                        </a:spcAft>
                      </a:pPr>
                      <a:r>
                        <a:rPr lang="en-US" sz="1600" b="1" dirty="0">
                          <a:effectLst/>
                          <a:latin typeface="Berlin Sans FB Demi"/>
                          <a:ea typeface="Times New Roman"/>
                          <a:cs typeface="Calibri"/>
                        </a:rPr>
                        <a:t>Titration volumes</a:t>
                      </a:r>
                      <a:endParaRPr lang="en-CA" sz="16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hangingPunct="0">
                        <a:lnSpc>
                          <a:spcPts val="2400"/>
                        </a:lnSpc>
                        <a:spcAft>
                          <a:spcPts val="0"/>
                        </a:spcAft>
                      </a:pPr>
                      <a:r>
                        <a:rPr lang="en-US" sz="1800" dirty="0">
                          <a:effectLst/>
                          <a:latin typeface="Berlin Sans FB Demi"/>
                          <a:ea typeface="Times New Roman"/>
                          <a:cs typeface="Calibri"/>
                        </a:rPr>
                        <a:t>Sample 1</a:t>
                      </a:r>
                      <a:endParaRPr lang="en-CA"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hangingPunct="0">
                        <a:lnSpc>
                          <a:spcPts val="2400"/>
                        </a:lnSpc>
                        <a:spcAft>
                          <a:spcPts val="0"/>
                        </a:spcAft>
                      </a:pPr>
                      <a:r>
                        <a:rPr lang="en-US" sz="1800">
                          <a:effectLst/>
                          <a:latin typeface="Berlin Sans FB Demi"/>
                          <a:ea typeface="Times New Roman"/>
                          <a:cs typeface="Calibri"/>
                        </a:rPr>
                        <a:t>Sample 2</a:t>
                      </a:r>
                      <a:endParaRPr lang="en-CA"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hangingPunct="0">
                        <a:lnSpc>
                          <a:spcPts val="2400"/>
                        </a:lnSpc>
                        <a:spcAft>
                          <a:spcPts val="0"/>
                        </a:spcAft>
                      </a:pPr>
                      <a:r>
                        <a:rPr lang="en-US" sz="1800" dirty="0">
                          <a:effectLst/>
                          <a:latin typeface="Berlin Sans FB Demi"/>
                          <a:ea typeface="Times New Roman"/>
                          <a:cs typeface="Calibri"/>
                        </a:rPr>
                        <a:t>Sample 3</a:t>
                      </a:r>
                      <a:endParaRPr lang="en-CA"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r>
              <a:tr h="834150">
                <a:tc>
                  <a:txBody>
                    <a:bodyPr/>
                    <a:lstStyle/>
                    <a:p>
                      <a:pPr hangingPunct="0">
                        <a:lnSpc>
                          <a:spcPts val="2400"/>
                        </a:lnSpc>
                        <a:spcAft>
                          <a:spcPts val="0"/>
                        </a:spcAft>
                      </a:pPr>
                      <a:r>
                        <a:rPr lang="en-US" sz="1600" b="1">
                          <a:effectLst/>
                          <a:latin typeface="Calibri"/>
                          <a:ea typeface="Times New Roman"/>
                        </a:rPr>
                        <a:t>Initial volume Ag / Ac</a:t>
                      </a:r>
                      <a:endParaRPr lang="en-CA" sz="16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hangingPunct="0">
                        <a:lnSpc>
                          <a:spcPts val="2400"/>
                        </a:lnSpc>
                        <a:spcAft>
                          <a:spcPts val="0"/>
                        </a:spcAft>
                      </a:pPr>
                      <a:r>
                        <a:rPr lang="en-US" sz="1600" dirty="0">
                          <a:effectLst/>
                          <a:latin typeface="Calibri"/>
                          <a:ea typeface="Times New Roman"/>
                        </a:rPr>
                        <a:t> </a:t>
                      </a:r>
                      <a:r>
                        <a:rPr lang="en-US" sz="1600" dirty="0" smtClean="0">
                          <a:effectLst/>
                          <a:latin typeface="Calibri"/>
                          <a:ea typeface="Times New Roman"/>
                        </a:rPr>
                        <a:t>15.00 mL</a:t>
                      </a:r>
                      <a:endParaRPr lang="en-CA"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ts val="2400"/>
                        </a:lnSpc>
                        <a:spcAft>
                          <a:spcPts val="0"/>
                        </a:spcAft>
                      </a:pPr>
                      <a:r>
                        <a:rPr lang="en-US" sz="1600" dirty="0">
                          <a:effectLst/>
                          <a:latin typeface="Calibri"/>
                          <a:ea typeface="Times New Roman"/>
                        </a:rPr>
                        <a:t> </a:t>
                      </a:r>
                      <a:r>
                        <a:rPr lang="en-US" sz="1600" dirty="0" smtClean="0">
                          <a:effectLst/>
                          <a:latin typeface="Calibri"/>
                          <a:ea typeface="Times New Roman"/>
                        </a:rPr>
                        <a:t>16.00 mL</a:t>
                      </a:r>
                      <a:endParaRPr lang="en-CA"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ts val="2400"/>
                        </a:lnSpc>
                        <a:spcAft>
                          <a:spcPts val="0"/>
                        </a:spcAft>
                      </a:pPr>
                      <a:r>
                        <a:rPr lang="en-US" sz="1600" dirty="0">
                          <a:effectLst/>
                          <a:latin typeface="Calibri"/>
                          <a:ea typeface="Times New Roman"/>
                        </a:rPr>
                        <a:t> </a:t>
                      </a:r>
                      <a:r>
                        <a:rPr lang="en-US" sz="1600" dirty="0" smtClean="0">
                          <a:effectLst/>
                          <a:latin typeface="Calibri"/>
                          <a:ea typeface="Times New Roman"/>
                        </a:rPr>
                        <a:t>12.00 mL</a:t>
                      </a:r>
                      <a:endParaRPr lang="en-CA"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4150">
                <a:tc>
                  <a:txBody>
                    <a:bodyPr/>
                    <a:lstStyle/>
                    <a:p>
                      <a:pPr hangingPunct="0">
                        <a:lnSpc>
                          <a:spcPts val="2400"/>
                        </a:lnSpc>
                        <a:spcAft>
                          <a:spcPts val="0"/>
                        </a:spcAft>
                      </a:pPr>
                      <a:r>
                        <a:rPr lang="en-US" sz="1600" b="1">
                          <a:effectLst/>
                          <a:latin typeface="Calibri"/>
                          <a:ea typeface="Times New Roman"/>
                        </a:rPr>
                        <a:t>Final volume Ag / Ac</a:t>
                      </a:r>
                      <a:endParaRPr lang="en-CA" sz="16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hangingPunct="0">
                        <a:lnSpc>
                          <a:spcPts val="2400"/>
                        </a:lnSpc>
                        <a:spcAft>
                          <a:spcPts val="0"/>
                        </a:spcAft>
                      </a:pPr>
                      <a:r>
                        <a:rPr lang="en-US" sz="1600" dirty="0">
                          <a:effectLst/>
                          <a:latin typeface="Calibri"/>
                          <a:ea typeface="Times New Roman"/>
                        </a:rPr>
                        <a:t> </a:t>
                      </a:r>
                      <a:r>
                        <a:rPr lang="en-US" sz="1600" dirty="0" smtClean="0">
                          <a:effectLst/>
                          <a:latin typeface="Calibri"/>
                          <a:ea typeface="Times New Roman"/>
                        </a:rPr>
                        <a:t>10.00 mL</a:t>
                      </a:r>
                      <a:endParaRPr lang="en-CA"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ts val="2400"/>
                        </a:lnSpc>
                        <a:spcAft>
                          <a:spcPts val="0"/>
                        </a:spcAft>
                      </a:pPr>
                      <a:r>
                        <a:rPr lang="en-US" sz="1600" dirty="0">
                          <a:effectLst/>
                          <a:latin typeface="Calibri"/>
                          <a:ea typeface="Times New Roman"/>
                        </a:rPr>
                        <a:t> </a:t>
                      </a:r>
                      <a:r>
                        <a:rPr lang="en-US" sz="1600" dirty="0" smtClean="0">
                          <a:effectLst/>
                          <a:latin typeface="Calibri"/>
                          <a:ea typeface="Times New Roman"/>
                        </a:rPr>
                        <a:t>10.00 mL</a:t>
                      </a:r>
                      <a:endParaRPr lang="en-CA"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ts val="2400"/>
                        </a:lnSpc>
                        <a:spcAft>
                          <a:spcPts val="0"/>
                        </a:spcAft>
                      </a:pPr>
                      <a:r>
                        <a:rPr lang="en-US" sz="1600" dirty="0">
                          <a:effectLst/>
                          <a:latin typeface="Calibri"/>
                          <a:ea typeface="Times New Roman"/>
                        </a:rPr>
                        <a:t> </a:t>
                      </a:r>
                      <a:r>
                        <a:rPr lang="en-US" sz="1600" dirty="0" smtClean="0">
                          <a:effectLst/>
                          <a:latin typeface="Calibri"/>
                          <a:ea typeface="Times New Roman"/>
                        </a:rPr>
                        <a:t>7.00 mL</a:t>
                      </a:r>
                      <a:endParaRPr lang="en-CA"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4150">
                <a:tc>
                  <a:txBody>
                    <a:bodyPr/>
                    <a:lstStyle/>
                    <a:p>
                      <a:pPr hangingPunct="0">
                        <a:lnSpc>
                          <a:spcPts val="2400"/>
                        </a:lnSpc>
                        <a:spcAft>
                          <a:spcPts val="0"/>
                        </a:spcAft>
                      </a:pPr>
                      <a:r>
                        <a:rPr lang="en-US" sz="1600" b="1">
                          <a:effectLst/>
                          <a:latin typeface="Calibri"/>
                          <a:ea typeface="Times New Roman"/>
                        </a:rPr>
                        <a:t>Volume Ag / Ac used</a:t>
                      </a:r>
                      <a:endParaRPr lang="en-CA" sz="1600" b="1">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hangingPunct="0">
                        <a:lnSpc>
                          <a:spcPts val="2400"/>
                        </a:lnSpc>
                        <a:spcAft>
                          <a:spcPts val="0"/>
                        </a:spcAft>
                      </a:pPr>
                      <a:r>
                        <a:rPr lang="en-US" sz="1600" dirty="0">
                          <a:effectLst/>
                          <a:latin typeface="Calibri"/>
                          <a:ea typeface="Times New Roman"/>
                        </a:rPr>
                        <a:t> </a:t>
                      </a:r>
                      <a:r>
                        <a:rPr lang="en-US" sz="1600" dirty="0" smtClean="0">
                          <a:effectLst/>
                          <a:latin typeface="Calibri"/>
                          <a:ea typeface="Times New Roman"/>
                        </a:rPr>
                        <a:t>5.00 mL</a:t>
                      </a:r>
                      <a:endParaRPr lang="en-CA"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ts val="2400"/>
                        </a:lnSpc>
                        <a:spcAft>
                          <a:spcPts val="0"/>
                        </a:spcAft>
                      </a:pPr>
                      <a:r>
                        <a:rPr lang="en-US" sz="1600" dirty="0">
                          <a:effectLst/>
                          <a:latin typeface="Calibri"/>
                          <a:ea typeface="Times New Roman"/>
                        </a:rPr>
                        <a:t> </a:t>
                      </a:r>
                      <a:r>
                        <a:rPr lang="en-US" sz="1600" dirty="0" smtClean="0">
                          <a:effectLst/>
                          <a:latin typeface="Calibri"/>
                          <a:ea typeface="Times New Roman"/>
                        </a:rPr>
                        <a:t>6.00 mL</a:t>
                      </a:r>
                      <a:endParaRPr lang="en-CA"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lnSpc>
                          <a:spcPts val="2400"/>
                        </a:lnSpc>
                        <a:spcAft>
                          <a:spcPts val="0"/>
                        </a:spcAft>
                      </a:pPr>
                      <a:r>
                        <a:rPr lang="en-US" sz="1600" dirty="0">
                          <a:effectLst/>
                          <a:latin typeface="Calibri"/>
                          <a:ea typeface="Times New Roman"/>
                        </a:rPr>
                        <a:t> </a:t>
                      </a:r>
                      <a:r>
                        <a:rPr lang="en-US" sz="1600" dirty="0" smtClean="0">
                          <a:effectLst/>
                          <a:latin typeface="Calibri"/>
                          <a:ea typeface="Times New Roman"/>
                        </a:rPr>
                        <a:t>5.00 mL</a:t>
                      </a:r>
                      <a:endParaRPr lang="en-CA"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099">
                <a:tc>
                  <a:txBody>
                    <a:bodyPr/>
                    <a:lstStyle/>
                    <a:p>
                      <a:pPr marL="1097280" indent="-1097280" hangingPunct="0">
                        <a:lnSpc>
                          <a:spcPts val="1600"/>
                        </a:lnSpc>
                        <a:spcAft>
                          <a:spcPts val="0"/>
                        </a:spcAft>
                        <a:tabLst>
                          <a:tab pos="457200" algn="l"/>
                          <a:tab pos="1536700" algn="l"/>
                          <a:tab pos="1536700" algn="l"/>
                        </a:tabLst>
                      </a:pPr>
                      <a:r>
                        <a:rPr lang="en-US" sz="1600" b="1" dirty="0">
                          <a:effectLst/>
                          <a:latin typeface="Calibri"/>
                          <a:ea typeface="Times New Roman"/>
                        </a:rPr>
                        <a:t>Molarity of Ag</a:t>
                      </a:r>
                      <a:r>
                        <a:rPr lang="en-US" sz="1600" b="1" baseline="30000" dirty="0">
                          <a:effectLst/>
                          <a:latin typeface="Calibri"/>
                          <a:ea typeface="Times New Roman"/>
                        </a:rPr>
                        <a:t>+1</a:t>
                      </a:r>
                      <a:r>
                        <a:rPr lang="en-US" sz="1600" b="1" dirty="0">
                          <a:effectLst/>
                          <a:latin typeface="Calibri"/>
                          <a:ea typeface="Times New Roman"/>
                        </a:rPr>
                        <a:t> ion</a:t>
                      </a:r>
                      <a:endParaRPr lang="en-CA" sz="16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1097280" indent="-1097280" algn="ctr" hangingPunct="0">
                        <a:lnSpc>
                          <a:spcPts val="1600"/>
                        </a:lnSpc>
                        <a:spcAft>
                          <a:spcPts val="0"/>
                        </a:spcAft>
                        <a:tabLst>
                          <a:tab pos="457200" algn="l"/>
                          <a:tab pos="1536700" algn="l"/>
                          <a:tab pos="1536700" algn="l"/>
                        </a:tabLst>
                      </a:pPr>
                      <a:r>
                        <a:rPr lang="en-US" sz="1600" dirty="0">
                          <a:effectLst/>
                          <a:latin typeface="Calibri"/>
                          <a:ea typeface="Times New Roman"/>
                        </a:rPr>
                        <a:t> </a:t>
                      </a:r>
                      <a:r>
                        <a:rPr lang="en-US" sz="1600" dirty="0" smtClean="0">
                          <a:effectLst/>
                          <a:latin typeface="Calibri"/>
                          <a:ea typeface="Times New Roman"/>
                        </a:rPr>
                        <a:t>0.52 M</a:t>
                      </a:r>
                      <a:endParaRPr lang="en-CA"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7280" indent="-1097280" algn="ctr" hangingPunct="0">
                        <a:lnSpc>
                          <a:spcPts val="1600"/>
                        </a:lnSpc>
                        <a:spcAft>
                          <a:spcPts val="0"/>
                        </a:spcAft>
                        <a:tabLst>
                          <a:tab pos="457200" algn="l"/>
                          <a:tab pos="1536700" algn="l"/>
                          <a:tab pos="1536700" algn="l"/>
                        </a:tabLst>
                      </a:pPr>
                      <a:r>
                        <a:rPr lang="en-US" sz="1600" dirty="0">
                          <a:effectLst/>
                          <a:latin typeface="Calibri"/>
                          <a:ea typeface="Times New Roman"/>
                        </a:rPr>
                        <a:t> </a:t>
                      </a:r>
                      <a:r>
                        <a:rPr lang="en-US" sz="1600" dirty="0" smtClean="0">
                          <a:effectLst/>
                          <a:latin typeface="Calibri"/>
                          <a:ea typeface="Times New Roman"/>
                        </a:rPr>
                        <a:t>0.43 M</a:t>
                      </a:r>
                      <a:endParaRPr lang="en-CA"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7280" indent="-1097280" algn="ctr" hangingPunct="0">
                        <a:lnSpc>
                          <a:spcPts val="1600"/>
                        </a:lnSpc>
                        <a:spcAft>
                          <a:spcPts val="0"/>
                        </a:spcAft>
                        <a:tabLst>
                          <a:tab pos="457200" algn="l"/>
                          <a:tab pos="1536700" algn="l"/>
                          <a:tab pos="1536700" algn="l"/>
                        </a:tabLst>
                      </a:pPr>
                      <a:r>
                        <a:rPr lang="en-US" sz="1600" dirty="0" smtClean="0">
                          <a:effectLst/>
                          <a:latin typeface="Calibri"/>
                          <a:ea typeface="Times New Roman"/>
                        </a:rPr>
                        <a:t>0.45 M</a:t>
                      </a:r>
                      <a:endParaRPr lang="en-CA"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374">
                <a:tc>
                  <a:txBody>
                    <a:bodyPr/>
                    <a:lstStyle/>
                    <a:p>
                      <a:pPr marL="927100" algn="l" hangingPunct="0">
                        <a:lnSpc>
                          <a:spcPts val="1200"/>
                        </a:lnSpc>
                        <a:spcAft>
                          <a:spcPts val="0"/>
                        </a:spcAft>
                      </a:pPr>
                      <a:r>
                        <a:rPr lang="en-US" sz="1600" b="1" dirty="0">
                          <a:effectLst/>
                          <a:latin typeface="Calibri"/>
                          <a:ea typeface="Times New Roman"/>
                        </a:rPr>
                        <a:t>Mean molarity of Ag</a:t>
                      </a:r>
                      <a:r>
                        <a:rPr lang="en-US" sz="1600" b="1" baseline="30000" dirty="0">
                          <a:effectLst/>
                          <a:latin typeface="Calibri"/>
                          <a:ea typeface="Times New Roman"/>
                        </a:rPr>
                        <a:t>+1</a:t>
                      </a:r>
                      <a:r>
                        <a:rPr lang="en-US" sz="1600" b="1" dirty="0">
                          <a:effectLst/>
                          <a:latin typeface="Calibri"/>
                          <a:ea typeface="Times New Roman"/>
                        </a:rPr>
                        <a:t> ion</a:t>
                      </a:r>
                      <a:endParaRPr lang="en-CA" sz="16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3">
                  <a:txBody>
                    <a:bodyPr/>
                    <a:lstStyle/>
                    <a:p>
                      <a:pPr marL="927100" algn="l" hangingPunct="0">
                        <a:lnSpc>
                          <a:spcPts val="1200"/>
                        </a:lnSpc>
                        <a:spcAft>
                          <a:spcPts val="0"/>
                        </a:spcAft>
                      </a:pPr>
                      <a:r>
                        <a:rPr lang="en-US" sz="1600" dirty="0">
                          <a:effectLst/>
                          <a:latin typeface="Calibri"/>
                          <a:ea typeface="Times New Roman"/>
                        </a:rPr>
                        <a:t> </a:t>
                      </a:r>
                      <a:endParaRPr lang="en-US" sz="1600" dirty="0" smtClean="0">
                        <a:effectLst/>
                        <a:latin typeface="Calibri"/>
                        <a:ea typeface="Times New Roman"/>
                      </a:endParaRPr>
                    </a:p>
                    <a:p>
                      <a:pPr marL="927100" algn="l" hangingPunct="0">
                        <a:lnSpc>
                          <a:spcPts val="1200"/>
                        </a:lnSpc>
                        <a:spcAft>
                          <a:spcPts val="0"/>
                        </a:spcAft>
                      </a:pPr>
                      <a:r>
                        <a:rPr lang="en-US" sz="1600" dirty="0" smtClean="0">
                          <a:effectLst/>
                          <a:latin typeface="Calibri"/>
                          <a:ea typeface="Times New Roman"/>
                        </a:rPr>
                        <a:t>                                        0.46</a:t>
                      </a:r>
                      <a:r>
                        <a:rPr lang="en-US" sz="1600" baseline="0" dirty="0" smtClean="0">
                          <a:effectLst/>
                          <a:latin typeface="Calibri"/>
                          <a:ea typeface="Times New Roman"/>
                        </a:rPr>
                        <a:t> M</a:t>
                      </a:r>
                      <a:endParaRPr lang="en-CA"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r>
              <a:tr h="500489">
                <a:tc>
                  <a:txBody>
                    <a:bodyPr/>
                    <a:lstStyle/>
                    <a:p>
                      <a:pPr marL="304800" hangingPunct="0">
                        <a:spcAft>
                          <a:spcPts val="0"/>
                        </a:spcAft>
                        <a:tabLst>
                          <a:tab pos="927100" algn="l"/>
                          <a:tab pos="457200" algn="l"/>
                        </a:tabLst>
                      </a:pPr>
                      <a:r>
                        <a:rPr lang="en-US" sz="1600" b="1" dirty="0" err="1">
                          <a:effectLst/>
                          <a:latin typeface="Calibri"/>
                          <a:ea typeface="Times New Roman"/>
                        </a:rPr>
                        <a:t>K</a:t>
                      </a:r>
                      <a:r>
                        <a:rPr lang="en-US" sz="1600" b="1" baseline="-25000" dirty="0" err="1">
                          <a:effectLst/>
                          <a:latin typeface="Calibri"/>
                          <a:ea typeface="Times New Roman"/>
                        </a:rPr>
                        <a:t>sp</a:t>
                      </a:r>
                      <a:r>
                        <a:rPr lang="en-US" sz="1600" b="1" dirty="0">
                          <a:effectLst/>
                          <a:latin typeface="Calibri"/>
                          <a:ea typeface="Times New Roman"/>
                        </a:rPr>
                        <a:t> for silver acetate</a:t>
                      </a:r>
                      <a:endParaRPr lang="en-CA" sz="16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3">
                  <a:txBody>
                    <a:bodyPr/>
                    <a:lstStyle/>
                    <a:p>
                      <a:pPr marL="304800" algn="ctr" hangingPunct="0">
                        <a:spcAft>
                          <a:spcPts val="0"/>
                        </a:spcAft>
                        <a:tabLst>
                          <a:tab pos="927100" algn="l"/>
                          <a:tab pos="457200" algn="l"/>
                        </a:tabLst>
                      </a:pPr>
                      <a:r>
                        <a:rPr lang="en-US" sz="1600" dirty="0">
                          <a:effectLst/>
                          <a:latin typeface="Calibri"/>
                          <a:ea typeface="Times New Roman"/>
                        </a:rPr>
                        <a:t> </a:t>
                      </a:r>
                      <a:r>
                        <a:rPr lang="en-US" sz="1600" dirty="0" smtClean="0">
                          <a:effectLst/>
                          <a:latin typeface="Calibri"/>
                          <a:ea typeface="Times New Roman"/>
                        </a:rPr>
                        <a:t>1.35</a:t>
                      </a:r>
                      <a:endParaRPr lang="en-CA"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r>
            </a:tbl>
          </a:graphicData>
        </a:graphic>
      </p:graphicFrame>
      <p:sp>
        <p:nvSpPr>
          <p:cNvPr id="6" name="Oval 5"/>
          <p:cNvSpPr/>
          <p:nvPr/>
        </p:nvSpPr>
        <p:spPr>
          <a:xfrm>
            <a:off x="2555776" y="980728"/>
            <a:ext cx="2448272" cy="4680520"/>
          </a:xfrm>
          <a:prstGeom prst="ellipse">
            <a:avLst/>
          </a:prstGeom>
          <a:noFill/>
          <a:ln w="603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itle 1"/>
          <p:cNvSpPr>
            <a:spLocks noGrp="1"/>
          </p:cNvSpPr>
          <p:nvPr>
            <p:ph type="title"/>
          </p:nvPr>
        </p:nvSpPr>
        <p:spPr/>
        <p:txBody>
          <a:bodyPr/>
          <a:lstStyle/>
          <a:p>
            <a:r>
              <a:rPr lang="en-CA" b="1" dirty="0" smtClean="0"/>
              <a:t>8. Calculations/Results</a:t>
            </a:r>
            <a:endParaRPr lang="en-CA" b="1" dirty="0"/>
          </a:p>
        </p:txBody>
      </p:sp>
    </p:spTree>
    <p:extLst>
      <p:ext uri="{BB962C8B-B14F-4D97-AF65-F5344CB8AC3E}">
        <p14:creationId xmlns:p14="http://schemas.microsoft.com/office/powerpoint/2010/main" xmlns="" val="158703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88640"/>
            <a:ext cx="7498080" cy="1143000"/>
          </a:xfrm>
        </p:spPr>
        <p:txBody>
          <a:bodyPr/>
          <a:lstStyle/>
          <a:p>
            <a:r>
              <a:rPr lang="en-CA" b="1" dirty="0" smtClean="0"/>
              <a:t>9. Data Analysis</a:t>
            </a:r>
            <a:endParaRPr lang="en-CA" b="1" dirty="0"/>
          </a:p>
        </p:txBody>
      </p:sp>
      <p:sp>
        <p:nvSpPr>
          <p:cNvPr id="3" name="Content Placeholder 2"/>
          <p:cNvSpPr>
            <a:spLocks noGrp="1"/>
          </p:cNvSpPr>
          <p:nvPr>
            <p:ph idx="1"/>
          </p:nvPr>
        </p:nvSpPr>
        <p:spPr>
          <a:xfrm>
            <a:off x="1073426" y="1196752"/>
            <a:ext cx="7860262" cy="4536504"/>
          </a:xfrm>
        </p:spPr>
        <p:txBody>
          <a:bodyPr/>
          <a:lstStyle/>
          <a:p>
            <a:r>
              <a:rPr lang="en-CA" dirty="0" smtClean="0"/>
              <a:t>PRESENT data which you collected</a:t>
            </a:r>
          </a:p>
          <a:p>
            <a:pPr lvl="3"/>
            <a:r>
              <a:rPr lang="en-CA" dirty="0" smtClean="0"/>
              <a:t>Graphs</a:t>
            </a:r>
          </a:p>
          <a:p>
            <a:pPr lvl="3"/>
            <a:r>
              <a:rPr lang="en-CA" dirty="0"/>
              <a:t> T</a:t>
            </a:r>
            <a:r>
              <a:rPr lang="en-CA" dirty="0" smtClean="0"/>
              <a:t>ables</a:t>
            </a:r>
          </a:p>
          <a:p>
            <a:r>
              <a:rPr lang="en-CA" dirty="0" smtClean="0"/>
              <a:t>DISCUSS how you obtained the data</a:t>
            </a:r>
          </a:p>
          <a:p>
            <a:pPr lvl="3"/>
            <a:r>
              <a:rPr lang="en-CA" dirty="0" smtClean="0"/>
              <a:t>Explain calculations</a:t>
            </a:r>
          </a:p>
          <a:p>
            <a:pPr lvl="3"/>
            <a:r>
              <a:rPr lang="en-CA" dirty="0" smtClean="0"/>
              <a:t>DO NOT restate procedure</a:t>
            </a:r>
          </a:p>
          <a:p>
            <a:pPr lvl="3"/>
            <a:endParaRPr lang="en-CA" dirty="0" smtClean="0"/>
          </a:p>
          <a:p>
            <a:pPr marL="923544" lvl="3" indent="0">
              <a:buNone/>
            </a:pPr>
            <a:endParaRPr lang="en-CA" dirty="0" smtClean="0"/>
          </a:p>
        </p:txBody>
      </p:sp>
    </p:spTree>
    <p:extLst>
      <p:ext uri="{BB962C8B-B14F-4D97-AF65-F5344CB8AC3E}">
        <p14:creationId xmlns:p14="http://schemas.microsoft.com/office/powerpoint/2010/main" xmlns="" val="2974587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Organization of lab notebook/binder</a:t>
            </a:r>
            <a:endParaRPr lang="en-CA" dirty="0"/>
          </a:p>
        </p:txBody>
      </p:sp>
      <p:sp>
        <p:nvSpPr>
          <p:cNvPr id="3" name="Content Placeholder 2"/>
          <p:cNvSpPr>
            <a:spLocks noGrp="1"/>
          </p:cNvSpPr>
          <p:nvPr>
            <p:ph idx="1"/>
          </p:nvPr>
        </p:nvSpPr>
        <p:spPr>
          <a:xfrm>
            <a:off x="179512" y="1600200"/>
            <a:ext cx="8964488" cy="4525963"/>
          </a:xfrm>
        </p:spPr>
        <p:txBody>
          <a:bodyPr>
            <a:noAutofit/>
          </a:bodyPr>
          <a:lstStyle/>
          <a:p>
            <a:pPr lvl="0"/>
            <a:r>
              <a:rPr lang="en-US" dirty="0">
                <a:solidFill>
                  <a:schemeClr val="tx1"/>
                </a:solidFill>
              </a:rPr>
              <a:t>Keep a table of contents at the beginning of the </a:t>
            </a:r>
            <a:r>
              <a:rPr lang="en-US" dirty="0" smtClean="0">
                <a:solidFill>
                  <a:schemeClr val="tx1"/>
                </a:solidFill>
              </a:rPr>
              <a:t>binder (about 2 pages)</a:t>
            </a:r>
          </a:p>
          <a:p>
            <a:pPr lvl="0"/>
            <a:endParaRPr lang="en-CA" dirty="0">
              <a:solidFill>
                <a:schemeClr val="tx1"/>
              </a:solidFill>
            </a:endParaRPr>
          </a:p>
          <a:p>
            <a:pPr lvl="0"/>
            <a:r>
              <a:rPr lang="en-US" dirty="0">
                <a:solidFill>
                  <a:schemeClr val="tx1"/>
                </a:solidFill>
              </a:rPr>
              <a:t>For each </a:t>
            </a:r>
            <a:r>
              <a:rPr lang="en-US" dirty="0" smtClean="0">
                <a:solidFill>
                  <a:schemeClr val="tx1"/>
                </a:solidFill>
              </a:rPr>
              <a:t>lab, </a:t>
            </a:r>
            <a:r>
              <a:rPr lang="en-US" dirty="0">
                <a:solidFill>
                  <a:schemeClr val="tx1"/>
                </a:solidFill>
              </a:rPr>
              <a:t>start with the printed lab handout from </a:t>
            </a:r>
            <a:r>
              <a:rPr lang="en-US" dirty="0" smtClean="0">
                <a:solidFill>
                  <a:schemeClr val="tx1"/>
                </a:solidFill>
              </a:rPr>
              <a:t>teacher</a:t>
            </a:r>
            <a:endParaRPr lang="en-US" dirty="0" smtClean="0">
              <a:solidFill>
                <a:schemeClr val="tx1"/>
              </a:solidFill>
            </a:endParaRPr>
          </a:p>
          <a:p>
            <a:pPr lvl="0"/>
            <a:endParaRPr lang="en-CA" dirty="0">
              <a:solidFill>
                <a:schemeClr val="tx1"/>
              </a:solidFill>
            </a:endParaRPr>
          </a:p>
          <a:p>
            <a:pPr lvl="0"/>
            <a:r>
              <a:rPr lang="en-US" dirty="0">
                <a:solidFill>
                  <a:schemeClr val="tx1"/>
                </a:solidFill>
              </a:rPr>
              <a:t>Followed by </a:t>
            </a:r>
            <a:r>
              <a:rPr lang="en-US" b="1" dirty="0">
                <a:solidFill>
                  <a:schemeClr val="tx1"/>
                </a:solidFill>
              </a:rPr>
              <a:t>the solved </a:t>
            </a:r>
            <a:r>
              <a:rPr lang="en-US" b="1" dirty="0" smtClean="0">
                <a:solidFill>
                  <a:schemeClr val="tx1"/>
                </a:solidFill>
              </a:rPr>
              <a:t>pre - lab </a:t>
            </a:r>
            <a:r>
              <a:rPr lang="en-US" b="1" dirty="0">
                <a:solidFill>
                  <a:schemeClr val="tx1"/>
                </a:solidFill>
              </a:rPr>
              <a:t>questions</a:t>
            </a:r>
            <a:r>
              <a:rPr lang="en-US" dirty="0">
                <a:solidFill>
                  <a:schemeClr val="tx1"/>
                </a:solidFill>
              </a:rPr>
              <a:t>, show all work for </a:t>
            </a:r>
            <a:r>
              <a:rPr lang="en-US" dirty="0" smtClean="0">
                <a:solidFill>
                  <a:schemeClr val="tx1"/>
                </a:solidFill>
              </a:rPr>
              <a:t>credit</a:t>
            </a:r>
            <a:r>
              <a:rPr lang="en-US" dirty="0">
                <a:solidFill>
                  <a:schemeClr val="tx1"/>
                </a:solidFill>
              </a:rPr>
              <a:t> </a:t>
            </a:r>
            <a:r>
              <a:rPr lang="en-US" dirty="0" smtClean="0">
                <a:solidFill>
                  <a:schemeClr val="tx1"/>
                </a:solidFill>
              </a:rPr>
              <a:t>(correct number of sig. figs)</a:t>
            </a:r>
          </a:p>
          <a:p>
            <a:pPr marL="0" lvl="0" indent="0">
              <a:buNone/>
            </a:pPr>
            <a:endParaRPr lang="en-CA" dirty="0">
              <a:solidFill>
                <a:schemeClr val="tx1"/>
              </a:solidFill>
            </a:endParaRPr>
          </a:p>
          <a:p>
            <a:pPr lvl="0"/>
            <a:r>
              <a:rPr lang="en-US" dirty="0">
                <a:solidFill>
                  <a:schemeClr val="tx1"/>
                </a:solidFill>
              </a:rPr>
              <a:t>Then include the </a:t>
            </a:r>
            <a:r>
              <a:rPr lang="en-US" dirty="0" smtClean="0">
                <a:solidFill>
                  <a:schemeClr val="tx1"/>
                </a:solidFill>
              </a:rPr>
              <a:t>laboratory  </a:t>
            </a:r>
            <a:r>
              <a:rPr lang="en-US" dirty="0">
                <a:solidFill>
                  <a:schemeClr val="tx1"/>
                </a:solidFill>
              </a:rPr>
              <a:t>report completed according to the following </a:t>
            </a:r>
            <a:r>
              <a:rPr lang="en-US" dirty="0" smtClean="0">
                <a:solidFill>
                  <a:schemeClr val="tx1"/>
                </a:solidFill>
              </a:rPr>
              <a:t>format: </a:t>
            </a:r>
            <a:endParaRPr lang="en-CA" dirty="0">
              <a:solidFill>
                <a:schemeClr val="tx1"/>
              </a:solidFill>
            </a:endParaRPr>
          </a:p>
          <a:p>
            <a:endParaRPr lang="en-CA" dirty="0"/>
          </a:p>
        </p:txBody>
      </p:sp>
    </p:spTree>
    <p:extLst>
      <p:ext uri="{BB962C8B-B14F-4D97-AF65-F5344CB8AC3E}">
        <p14:creationId xmlns:p14="http://schemas.microsoft.com/office/powerpoint/2010/main" xmlns="" val="92668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1196752"/>
            <a:ext cx="9125543" cy="5544616"/>
          </a:xfrm>
          <a:prstGeom prst="rect">
            <a:avLst/>
          </a:prstGeom>
          <a:solidFill>
            <a:srgbClr val="FFFF00"/>
          </a:solidFill>
        </p:spPr>
        <p:txBody>
          <a:bodyPr>
            <a:no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a:buNone/>
            </a:pPr>
            <a:r>
              <a:rPr lang="en-CA" sz="3600" b="1" dirty="0">
                <a:latin typeface="Agency FB" pitchFamily="34" charset="0"/>
              </a:rPr>
              <a:t>For example, in your </a:t>
            </a:r>
            <a:r>
              <a:rPr lang="en-CA" sz="3600" b="1" dirty="0" smtClean="0">
                <a:latin typeface="Agency FB" pitchFamily="34" charset="0"/>
              </a:rPr>
              <a:t>“DATA/OBSERVATION/RESULTS” </a:t>
            </a:r>
            <a:r>
              <a:rPr lang="en-CA" sz="3600" b="1" dirty="0">
                <a:latin typeface="Agency FB" pitchFamily="34" charset="0"/>
              </a:rPr>
              <a:t>section you recorded the freezing point of unknown sample #1 to be -</a:t>
            </a:r>
            <a:r>
              <a:rPr lang="en-CA" sz="3600" b="1" dirty="0" smtClean="0">
                <a:latin typeface="Agency FB" pitchFamily="34" charset="0"/>
              </a:rPr>
              <a:t>5˚C</a:t>
            </a:r>
            <a:r>
              <a:rPr lang="en-CA" sz="3600" b="1" dirty="0">
                <a:latin typeface="Agency FB" pitchFamily="34" charset="0"/>
              </a:rPr>
              <a:t>. In the </a:t>
            </a:r>
            <a:r>
              <a:rPr lang="en-CA" sz="3600" b="1" dirty="0" smtClean="0">
                <a:latin typeface="Agency FB" pitchFamily="34" charset="0"/>
              </a:rPr>
              <a:t>“DATA ANALYSIS” </a:t>
            </a:r>
            <a:r>
              <a:rPr lang="en-CA" sz="3600" b="1" dirty="0">
                <a:latin typeface="Agency FB" pitchFamily="34" charset="0"/>
              </a:rPr>
              <a:t>section you will further analyze that data: "We used an electronic temperature probe and determined the freezing point of sample #1 to be </a:t>
            </a:r>
            <a:r>
              <a:rPr lang="en-CA" sz="3600" b="1" dirty="0" smtClean="0">
                <a:latin typeface="Agency FB" pitchFamily="34" charset="0"/>
              </a:rPr>
              <a:t>-5</a:t>
            </a:r>
            <a:r>
              <a:rPr lang="en-CA" sz="3600" b="1" dirty="0">
                <a:latin typeface="Agency FB" pitchFamily="34" charset="0"/>
              </a:rPr>
              <a:t>˚C</a:t>
            </a:r>
            <a:r>
              <a:rPr lang="en-CA" sz="3600" b="1" dirty="0" smtClean="0">
                <a:latin typeface="Agency FB" pitchFamily="34" charset="0"/>
              </a:rPr>
              <a:t> </a:t>
            </a:r>
            <a:r>
              <a:rPr lang="en-CA" sz="3600" b="1" dirty="0">
                <a:latin typeface="Agency FB" pitchFamily="34" charset="0"/>
              </a:rPr>
              <a:t>as noted in </a:t>
            </a:r>
            <a:r>
              <a:rPr lang="en-CA" sz="3600" b="1" dirty="0" smtClean="0">
                <a:latin typeface="Agency FB" pitchFamily="34" charset="0"/>
              </a:rPr>
              <a:t>Figure 2 </a:t>
            </a:r>
            <a:r>
              <a:rPr lang="en-CA" sz="3600" b="1" dirty="0">
                <a:latin typeface="Agency FB" pitchFamily="34" charset="0"/>
              </a:rPr>
              <a:t>by the flat portion of the curve. This shows that the addition of a solute (</a:t>
            </a:r>
            <a:r>
              <a:rPr lang="en-CA" sz="3600" b="1" dirty="0" err="1">
                <a:latin typeface="Agency FB" pitchFamily="34" charset="0"/>
              </a:rPr>
              <a:t>NaCl</a:t>
            </a:r>
            <a:r>
              <a:rPr lang="en-CA" sz="3600" b="1" dirty="0">
                <a:latin typeface="Agency FB" pitchFamily="34" charset="0"/>
              </a:rPr>
              <a:t>) lowered the freezing point by 5˚C</a:t>
            </a:r>
            <a:r>
              <a:rPr lang="en-CA" sz="3600" b="1" dirty="0" smtClean="0">
                <a:latin typeface="Agency FB" pitchFamily="34" charset="0"/>
              </a:rPr>
              <a:t> </a:t>
            </a:r>
            <a:r>
              <a:rPr lang="en-CA" sz="3600" b="1" dirty="0">
                <a:latin typeface="Agency FB" pitchFamily="34" charset="0"/>
              </a:rPr>
              <a:t>when compared to the curve of the pure sample shown in Figure 1."</a:t>
            </a:r>
            <a:endParaRPr lang="en-CA" b="1" dirty="0">
              <a:latin typeface="Agency FB" pitchFamily="34" charset="0"/>
            </a:endParaRPr>
          </a:p>
        </p:txBody>
      </p:sp>
      <p:sp>
        <p:nvSpPr>
          <p:cNvPr id="6" name="Title 1"/>
          <p:cNvSpPr>
            <a:spLocks noGrp="1"/>
          </p:cNvSpPr>
          <p:nvPr>
            <p:ph type="title"/>
          </p:nvPr>
        </p:nvSpPr>
        <p:spPr>
          <a:xfrm>
            <a:off x="1259632" y="188640"/>
            <a:ext cx="7498080" cy="1143000"/>
          </a:xfrm>
        </p:spPr>
        <p:txBody>
          <a:bodyPr/>
          <a:lstStyle/>
          <a:p>
            <a:r>
              <a:rPr lang="en-CA" b="1" dirty="0" smtClean="0"/>
              <a:t>9. Data Analysis</a:t>
            </a:r>
            <a:endParaRPr lang="en-CA" b="1" dirty="0"/>
          </a:p>
        </p:txBody>
      </p:sp>
    </p:spTree>
    <p:extLst>
      <p:ext uri="{BB962C8B-B14F-4D97-AF65-F5344CB8AC3E}">
        <p14:creationId xmlns:p14="http://schemas.microsoft.com/office/powerpoint/2010/main" xmlns="" val="31938398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lstStyle/>
          <a:p>
            <a:r>
              <a:rPr lang="en-CA" b="1" dirty="0" smtClean="0"/>
              <a:t>10. Conclusion</a:t>
            </a:r>
            <a:endParaRPr lang="en-CA" b="1" dirty="0"/>
          </a:p>
        </p:txBody>
      </p:sp>
      <p:sp>
        <p:nvSpPr>
          <p:cNvPr id="3" name="Content Placeholder 2"/>
          <p:cNvSpPr>
            <a:spLocks noGrp="1"/>
          </p:cNvSpPr>
          <p:nvPr>
            <p:ph idx="1"/>
          </p:nvPr>
        </p:nvSpPr>
        <p:spPr>
          <a:xfrm>
            <a:off x="992696" y="1196752"/>
            <a:ext cx="8100392" cy="2773288"/>
          </a:xfrm>
        </p:spPr>
        <p:txBody>
          <a:bodyPr>
            <a:noAutofit/>
          </a:bodyPr>
          <a:lstStyle/>
          <a:p>
            <a:r>
              <a:rPr lang="en-CA" sz="3600" dirty="0"/>
              <a:t>DISCUSS and ANALYZE your data</a:t>
            </a:r>
          </a:p>
          <a:p>
            <a:pPr lvl="3"/>
            <a:r>
              <a:rPr lang="en-US" sz="2400" dirty="0"/>
              <a:t>What do the calculations/observations/graphs reveal? </a:t>
            </a:r>
          </a:p>
          <a:p>
            <a:pPr lvl="3"/>
            <a:r>
              <a:rPr lang="en-US" sz="2400" dirty="0"/>
              <a:t>Why does or doesn’t the experiment work? </a:t>
            </a:r>
          </a:p>
          <a:p>
            <a:pPr lvl="3"/>
            <a:r>
              <a:rPr lang="en-US" sz="2400" dirty="0"/>
              <a:t>What theory was demonstrated in this experiment? </a:t>
            </a:r>
          </a:p>
          <a:p>
            <a:pPr lvl="3"/>
            <a:r>
              <a:rPr lang="en-US" sz="2400" dirty="0"/>
              <a:t>Compare the results with standard values and list the percent error etc…</a:t>
            </a:r>
            <a:endParaRPr lang="en-CA" sz="2400" dirty="0"/>
          </a:p>
          <a:p>
            <a:endParaRPr lang="en-CA" dirty="0"/>
          </a:p>
        </p:txBody>
      </p:sp>
    </p:spTree>
    <p:extLst>
      <p:ext uri="{BB962C8B-B14F-4D97-AF65-F5344CB8AC3E}">
        <p14:creationId xmlns:p14="http://schemas.microsoft.com/office/powerpoint/2010/main" xmlns="" val="120680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10. Conclusion</a:t>
            </a:r>
            <a:endParaRPr lang="en-CA" b="1" dirty="0"/>
          </a:p>
        </p:txBody>
      </p:sp>
      <p:sp>
        <p:nvSpPr>
          <p:cNvPr id="4" name="Content Placeholder 2"/>
          <p:cNvSpPr txBox="1">
            <a:spLocks/>
          </p:cNvSpPr>
          <p:nvPr/>
        </p:nvSpPr>
        <p:spPr>
          <a:xfrm>
            <a:off x="41987" y="1340768"/>
            <a:ext cx="9102013" cy="5517232"/>
          </a:xfrm>
          <a:prstGeom prst="rect">
            <a:avLst/>
          </a:prstGeom>
          <a:solidFill>
            <a:srgbClr val="FFFF00"/>
          </a:solidFill>
        </p:spPr>
        <p:txBody>
          <a:bodyPr>
            <a:no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a:buNone/>
            </a:pPr>
            <a:r>
              <a:rPr lang="en-CA" b="1" dirty="0">
                <a:latin typeface="Agency FB" pitchFamily="34" charset="0"/>
              </a:rPr>
              <a:t>"We showed that </a:t>
            </a:r>
            <a:r>
              <a:rPr lang="en-CA" b="1" dirty="0" smtClean="0">
                <a:latin typeface="Agency FB" pitchFamily="34" charset="0"/>
              </a:rPr>
              <a:t>solutes such as </a:t>
            </a:r>
            <a:r>
              <a:rPr lang="en-CA" b="1" dirty="0" err="1" smtClean="0">
                <a:latin typeface="Agency FB" pitchFamily="34" charset="0"/>
              </a:rPr>
              <a:t>NaCl</a:t>
            </a:r>
            <a:r>
              <a:rPr lang="en-CA" b="1" dirty="0" smtClean="0">
                <a:latin typeface="Agency FB" pitchFamily="34" charset="0"/>
              </a:rPr>
              <a:t> </a:t>
            </a:r>
            <a:r>
              <a:rPr lang="en-CA" b="1" dirty="0">
                <a:latin typeface="Agency FB" pitchFamily="34" charset="0"/>
              </a:rPr>
              <a:t>lower freezing points of pure substances because when we added </a:t>
            </a:r>
            <a:r>
              <a:rPr lang="en-CA" b="1" dirty="0" err="1">
                <a:latin typeface="Agency FB" pitchFamily="34" charset="0"/>
              </a:rPr>
              <a:t>NaCl</a:t>
            </a:r>
            <a:r>
              <a:rPr lang="en-CA" b="1" dirty="0">
                <a:latin typeface="Agency FB" pitchFamily="34" charset="0"/>
              </a:rPr>
              <a:t>, the freezing point dropped by 5 degrees Celsius</a:t>
            </a:r>
            <a:r>
              <a:rPr lang="en-CA" b="1" dirty="0" smtClean="0">
                <a:latin typeface="Agency FB" pitchFamily="34" charset="0"/>
              </a:rPr>
              <a:t>. When we compared this to </a:t>
            </a:r>
            <a:r>
              <a:rPr lang="en-CA" b="1" dirty="0" smtClean="0">
                <a:solidFill>
                  <a:srgbClr val="FF0000"/>
                </a:solidFill>
                <a:latin typeface="Agency FB" pitchFamily="34" charset="0"/>
              </a:rPr>
              <a:t>a literature value</a:t>
            </a:r>
            <a:r>
              <a:rPr lang="en-CA" b="1" dirty="0" smtClean="0">
                <a:latin typeface="Agency FB" pitchFamily="34" charset="0"/>
              </a:rPr>
              <a:t>, we found out that the actual drop in temperature should have been 4 degrees Celsius. This difference between our value and the actual value represents an error of </a:t>
            </a:r>
            <a:r>
              <a:rPr lang="en-CA" b="1" dirty="0" smtClean="0">
                <a:solidFill>
                  <a:srgbClr val="FF0000"/>
                </a:solidFill>
                <a:latin typeface="Agency FB" pitchFamily="34" charset="0"/>
              </a:rPr>
              <a:t>20 % </a:t>
            </a:r>
            <a:r>
              <a:rPr lang="en-CA" b="1" dirty="0" smtClean="0">
                <a:latin typeface="Agency FB" pitchFamily="34" charset="0"/>
              </a:rPr>
              <a:t>which seems too high. This error might have been caused by having impurities in our “pure sample” or </a:t>
            </a:r>
            <a:r>
              <a:rPr lang="en-CA" b="1" dirty="0" err="1" smtClean="0">
                <a:latin typeface="Agency FB" pitchFamily="34" charset="0"/>
              </a:rPr>
              <a:t>NaCl</a:t>
            </a:r>
            <a:r>
              <a:rPr lang="en-CA" b="1" dirty="0" smtClean="0">
                <a:latin typeface="Agency FB" pitchFamily="34" charset="0"/>
              </a:rPr>
              <a:t>. To find out whether the suggested causes of errors really played a role in our experiment, we should analyze the purity of the “pure sample” and </a:t>
            </a:r>
            <a:r>
              <a:rPr lang="en-CA" b="1" dirty="0" err="1" smtClean="0">
                <a:latin typeface="Agency FB" pitchFamily="34" charset="0"/>
              </a:rPr>
              <a:t>NaCl</a:t>
            </a:r>
            <a:r>
              <a:rPr lang="en-CA" b="1" dirty="0" smtClean="0">
                <a:latin typeface="Agency FB" pitchFamily="34" charset="0"/>
              </a:rPr>
              <a:t> by chromatography.”</a:t>
            </a:r>
            <a:endParaRPr lang="en-CA" sz="2800" b="1" dirty="0">
              <a:latin typeface="Agency FB" pitchFamily="34" charset="0"/>
            </a:endParaRPr>
          </a:p>
        </p:txBody>
      </p:sp>
    </p:spTree>
    <p:extLst>
      <p:ext uri="{BB962C8B-B14F-4D97-AF65-F5344CB8AC3E}">
        <p14:creationId xmlns:p14="http://schemas.microsoft.com/office/powerpoint/2010/main" xmlns="" val="35574172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Today’s lab Info</a:t>
            </a:r>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8820472" cy="68870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5924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729" y="260648"/>
            <a:ext cx="9001000" cy="1143000"/>
          </a:xfrm>
        </p:spPr>
        <p:txBody>
          <a:bodyPr>
            <a:noAutofit/>
          </a:bodyPr>
          <a:lstStyle/>
          <a:p>
            <a:r>
              <a:rPr lang="en-CA" b="1" dirty="0" smtClean="0"/>
              <a:t>1. Title</a:t>
            </a:r>
            <a:endParaRPr lang="en-CA" b="1" dirty="0"/>
          </a:p>
        </p:txBody>
      </p:sp>
      <p:sp>
        <p:nvSpPr>
          <p:cNvPr id="3" name="Content Placeholder 2"/>
          <p:cNvSpPr>
            <a:spLocks noGrp="1"/>
          </p:cNvSpPr>
          <p:nvPr>
            <p:ph idx="1"/>
          </p:nvPr>
        </p:nvSpPr>
        <p:spPr>
          <a:xfrm>
            <a:off x="1043608" y="1447800"/>
            <a:ext cx="8100392" cy="2413248"/>
          </a:xfrm>
        </p:spPr>
        <p:txBody>
          <a:bodyPr/>
          <a:lstStyle/>
          <a:p>
            <a:r>
              <a:rPr lang="en-CA" dirty="0" smtClean="0"/>
              <a:t>Place it on the top of the first page</a:t>
            </a:r>
          </a:p>
          <a:p>
            <a:r>
              <a:rPr lang="en-CA" dirty="0" smtClean="0"/>
              <a:t>Write the name(s) of the person(s) doing the experiment</a:t>
            </a:r>
          </a:p>
          <a:p>
            <a:r>
              <a:rPr lang="en-CA" dirty="0" smtClean="0"/>
              <a:t>Date of when the experiment was performed</a:t>
            </a:r>
          </a:p>
          <a:p>
            <a:endParaRPr lang="en-CA" dirty="0"/>
          </a:p>
        </p:txBody>
      </p:sp>
      <p:sp>
        <p:nvSpPr>
          <p:cNvPr id="4" name="Content Placeholder 2"/>
          <p:cNvSpPr txBox="1">
            <a:spLocks/>
          </p:cNvSpPr>
          <p:nvPr/>
        </p:nvSpPr>
        <p:spPr>
          <a:xfrm>
            <a:off x="1057472" y="4557621"/>
            <a:ext cx="7668344" cy="648072"/>
          </a:xfrm>
          <a:prstGeom prst="rect">
            <a:avLst/>
          </a:prstGeom>
          <a:solidFill>
            <a:srgbClr val="FFFF00"/>
          </a:solidFill>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a:buNone/>
            </a:pPr>
            <a:r>
              <a:rPr lang="en-CA" sz="3600" dirty="0" smtClean="0">
                <a:latin typeface="Berlin Sans FB Demi" pitchFamily="34" charset="0"/>
              </a:rPr>
              <a:t>Solubility Product of Silver Acetate</a:t>
            </a:r>
            <a:endParaRPr lang="en-CA" sz="3600" dirty="0"/>
          </a:p>
        </p:txBody>
      </p:sp>
    </p:spTree>
    <p:extLst>
      <p:ext uri="{BB962C8B-B14F-4D97-AF65-F5344CB8AC3E}">
        <p14:creationId xmlns:p14="http://schemas.microsoft.com/office/powerpoint/2010/main" xmlns="" val="193927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2. Objective/Purpose</a:t>
            </a:r>
            <a:endParaRPr lang="en-CA" b="1" dirty="0"/>
          </a:p>
        </p:txBody>
      </p:sp>
      <p:sp>
        <p:nvSpPr>
          <p:cNvPr id="3" name="Content Placeholder 2"/>
          <p:cNvSpPr>
            <a:spLocks noGrp="1"/>
          </p:cNvSpPr>
          <p:nvPr>
            <p:ph idx="1"/>
          </p:nvPr>
        </p:nvSpPr>
        <p:spPr>
          <a:xfrm>
            <a:off x="1043608" y="1268759"/>
            <a:ext cx="8100392" cy="3144011"/>
          </a:xfrm>
        </p:spPr>
        <p:txBody>
          <a:bodyPr>
            <a:noAutofit/>
          </a:bodyPr>
          <a:lstStyle/>
          <a:p>
            <a:r>
              <a:rPr lang="en-CA" dirty="0" smtClean="0"/>
              <a:t>What </a:t>
            </a:r>
            <a:r>
              <a:rPr lang="en-CA" dirty="0"/>
              <a:t>are the main reasons you are performing this experiment? </a:t>
            </a:r>
            <a:endParaRPr lang="en-CA" dirty="0" smtClean="0"/>
          </a:p>
          <a:p>
            <a:r>
              <a:rPr lang="en-CA" dirty="0" smtClean="0"/>
              <a:t>Be </a:t>
            </a:r>
            <a:r>
              <a:rPr lang="en-CA" dirty="0"/>
              <a:t>specific...don't just restate the title or copy the generic objectives from the given lab packet. </a:t>
            </a:r>
            <a:endParaRPr lang="en-CA" dirty="0" smtClean="0"/>
          </a:p>
          <a:p>
            <a:r>
              <a:rPr lang="en-CA" dirty="0" smtClean="0"/>
              <a:t>One or two sentences</a:t>
            </a:r>
            <a:endParaRPr lang="en-CA" dirty="0"/>
          </a:p>
          <a:p>
            <a:endParaRPr lang="en-CA" dirty="0"/>
          </a:p>
        </p:txBody>
      </p:sp>
      <p:sp>
        <p:nvSpPr>
          <p:cNvPr id="4" name="Content Placeholder 2"/>
          <p:cNvSpPr txBox="1">
            <a:spLocks/>
          </p:cNvSpPr>
          <p:nvPr/>
        </p:nvSpPr>
        <p:spPr>
          <a:xfrm>
            <a:off x="323528" y="4412771"/>
            <a:ext cx="8568952" cy="2376264"/>
          </a:xfrm>
          <a:prstGeom prst="rect">
            <a:avLst/>
          </a:prstGeom>
          <a:solidFill>
            <a:srgbClr val="FFFF00"/>
          </a:solidFill>
        </p:spPr>
        <p:txBody>
          <a:bodyPr>
            <a:no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a:buNone/>
            </a:pPr>
            <a:r>
              <a:rPr lang="en-CA" sz="3600" dirty="0" smtClean="0">
                <a:latin typeface="Berlin Sans FB Demi" pitchFamily="34" charset="0"/>
              </a:rPr>
              <a:t>“In </a:t>
            </a:r>
            <a:r>
              <a:rPr lang="en-CA" sz="3600" dirty="0">
                <a:latin typeface="Berlin Sans FB Demi" pitchFamily="34" charset="0"/>
              </a:rPr>
              <a:t>this laboratory experiment, </a:t>
            </a:r>
            <a:r>
              <a:rPr lang="en-CA" sz="3600" dirty="0" smtClean="0">
                <a:latin typeface="Berlin Sans FB Demi" pitchFamily="34" charset="0"/>
              </a:rPr>
              <a:t>I will </a:t>
            </a:r>
            <a:r>
              <a:rPr lang="en-CA" sz="3600" dirty="0">
                <a:latin typeface="Berlin Sans FB Demi" pitchFamily="34" charset="0"/>
              </a:rPr>
              <a:t>use a precipitation titration of a standard potassium chloride solution to determine </a:t>
            </a:r>
            <a:r>
              <a:rPr lang="en-CA" sz="3600" dirty="0" err="1">
                <a:latin typeface="Berlin Sans FB Demi" pitchFamily="34" charset="0"/>
              </a:rPr>
              <a:t>Ksp</a:t>
            </a:r>
            <a:r>
              <a:rPr lang="en-CA" sz="3600" dirty="0">
                <a:latin typeface="Berlin Sans FB Demi" pitchFamily="34" charset="0"/>
              </a:rPr>
              <a:t> for silver acetate in </a:t>
            </a:r>
            <a:r>
              <a:rPr lang="en-CA" sz="3600" dirty="0" smtClean="0">
                <a:latin typeface="Berlin Sans FB Demi" pitchFamily="34" charset="0"/>
              </a:rPr>
              <a:t>water.”</a:t>
            </a:r>
            <a:endParaRPr lang="en-CA" sz="3600" dirty="0"/>
          </a:p>
        </p:txBody>
      </p:sp>
    </p:spTree>
    <p:extLst>
      <p:ext uri="{BB962C8B-B14F-4D97-AF65-F5344CB8AC3E}">
        <p14:creationId xmlns:p14="http://schemas.microsoft.com/office/powerpoint/2010/main" xmlns="" val="120680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9557" y="188640"/>
            <a:ext cx="7498080" cy="1143000"/>
          </a:xfrm>
        </p:spPr>
        <p:txBody>
          <a:bodyPr/>
          <a:lstStyle/>
          <a:p>
            <a:r>
              <a:rPr lang="en-CA" b="1" dirty="0" smtClean="0"/>
              <a:t>3. Chemical Reaction</a:t>
            </a:r>
            <a:endParaRPr lang="en-CA" b="1" dirty="0"/>
          </a:p>
        </p:txBody>
      </p:sp>
      <p:sp>
        <p:nvSpPr>
          <p:cNvPr id="3" name="Content Placeholder 2"/>
          <p:cNvSpPr>
            <a:spLocks noGrp="1"/>
          </p:cNvSpPr>
          <p:nvPr>
            <p:ph idx="1"/>
          </p:nvPr>
        </p:nvSpPr>
        <p:spPr>
          <a:xfrm>
            <a:off x="1043608" y="1268759"/>
            <a:ext cx="8100392" cy="2016225"/>
          </a:xfrm>
        </p:spPr>
        <p:txBody>
          <a:bodyPr>
            <a:noAutofit/>
          </a:bodyPr>
          <a:lstStyle/>
          <a:p>
            <a:r>
              <a:rPr lang="en-CA" sz="4000" dirty="0" smtClean="0"/>
              <a:t>If applicable….</a:t>
            </a:r>
          </a:p>
          <a:p>
            <a:r>
              <a:rPr lang="en-CA" sz="4000" dirty="0"/>
              <a:t>List the balanced chemical reactions involved in the </a:t>
            </a:r>
            <a:r>
              <a:rPr lang="en-CA" sz="4000" dirty="0" smtClean="0"/>
              <a:t>experiment</a:t>
            </a:r>
            <a:endParaRPr lang="en-CA"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07704" y="3717032"/>
            <a:ext cx="6797557" cy="288032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58178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4. Equipment</a:t>
            </a:r>
            <a:endParaRPr lang="en-CA" b="1" dirty="0"/>
          </a:p>
        </p:txBody>
      </p:sp>
      <p:sp>
        <p:nvSpPr>
          <p:cNvPr id="3" name="Content Placeholder 2"/>
          <p:cNvSpPr>
            <a:spLocks noGrp="1"/>
          </p:cNvSpPr>
          <p:nvPr>
            <p:ph idx="1"/>
          </p:nvPr>
        </p:nvSpPr>
        <p:spPr>
          <a:xfrm>
            <a:off x="1033466" y="1196752"/>
            <a:ext cx="8100392" cy="1405136"/>
          </a:xfrm>
        </p:spPr>
        <p:txBody>
          <a:bodyPr>
            <a:noAutofit/>
          </a:bodyPr>
          <a:lstStyle/>
          <a:p>
            <a:pPr algn="ctr"/>
            <a:r>
              <a:rPr lang="en-CA" sz="3600" dirty="0" smtClean="0"/>
              <a:t>A </a:t>
            </a:r>
            <a:r>
              <a:rPr lang="en-CA" sz="3600" dirty="0"/>
              <a:t>bulleted list of all the equipment and chemicals you will use in this experiment </a:t>
            </a:r>
          </a:p>
          <a:p>
            <a:endParaRPr lang="en-CA" dirty="0"/>
          </a:p>
        </p:txBody>
      </p:sp>
      <p:sp>
        <p:nvSpPr>
          <p:cNvPr id="4" name="Content Placeholder 2"/>
          <p:cNvSpPr txBox="1">
            <a:spLocks/>
          </p:cNvSpPr>
          <p:nvPr/>
        </p:nvSpPr>
        <p:spPr>
          <a:xfrm>
            <a:off x="1043608" y="3025146"/>
            <a:ext cx="5904656" cy="3816424"/>
          </a:xfrm>
          <a:prstGeom prst="rect">
            <a:avLst/>
          </a:prstGeom>
          <a:solidFill>
            <a:srgbClr val="FFFF00"/>
          </a:solidFill>
        </p:spPr>
        <p:txBody>
          <a:bodyPr>
            <a:no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nb-NO" sz="3600" dirty="0" smtClean="0">
                <a:latin typeface="Berlin Sans FB Demi" pitchFamily="34" charset="0"/>
              </a:rPr>
              <a:t>1 10 </a:t>
            </a:r>
            <a:r>
              <a:rPr lang="nb-NO" sz="3600" dirty="0">
                <a:latin typeface="Berlin Sans FB Demi" pitchFamily="34" charset="0"/>
              </a:rPr>
              <a:t>mL pipette		</a:t>
            </a:r>
          </a:p>
          <a:p>
            <a:pPr marL="82296" indent="0">
              <a:buNone/>
            </a:pPr>
            <a:r>
              <a:rPr lang="nb-NO" sz="3600" dirty="0" smtClean="0">
                <a:latin typeface="Berlin Sans FB Demi" pitchFamily="34" charset="0"/>
              </a:rPr>
              <a:t>1 25 </a:t>
            </a:r>
            <a:r>
              <a:rPr lang="nb-NO" sz="3600" dirty="0">
                <a:latin typeface="Berlin Sans FB Demi" pitchFamily="34" charset="0"/>
              </a:rPr>
              <a:t>mL pipette </a:t>
            </a:r>
          </a:p>
          <a:p>
            <a:pPr marL="82296" indent="0">
              <a:buNone/>
            </a:pPr>
            <a:r>
              <a:rPr lang="nb-NO" sz="3600" dirty="0" smtClean="0">
                <a:latin typeface="Berlin Sans FB Demi" pitchFamily="34" charset="0"/>
              </a:rPr>
              <a:t>2 burettes</a:t>
            </a:r>
            <a:endParaRPr lang="nb-NO" sz="3600" dirty="0">
              <a:latin typeface="Berlin Sans FB Demi" pitchFamily="34" charset="0"/>
            </a:endParaRPr>
          </a:p>
          <a:p>
            <a:pPr marL="82296" indent="0">
              <a:buNone/>
            </a:pPr>
            <a:r>
              <a:rPr lang="nb-NO" sz="3600" dirty="0" smtClean="0">
                <a:latin typeface="Berlin Sans FB Demi" pitchFamily="34" charset="0"/>
              </a:rPr>
              <a:t>1 gravity </a:t>
            </a:r>
            <a:r>
              <a:rPr lang="nb-NO" sz="3600" dirty="0">
                <a:latin typeface="Berlin Sans FB Demi" pitchFamily="34" charset="0"/>
              </a:rPr>
              <a:t>funnel/filter</a:t>
            </a:r>
          </a:p>
          <a:p>
            <a:pPr marL="82296" indent="0">
              <a:buNone/>
            </a:pPr>
            <a:r>
              <a:rPr lang="nb-NO" sz="3600" dirty="0" smtClean="0">
                <a:latin typeface="Berlin Sans FB Demi" pitchFamily="34" charset="0"/>
              </a:rPr>
              <a:t>4 Erlenmeyer flasks</a:t>
            </a:r>
          </a:p>
          <a:p>
            <a:pPr marL="82296" indent="0">
              <a:buNone/>
            </a:pPr>
            <a:r>
              <a:rPr lang="nb-NO" sz="3600" dirty="0" smtClean="0">
                <a:latin typeface="Berlin Sans FB Demi" pitchFamily="34" charset="0"/>
              </a:rPr>
              <a:t>Silver acetate</a:t>
            </a:r>
            <a:endParaRPr lang="nb-NO" sz="3600" dirty="0">
              <a:latin typeface="Berlin Sans FB Demi" pitchFamily="34" charset="0"/>
            </a:endParaRPr>
          </a:p>
        </p:txBody>
      </p:sp>
    </p:spTree>
    <p:extLst>
      <p:ext uri="{BB962C8B-B14F-4D97-AF65-F5344CB8AC3E}">
        <p14:creationId xmlns:p14="http://schemas.microsoft.com/office/powerpoint/2010/main" xmlns="" val="120680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922114"/>
          </a:xfrm>
        </p:spPr>
        <p:txBody>
          <a:bodyPr>
            <a:normAutofit fontScale="90000"/>
          </a:bodyPr>
          <a:lstStyle/>
          <a:p>
            <a:r>
              <a:rPr lang="en-CA" b="1" dirty="0" smtClean="0"/>
              <a:t>5</a:t>
            </a:r>
            <a:r>
              <a:rPr lang="en-CA" b="1" dirty="0"/>
              <a:t>. </a:t>
            </a:r>
            <a:r>
              <a:rPr lang="en-CA" b="1" dirty="0" smtClean="0"/>
              <a:t>SAFETY </a:t>
            </a:r>
            <a:r>
              <a:rPr lang="en-CA" b="1" dirty="0"/>
              <a:t>CONSIDERATIONS</a:t>
            </a:r>
          </a:p>
        </p:txBody>
      </p:sp>
      <p:sp>
        <p:nvSpPr>
          <p:cNvPr id="3" name="Content Placeholder 2"/>
          <p:cNvSpPr>
            <a:spLocks noGrp="1"/>
          </p:cNvSpPr>
          <p:nvPr>
            <p:ph idx="1"/>
          </p:nvPr>
        </p:nvSpPr>
        <p:spPr>
          <a:xfrm>
            <a:off x="1043608" y="1447800"/>
            <a:ext cx="8100392" cy="1549152"/>
          </a:xfrm>
        </p:spPr>
        <p:txBody>
          <a:bodyPr>
            <a:normAutofit lnSpcReduction="10000"/>
          </a:bodyPr>
          <a:lstStyle/>
          <a:p>
            <a:r>
              <a:rPr lang="en-CA" dirty="0"/>
              <a:t>List applicable safety rules to consider in this experiment, special handling and disposal instructions based on MSDS pages.</a:t>
            </a:r>
          </a:p>
        </p:txBody>
      </p:sp>
    </p:spTree>
    <p:extLst>
      <p:ext uri="{BB962C8B-B14F-4D97-AF65-F5344CB8AC3E}">
        <p14:creationId xmlns:p14="http://schemas.microsoft.com/office/powerpoint/2010/main" xmlns="" val="120680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6. Procedure</a:t>
            </a:r>
            <a:endParaRPr lang="en-CA" b="1" dirty="0"/>
          </a:p>
        </p:txBody>
      </p:sp>
      <p:sp>
        <p:nvSpPr>
          <p:cNvPr id="3" name="Content Placeholder 2"/>
          <p:cNvSpPr>
            <a:spLocks noGrp="1"/>
          </p:cNvSpPr>
          <p:nvPr>
            <p:ph idx="1"/>
          </p:nvPr>
        </p:nvSpPr>
        <p:spPr>
          <a:xfrm>
            <a:off x="1043608" y="1447800"/>
            <a:ext cx="8100392" cy="3781400"/>
          </a:xfrm>
        </p:spPr>
        <p:txBody>
          <a:bodyPr/>
          <a:lstStyle/>
          <a:p>
            <a:r>
              <a:rPr lang="en-US" u="sng" dirty="0"/>
              <a:t>In your own words</a:t>
            </a:r>
            <a:r>
              <a:rPr lang="en-US" dirty="0"/>
              <a:t>, write a brief summary of the procedure in paragraph format. </a:t>
            </a:r>
            <a:endParaRPr lang="en-US" dirty="0" smtClean="0"/>
          </a:p>
          <a:p>
            <a:r>
              <a:rPr lang="en-US" dirty="0" smtClean="0"/>
              <a:t>Do </a:t>
            </a:r>
            <a:r>
              <a:rPr lang="en-US" dirty="0"/>
              <a:t>not include lengthy, detailed directions. </a:t>
            </a:r>
            <a:endParaRPr lang="en-US" dirty="0" smtClean="0"/>
          </a:p>
          <a:p>
            <a:r>
              <a:rPr lang="en-US" dirty="0" smtClean="0"/>
              <a:t>A </a:t>
            </a:r>
            <a:r>
              <a:rPr lang="en-US" dirty="0"/>
              <a:t>person who understands chemistry should be able to read this section and know what you are doing. </a:t>
            </a:r>
            <a:endParaRPr lang="en-CA" dirty="0"/>
          </a:p>
        </p:txBody>
      </p:sp>
    </p:spTree>
    <p:extLst>
      <p:ext uri="{BB962C8B-B14F-4D97-AF65-F5344CB8AC3E}">
        <p14:creationId xmlns:p14="http://schemas.microsoft.com/office/powerpoint/2010/main" xmlns="" val="214393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5311" y="98174"/>
            <a:ext cx="7498080" cy="1143000"/>
          </a:xfrm>
        </p:spPr>
        <p:txBody>
          <a:bodyPr/>
          <a:lstStyle/>
          <a:p>
            <a:r>
              <a:rPr lang="en-CA" b="1" dirty="0" smtClean="0"/>
              <a:t>6. Procedure</a:t>
            </a:r>
            <a:endParaRPr lang="en-CA" b="1" dirty="0"/>
          </a:p>
        </p:txBody>
      </p:sp>
      <p:sp>
        <p:nvSpPr>
          <p:cNvPr id="5" name="Content Placeholder 2"/>
          <p:cNvSpPr txBox="1">
            <a:spLocks/>
          </p:cNvSpPr>
          <p:nvPr/>
        </p:nvSpPr>
        <p:spPr>
          <a:xfrm>
            <a:off x="0" y="1196752"/>
            <a:ext cx="9143189" cy="5661248"/>
          </a:xfrm>
          <a:prstGeom prst="rect">
            <a:avLst/>
          </a:prstGeom>
          <a:solidFill>
            <a:srgbClr val="FFFF00"/>
          </a:solidFill>
        </p:spPr>
        <p:txBody>
          <a:bodyPr>
            <a:no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ctr">
              <a:buNone/>
            </a:pPr>
            <a:r>
              <a:rPr lang="en-CA" sz="2000" b="1" dirty="0" smtClean="0">
                <a:latin typeface="Agency FB" pitchFamily="34" charset="0"/>
              </a:rPr>
              <a:t>2</a:t>
            </a:r>
            <a:r>
              <a:rPr lang="en-CA" sz="2000" b="1" dirty="0">
                <a:latin typeface="Agency FB" pitchFamily="34" charset="0"/>
              </a:rPr>
              <a:t>. Clean the 10- and 25-mL pipettes and the burette by soaking with soap and water followed by rinses with tap water and distilled water. Set up the burette in the burette clamp.</a:t>
            </a:r>
          </a:p>
          <a:p>
            <a:pPr marL="82296" indent="0" algn="ctr">
              <a:buNone/>
            </a:pPr>
            <a:r>
              <a:rPr lang="en-CA" sz="2000" b="1" dirty="0">
                <a:latin typeface="Agency FB" pitchFamily="34" charset="0"/>
              </a:rPr>
              <a:t>   3. In order to be certain that the silver acetate solutions are saturated with silver acetate, an excess quantity of solid silver acetate has been added to each solution, which must be removed before the solutions are used in the titrations that follow.</a:t>
            </a:r>
          </a:p>
          <a:p>
            <a:pPr marL="82296" indent="0" algn="ctr">
              <a:buNone/>
            </a:pPr>
            <a:r>
              <a:rPr lang="en-CA" sz="2000" b="1" dirty="0" smtClean="0">
                <a:latin typeface="Agency FB" pitchFamily="34" charset="0"/>
              </a:rPr>
              <a:t>4</a:t>
            </a:r>
            <a:r>
              <a:rPr lang="en-CA" sz="2000" b="1" dirty="0">
                <a:latin typeface="Agency FB" pitchFamily="34" charset="0"/>
              </a:rPr>
              <a:t>. Obtain approximately 70 mL of saturated silver acetate (in distilled water) and filter through a gravity </a:t>
            </a:r>
            <a:r>
              <a:rPr lang="en-CA" sz="2000" b="1" dirty="0" smtClean="0">
                <a:latin typeface="Agency FB" pitchFamily="34" charset="0"/>
              </a:rPr>
              <a:t>funnel/filter </a:t>
            </a:r>
            <a:r>
              <a:rPr lang="en-CA" sz="2000" b="1" dirty="0">
                <a:latin typeface="Agency FB" pitchFamily="34" charset="0"/>
              </a:rPr>
              <a:t>paper to remove any cloudiness/solid. Rinse the burette with small portions of the filtered silver acetate solution; then fill the burette and record the initial reading to the nearest 0.02 mL (reading the bottom of the meniscus).</a:t>
            </a:r>
          </a:p>
          <a:p>
            <a:pPr marL="82296" indent="0" algn="ctr">
              <a:buNone/>
            </a:pPr>
            <a:r>
              <a:rPr lang="en-CA" sz="2000" b="1" dirty="0">
                <a:latin typeface="Agency FB" pitchFamily="34" charset="0"/>
              </a:rPr>
              <a:t>    5. Pipette 10 mL of the standard 0.0500 M </a:t>
            </a:r>
            <a:r>
              <a:rPr lang="en-CA" sz="2000" b="1" dirty="0" err="1">
                <a:latin typeface="Agency FB" pitchFamily="34" charset="0"/>
              </a:rPr>
              <a:t>KCl</a:t>
            </a:r>
            <a:r>
              <a:rPr lang="en-CA" sz="2000" b="1" dirty="0">
                <a:latin typeface="Agency FB" pitchFamily="34" charset="0"/>
              </a:rPr>
              <a:t> solution into a clean Erlenmeyer flask. Then add 15 mL of distilled water.</a:t>
            </a:r>
          </a:p>
          <a:p>
            <a:pPr marL="82296" indent="0" algn="ctr">
              <a:buNone/>
            </a:pPr>
            <a:r>
              <a:rPr lang="en-CA" sz="2000" b="1" dirty="0">
                <a:latin typeface="Agency FB" pitchFamily="34" charset="0"/>
              </a:rPr>
              <a:t>    6. Add approximately 1 mL of 5% potassium chromate solution. The color change </a:t>
            </a:r>
            <a:r>
              <a:rPr lang="en-CA" sz="2000" b="1" dirty="0" smtClean="0">
                <a:latin typeface="Agency FB" pitchFamily="34" charset="0"/>
              </a:rPr>
              <a:t>will follow.</a:t>
            </a:r>
            <a:endParaRPr lang="en-CA" sz="2000" b="1" dirty="0">
              <a:latin typeface="Agency FB" pitchFamily="34" charset="0"/>
            </a:endParaRPr>
          </a:p>
          <a:p>
            <a:pPr marL="82296" indent="0" algn="ctr">
              <a:buNone/>
            </a:pPr>
            <a:r>
              <a:rPr lang="en-CA" sz="2000" b="1" dirty="0">
                <a:latin typeface="Agency FB" pitchFamily="34" charset="0"/>
              </a:rPr>
              <a:t>    7. Titrate the </a:t>
            </a:r>
            <a:r>
              <a:rPr lang="en-CA" sz="2000" b="1" dirty="0" err="1">
                <a:latin typeface="Agency FB" pitchFamily="34" charset="0"/>
              </a:rPr>
              <a:t>KCl</a:t>
            </a:r>
            <a:r>
              <a:rPr lang="en-CA" sz="2000" b="1" dirty="0">
                <a:latin typeface="Agency FB" pitchFamily="34" charset="0"/>
              </a:rPr>
              <a:t> solution with the silver acetate until the indicator changes color. Record the final volume of silver acetate solution in the burette.</a:t>
            </a:r>
          </a:p>
          <a:p>
            <a:pPr marL="82296" indent="0" algn="ctr">
              <a:buNone/>
            </a:pPr>
            <a:r>
              <a:rPr lang="en-CA" sz="2000" b="1" dirty="0">
                <a:latin typeface="Agency FB" pitchFamily="34" charset="0"/>
              </a:rPr>
              <a:t>   8. Repeat the determination twice for consistent results.</a:t>
            </a:r>
          </a:p>
          <a:p>
            <a:pPr marL="82296" indent="0" algn="ctr">
              <a:buNone/>
            </a:pPr>
            <a:r>
              <a:rPr lang="en-CA" sz="1800" b="1" dirty="0" smtClean="0">
                <a:latin typeface="Agency FB" pitchFamily="34" charset="0"/>
              </a:rPr>
              <a:t>.</a:t>
            </a:r>
            <a:endParaRPr lang="en-CA" sz="1800" b="1" dirty="0">
              <a:latin typeface="Agency FB" pitchFamily="34" charset="0"/>
            </a:endParaRPr>
          </a:p>
        </p:txBody>
      </p:sp>
    </p:spTree>
    <p:extLst>
      <p:ext uri="{BB962C8B-B14F-4D97-AF65-F5344CB8AC3E}">
        <p14:creationId xmlns:p14="http://schemas.microsoft.com/office/powerpoint/2010/main" xmlns="" val="26759315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459</TotalTime>
  <Words>1238</Words>
  <Application>Microsoft Office PowerPoint</Application>
  <PresentationFormat>On-screen Show (4:3)</PresentationFormat>
  <Paragraphs>195</Paragraphs>
  <Slides>23</Slides>
  <Notes>0</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Executive</vt:lpstr>
      <vt:lpstr>Solstice</vt:lpstr>
      <vt:lpstr>Office Theme</vt:lpstr>
      <vt:lpstr>LABORATORY NOTEBOOK</vt:lpstr>
      <vt:lpstr>Organization of lab notebook/binder</vt:lpstr>
      <vt:lpstr>1. Title</vt:lpstr>
      <vt:lpstr>2. Objective/Purpose</vt:lpstr>
      <vt:lpstr>3. Chemical Reaction</vt:lpstr>
      <vt:lpstr>4. Equipment</vt:lpstr>
      <vt:lpstr>5. SAFETY CONSIDERATIONS</vt:lpstr>
      <vt:lpstr>6. Procedure</vt:lpstr>
      <vt:lpstr>6. Procedure</vt:lpstr>
      <vt:lpstr>6. Procedure</vt:lpstr>
      <vt:lpstr>7. Data/Observations/Results</vt:lpstr>
      <vt:lpstr>7. Data/Observations/Results</vt:lpstr>
      <vt:lpstr>7. Data/Observations/Results</vt:lpstr>
      <vt:lpstr>7. Data/Observations/Results</vt:lpstr>
      <vt:lpstr>7. Data/Observations/Results</vt:lpstr>
      <vt:lpstr>Steps 1 – 7 + pre – lab. questions</vt:lpstr>
      <vt:lpstr>8. Calculations/Results</vt:lpstr>
      <vt:lpstr>8. Calculations/Results</vt:lpstr>
      <vt:lpstr>9. Data Analysis</vt:lpstr>
      <vt:lpstr>9. Data Analysis</vt:lpstr>
      <vt:lpstr>10. Conclusion</vt:lpstr>
      <vt:lpstr>10. Conclusion</vt:lpstr>
      <vt:lpstr>Today’s lab Info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Equipment</dc:title>
  <dc:creator>Joseph Picha</dc:creator>
  <cp:lastModifiedBy>a.vlacil</cp:lastModifiedBy>
  <cp:revision>36</cp:revision>
  <dcterms:created xsi:type="dcterms:W3CDTF">2012-05-16T07:11:30Z</dcterms:created>
  <dcterms:modified xsi:type="dcterms:W3CDTF">2014-02-04T23:44:07Z</dcterms:modified>
</cp:coreProperties>
</file>