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40" r:id="rId2"/>
  </p:sldMasterIdLst>
  <p:notesMasterIdLst>
    <p:notesMasterId r:id="rId76"/>
  </p:notesMasterIdLst>
  <p:sldIdLst>
    <p:sldId id="517" r:id="rId3"/>
    <p:sldId id="594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22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23" r:id="rId25"/>
    <p:sldId id="616" r:id="rId26"/>
    <p:sldId id="617" r:id="rId27"/>
    <p:sldId id="618" r:id="rId28"/>
    <p:sldId id="619" r:id="rId29"/>
    <p:sldId id="620" r:id="rId30"/>
    <p:sldId id="621" r:id="rId31"/>
    <p:sldId id="593" r:id="rId32"/>
    <p:sldId id="625" r:id="rId33"/>
    <p:sldId id="626" r:id="rId34"/>
    <p:sldId id="627" r:id="rId35"/>
    <p:sldId id="628" r:id="rId36"/>
    <p:sldId id="624" r:id="rId37"/>
    <p:sldId id="567" r:id="rId38"/>
    <p:sldId id="629" r:id="rId39"/>
    <p:sldId id="568" r:id="rId40"/>
    <p:sldId id="576" r:id="rId41"/>
    <p:sldId id="577" r:id="rId42"/>
    <p:sldId id="569" r:id="rId43"/>
    <p:sldId id="578" r:id="rId44"/>
    <p:sldId id="579" r:id="rId45"/>
    <p:sldId id="630" r:id="rId46"/>
    <p:sldId id="573" r:id="rId47"/>
    <p:sldId id="587" r:id="rId48"/>
    <p:sldId id="631" r:id="rId49"/>
    <p:sldId id="636" r:id="rId50"/>
    <p:sldId id="570" r:id="rId51"/>
    <p:sldId id="582" r:id="rId52"/>
    <p:sldId id="571" r:id="rId53"/>
    <p:sldId id="580" r:id="rId54"/>
    <p:sldId id="632" r:id="rId55"/>
    <p:sldId id="633" r:id="rId56"/>
    <p:sldId id="635" r:id="rId57"/>
    <p:sldId id="634" r:id="rId58"/>
    <p:sldId id="581" r:id="rId59"/>
    <p:sldId id="572" r:id="rId60"/>
    <p:sldId id="583" r:id="rId61"/>
    <p:sldId id="584" r:id="rId62"/>
    <p:sldId id="585" r:id="rId63"/>
    <p:sldId id="586" r:id="rId64"/>
    <p:sldId id="589" r:id="rId65"/>
    <p:sldId id="637" r:id="rId66"/>
    <p:sldId id="590" r:id="rId67"/>
    <p:sldId id="638" r:id="rId68"/>
    <p:sldId id="639" r:id="rId69"/>
    <p:sldId id="641" r:id="rId70"/>
    <p:sldId id="644" r:id="rId71"/>
    <p:sldId id="642" r:id="rId72"/>
    <p:sldId id="643" r:id="rId73"/>
    <p:sldId id="591" r:id="rId74"/>
    <p:sldId id="575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FFCC"/>
    <a:srgbClr val="FF0066"/>
    <a:srgbClr val="FF99FF"/>
    <a:srgbClr val="050507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36" autoAdjust="0"/>
    <p:restoredTop sz="94660"/>
  </p:normalViewPr>
  <p:slideViewPr>
    <p:cSldViewPr>
      <p:cViewPr>
        <p:scale>
          <a:sx n="50" d="100"/>
          <a:sy n="50" d="100"/>
        </p:scale>
        <p:origin x="-1308" y="-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01/05/2014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7FED4EA-9EF6-4B8F-A1F5-3D53A7BDC781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1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927E-2875-41A2-9C08-D5357FADDCDD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3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DA65-1DF1-40D4-ACB7-30A4F93DE285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22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6D64-9977-4998-BE1B-BF59116AAE44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 dirty="0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D14-0BB7-4573-BCB1-D51FC2ACAE84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347D-E5A6-4314-9349-CD1305962D24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C72D-FF4A-4547-963A-5F70F4B46ED3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E72C-6871-4DCC-83A6-359FB4D89B6B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489AB-811C-4594-81D6-204BD72C7C81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E00E6-AE77-44C6-8858-7CACA14CE847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B38B-A217-4D16-B468-01DD9C4091F1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1F95-78BC-49AC-9A57-2C2BB43FC327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74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FD2B-9CF7-4084-819C-E5F60001DA8D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7AAB-B98D-4D01-BB10-9E719E1D713A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EE03-4E6D-4AA7-B4B6-663ECD9D3C38}" type="datetime1">
              <a:rPr lang="en-US" smtClean="0">
                <a:solidFill>
                  <a:srgbClr val="1D3641"/>
                </a:solidFill>
              </a:rPr>
              <a:pPr/>
              <a:t>5/1/2014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D3641"/>
                </a:solidFill>
              </a:rPr>
              <a:t>Footer Text</a:t>
            </a:r>
            <a:endParaRPr lang="en-US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C04-CA0F-4F8C-A08F-DC6F12F63616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D4C-3692-4D8C-A9C7-FA153DB6DBC7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5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65A0-C32F-4963-90FE-9106D8CE75FB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4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FDD-E2EE-452C-8A3D-30B1739880B1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59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72B6-F430-4DE3-B382-FD1E47F4E35A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3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72627FE-BCE6-436C-ACF3-5F63358BB329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5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B9F5FF8-FACB-4AA7-8323-74686B65CFE3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90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CAE-A133-4D08-92F8-E530A19F5A9C}" type="datetime1">
              <a:rPr lang="en-US" smtClean="0">
                <a:solidFill>
                  <a:srgbClr val="465E9C"/>
                </a:solidFill>
              </a:rPr>
              <a:pPr/>
              <a:t>5/1/2014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465E9C"/>
                </a:solidFill>
              </a:rPr>
              <a:t>Footer Text</a:t>
            </a: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3600" dirty="0" smtClean="0">
                <a:latin typeface="Britannic Bold" pitchFamily="34" charset="0"/>
              </a:rPr>
              <a:t>4.1 Writing and Balancing Chemical Reactions</a:t>
            </a:r>
            <a:endParaRPr lang="en-CA" sz="3600" dirty="0">
              <a:latin typeface="Britannic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</a:t>
            </a:fld>
            <a:endParaRPr lang="en-US" dirty="0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30733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41694"/>
            <a:ext cx="3047999" cy="3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58057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79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" y="25615"/>
            <a:ext cx="9144000" cy="16751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 smtClean="0">
                <a:solidFill>
                  <a:srgbClr val="00B050"/>
                </a:solidFill>
                <a:latin typeface="Berlin Sans FB Demi" pitchFamily="34" charset="0"/>
              </a:rPr>
              <a:t>2. The Relative Number Of Reactants and Products</a:t>
            </a:r>
            <a:endParaRPr lang="en-CA" sz="48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1" y="1988840"/>
            <a:ext cx="9047785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8304" y="5832078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11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04" y="17526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REACTANTS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PRODUCTS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44896" y="2776662"/>
            <a:ext cx="9188896" cy="49165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Sodium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and </a:t>
            </a: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chlorine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react to form </a:t>
            </a:r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sodium chloride</a:t>
            </a:r>
            <a:endParaRPr lang="en-CA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01" y="326832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 + Cl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NaCl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22046" y="5024388"/>
            <a:ext cx="4610116" cy="829103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solidFill>
                  <a:prstClr val="black"/>
                </a:solidFill>
                <a:latin typeface="Berlin Sans FB Demi" pitchFamily="34" charset="0"/>
              </a:rPr>
              <a:t>COEFFICIENTS =  </a:t>
            </a:r>
            <a:endParaRPr lang="en-CA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6019800"/>
            <a:ext cx="8712968" cy="53860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rIns="0" bIns="0"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FFFF00"/>
                </a:solidFill>
                <a:latin typeface="Berlin Sans FB Demi" pitchFamily="34" charset="0"/>
              </a:rPr>
              <a:t>Number of atoms/molecules (number of moles)</a:t>
            </a:r>
            <a:endParaRPr lang="en-CA" sz="32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 rot="19670654">
            <a:off x="1912904" y="4196734"/>
            <a:ext cx="297380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21324974">
            <a:off x="3571500" y="4167017"/>
            <a:ext cx="209931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rot="1768081">
            <a:off x="5169261" y="4209278"/>
            <a:ext cx="241789" cy="10857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" y="25615"/>
            <a:ext cx="9144000" cy="15311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 smtClean="0">
                <a:solidFill>
                  <a:srgbClr val="00B050"/>
                </a:solidFill>
                <a:latin typeface="Berlin Sans FB Demi" pitchFamily="34" charset="0"/>
              </a:rPr>
              <a:t>2. The Relative Number Of Reactants and Products</a:t>
            </a:r>
            <a:endParaRPr lang="en-CA" sz="48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08304" y="5832078"/>
            <a:ext cx="2133600" cy="365125"/>
          </a:xfrm>
        </p:spPr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04" y="1752600"/>
            <a:ext cx="838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REACTANTS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PRODUCTS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44896" y="2776662"/>
            <a:ext cx="9188896" cy="49165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BD078"/>
              </a:buClr>
              <a:buFont typeface="Wingdings 2"/>
              <a:buNone/>
            </a:pP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Sodium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and </a:t>
            </a:r>
            <a:r>
              <a:rPr lang="en-CA" b="1" dirty="0" smtClean="0">
                <a:solidFill>
                  <a:srgbClr val="00B0F0"/>
                </a:solidFill>
                <a:latin typeface="Berlin Sans FB" pitchFamily="34" charset="0"/>
              </a:rPr>
              <a:t>chlorine</a:t>
            </a:r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 react to form </a:t>
            </a:r>
            <a:r>
              <a:rPr lang="en-CA" b="1" dirty="0" smtClean="0">
                <a:solidFill>
                  <a:srgbClr val="7030A0"/>
                </a:solidFill>
                <a:latin typeface="Berlin Sans FB" pitchFamily="34" charset="0"/>
              </a:rPr>
              <a:t>sodium chloride</a:t>
            </a:r>
            <a:endParaRPr lang="en-CA" b="1" dirty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01" y="326832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 + Cl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6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NaCl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" y="25615"/>
            <a:ext cx="9144000" cy="15311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 smtClean="0">
                <a:solidFill>
                  <a:srgbClr val="00B050"/>
                </a:solidFill>
                <a:latin typeface="Berlin Sans FB Demi" pitchFamily="34" charset="0"/>
              </a:rPr>
              <a:t>2. The Relative Number Of Reactants and Products</a:t>
            </a:r>
            <a:endParaRPr lang="en-CA" sz="48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4343400"/>
            <a:ext cx="7848600" cy="684312"/>
          </a:xfrm>
          <a:prstGeom prst="rect">
            <a:avLst/>
          </a:prstGeom>
          <a:solidFill>
            <a:srgbClr val="FF0066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Bodoni MT Condensed" pitchFamily="18" charset="0"/>
              </a:rPr>
              <a:t>Atoms have been only reorganized!</a:t>
            </a:r>
            <a:endParaRPr lang="en-CA" sz="4800" b="1" dirty="0">
              <a:solidFill>
                <a:schemeClr val="bg1"/>
              </a:solidFill>
              <a:latin typeface="Bodoni MT Condensed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9147" y="5257800"/>
            <a:ext cx="8629860" cy="1306464"/>
          </a:xfrm>
          <a:prstGeom prst="rect">
            <a:avLst/>
          </a:prstGeom>
          <a:solidFill>
            <a:srgbClr val="0000FF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FFFF00"/>
                </a:solidFill>
                <a:latin typeface="Berlin Sans FB Demi" pitchFamily="34" charset="0"/>
              </a:rPr>
              <a:t>THERE WERE NO NEW ATOMS CREATED OR DESTROYED</a:t>
            </a:r>
            <a:endParaRPr lang="en-CA" sz="4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5615"/>
            <a:ext cx="9200541" cy="131515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B050"/>
                </a:solidFill>
                <a:latin typeface="Berlin Sans FB Demi" pitchFamily="34" charset="0"/>
              </a:rPr>
              <a:t>2. The Relative Number Of Reactants</a:t>
            </a:r>
            <a:endParaRPr lang="en-CA" sz="4400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600200"/>
            <a:ext cx="8382000" cy="923330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44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r>
              <a:rPr lang="en-US" sz="3200" b="1" spc="50" baseline="-2500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  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4400" b="1" spc="50" baseline="-2500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</a:t>
            </a:r>
            <a:r>
              <a:rPr lang="en-US" sz="44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4400" b="1" spc="50" baseline="-2500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2743200"/>
            <a:ext cx="8142500" cy="491658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D078"/>
              </a:buClr>
              <a:buFont typeface="Wingdings 2"/>
              <a:buNone/>
            </a:pPr>
            <a:r>
              <a:rPr lang="en-CA" sz="2400" b="1" dirty="0" smtClean="0">
                <a:solidFill>
                  <a:srgbClr val="00B0F0"/>
                </a:solidFill>
                <a:latin typeface="Berlin Sans FB" pitchFamily="34" charset="0"/>
              </a:rPr>
              <a:t>1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molecule   </a:t>
            </a:r>
            <a:r>
              <a:rPr lang="en-CA" sz="2400" b="1" dirty="0" smtClean="0">
                <a:solidFill>
                  <a:srgbClr val="00B0F0"/>
                </a:solidFill>
                <a:latin typeface="Berlin Sans FB" pitchFamily="34" charset="0"/>
              </a:rPr>
              <a:t>+  2 </a:t>
            </a:r>
            <a:r>
              <a:rPr lang="en-CA" sz="2400" b="1" dirty="0" smtClean="0">
                <a:solidFill>
                  <a:prstClr val="black"/>
                </a:solidFill>
                <a:latin typeface="Berlin Sans FB" pitchFamily="34" charset="0"/>
              </a:rPr>
              <a:t>molecules</a:t>
            </a:r>
            <a:r>
              <a:rPr lang="en-CA" sz="2400" b="1" dirty="0" smtClean="0">
                <a:solidFill>
                  <a:srgbClr val="00B0F0"/>
                </a:solidFill>
                <a:latin typeface="Berlin Sans FB" pitchFamily="34" charset="0"/>
              </a:rPr>
              <a:t> </a:t>
            </a:r>
            <a:r>
              <a:rPr lang="en-CA" sz="2400" b="1" dirty="0" smtClean="0">
                <a:solidFill>
                  <a:srgbClr val="00B0F0"/>
                </a:solidFill>
                <a:latin typeface="Berlin Sans FB" pitchFamily="34" charset="0"/>
                <a:sym typeface="Wingdings" pitchFamily="2" charset="2"/>
              </a:rPr>
              <a:t></a:t>
            </a:r>
            <a:r>
              <a:rPr lang="en-CA" sz="2400" b="1" dirty="0">
                <a:solidFill>
                  <a:srgbClr val="00B0F0"/>
                </a:solidFill>
                <a:latin typeface="Berlin Sans FB" pitchFamily="34" charset="0"/>
              </a:rPr>
              <a:t> </a:t>
            </a:r>
            <a:r>
              <a:rPr lang="en-CA" sz="2400" b="1" dirty="0" smtClean="0">
                <a:solidFill>
                  <a:srgbClr val="00B0F0"/>
                </a:solidFill>
                <a:latin typeface="Berlin Sans FB" pitchFamily="34" charset="0"/>
              </a:rPr>
              <a:t>  1 </a:t>
            </a:r>
            <a:r>
              <a:rPr lang="en-CA" sz="2400" b="1" dirty="0">
                <a:solidFill>
                  <a:srgbClr val="7030A0"/>
                </a:solidFill>
                <a:latin typeface="Berlin Sans FB" pitchFamily="34" charset="0"/>
              </a:rPr>
              <a:t>molecule</a:t>
            </a:r>
            <a:r>
              <a:rPr lang="en-CA" sz="2400" b="1" dirty="0">
                <a:solidFill>
                  <a:srgbClr val="00B0F0"/>
                </a:solidFill>
                <a:latin typeface="Berlin Sans FB" pitchFamily="34" charset="0"/>
              </a:rPr>
              <a:t> +  2 </a:t>
            </a:r>
            <a:r>
              <a:rPr lang="en-CA" sz="2400" b="1" dirty="0">
                <a:solidFill>
                  <a:srgbClr val="C00000"/>
                </a:solidFill>
                <a:latin typeface="Berlin Sans FB" pitchFamily="34" charset="0"/>
              </a:rPr>
              <a:t>molecules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3581400"/>
            <a:ext cx="8368610" cy="491658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BD078"/>
              </a:buClr>
              <a:buFont typeface="Wingdings 2"/>
              <a:buNone/>
            </a:pPr>
            <a:r>
              <a:rPr lang="en-CA" sz="2800" b="1" dirty="0" smtClean="0">
                <a:solidFill>
                  <a:srgbClr val="0000FF"/>
                </a:solidFill>
                <a:latin typeface="Berlin Sans FB" pitchFamily="34" charset="0"/>
              </a:rPr>
              <a:t>80.0 g </a:t>
            </a:r>
            <a:r>
              <a:rPr lang="en-CA" sz="2800" b="1" dirty="0" smtClean="0">
                <a:solidFill>
                  <a:srgbClr val="00B0F0"/>
                </a:solidFill>
                <a:latin typeface="Berlin Sans FB" pitchFamily="34" charset="0"/>
              </a:rPr>
              <a:t>of </a:t>
            </a:r>
            <a:r>
              <a:rPr lang="en-CA" sz="2800" b="1" dirty="0" smtClean="0">
                <a:solidFill>
                  <a:prstClr val="black"/>
                </a:solidFill>
                <a:latin typeface="Berlin Sans FB" pitchFamily="34" charset="0"/>
              </a:rPr>
              <a:t>REACTANTS     </a:t>
            </a:r>
            <a:r>
              <a:rPr lang="en-CA" sz="2800" b="1" dirty="0" smtClean="0">
                <a:solidFill>
                  <a:srgbClr val="00B0F0"/>
                </a:solidFill>
                <a:latin typeface="Berlin Sans FB" pitchFamily="34" charset="0"/>
                <a:sym typeface="Wingdings" pitchFamily="2" charset="2"/>
              </a:rPr>
              <a:t></a:t>
            </a:r>
            <a:r>
              <a:rPr lang="en-CA" sz="2800" b="1" dirty="0" smtClean="0">
                <a:solidFill>
                  <a:srgbClr val="00B0F0"/>
                </a:solidFill>
                <a:latin typeface="Berlin Sans FB" pitchFamily="34" charset="0"/>
              </a:rPr>
              <a:t>   </a:t>
            </a:r>
            <a:r>
              <a:rPr lang="en-CA" sz="2800" b="1" dirty="0" smtClean="0">
                <a:solidFill>
                  <a:srgbClr val="7030A0"/>
                </a:solidFill>
                <a:latin typeface="Berlin Sans FB" pitchFamily="34" charset="0"/>
              </a:rPr>
              <a:t>80.0 g </a:t>
            </a:r>
            <a:r>
              <a:rPr lang="en-CA" sz="2800" b="1" dirty="0" smtClean="0">
                <a:solidFill>
                  <a:srgbClr val="00B0F0"/>
                </a:solidFill>
                <a:latin typeface="Berlin Sans FB" pitchFamily="34" charset="0"/>
              </a:rPr>
              <a:t>of </a:t>
            </a:r>
            <a:r>
              <a:rPr lang="en-CA" sz="2800" b="1" dirty="0" smtClean="0">
                <a:solidFill>
                  <a:srgbClr val="C00000"/>
                </a:solidFill>
                <a:latin typeface="Berlin Sans FB" pitchFamily="34" charset="0"/>
              </a:rPr>
              <a:t>PRODUCTS</a:t>
            </a:r>
            <a:endParaRPr lang="en-CA" sz="2800" b="1" dirty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676400"/>
          </a:xfrm>
          <a:solidFill>
            <a:srgbClr val="FFFFCC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arrow</a:t>
            </a:r>
            <a:endParaRPr lang="en-CA" sz="3600" b="1" dirty="0">
              <a:solidFill>
                <a:srgbClr val="0070C0"/>
              </a:solidFill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4572000"/>
            <a:ext cx="8702588" cy="1796928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FF0000"/>
                </a:solidFill>
                <a:latin typeface="Berlin Sans FB Demi" pitchFamily="34" charset="0"/>
              </a:rPr>
              <a:t>Look at the equation…</a:t>
            </a:r>
          </a:p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Is there the same number of each type of atom on either side? 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1" y="3593748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32198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6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15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43200" y="4724400"/>
            <a:ext cx="3749989" cy="1715657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rgbClr val="FF0000"/>
                </a:solidFill>
                <a:latin typeface="Berlin Sans FB Demi" pitchFamily="34" charset="0"/>
              </a:rPr>
              <a:t>Look at the equation…</a:t>
            </a:r>
          </a:p>
          <a:p>
            <a:pPr algn="ctr"/>
            <a:r>
              <a:rPr lang="en-CA" sz="2800" dirty="0" smtClean="0">
                <a:solidFill>
                  <a:srgbClr val="0000FF"/>
                </a:solidFill>
                <a:latin typeface="Berlin Sans FB Demi" pitchFamily="34" charset="0"/>
              </a:rPr>
              <a:t>Is there the same number of each type of atom on either side? </a:t>
            </a:r>
            <a:endParaRPr lang="en-CA" sz="28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768" y="444481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3610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4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13860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4968" y="446175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7200" y="5153034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7200" y="5930793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676400"/>
          </a:xfrm>
          <a:solidFill>
            <a:srgbClr val="FFFFCC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arrow</a:t>
            </a:r>
            <a:endParaRPr lang="en-CA" sz="3600" b="1" dirty="0">
              <a:solidFill>
                <a:srgbClr val="0070C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4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16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76600" y="4648200"/>
            <a:ext cx="2811759" cy="1791856"/>
          </a:xfrm>
          <a:prstGeom prst="rect">
            <a:avLst/>
          </a:prstGeom>
          <a:solidFill>
            <a:srgbClr val="0000FF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1500" dirty="0" smtClean="0">
                <a:solidFill>
                  <a:srgbClr val="FFFF00"/>
                </a:solidFill>
                <a:latin typeface="Berlin Sans FB Demi" pitchFamily="34" charset="0"/>
              </a:rPr>
              <a:t>NO!</a:t>
            </a:r>
            <a:endParaRPr lang="en-CA" sz="24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768" y="444481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3610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4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13860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4968" y="446175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7200" y="5153034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7200" y="5930793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676400"/>
          </a:xfrm>
          <a:solidFill>
            <a:srgbClr val="FFFFCC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arrow</a:t>
            </a:r>
            <a:endParaRPr lang="en-CA" sz="3600" b="1" dirty="0">
              <a:solidFill>
                <a:srgbClr val="0070C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1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17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4704"/>
            <a:ext cx="88212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5000" y="4648200"/>
            <a:ext cx="5105400" cy="533400"/>
          </a:xfrm>
          <a:prstGeom prst="rect">
            <a:avLst/>
          </a:prstGeom>
          <a:solidFill>
            <a:srgbClr val="FF0066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dirty="0" smtClean="0">
                <a:solidFill>
                  <a:schemeClr val="bg1"/>
                </a:solidFill>
                <a:latin typeface="Berlin Sans FB Demi" pitchFamily="34" charset="0"/>
              </a:rPr>
              <a:t>We </a:t>
            </a:r>
            <a:r>
              <a:rPr lang="en-CA" sz="2400" u="sng" dirty="0" smtClean="0">
                <a:solidFill>
                  <a:schemeClr val="bg1"/>
                </a:solidFill>
                <a:latin typeface="Berlin Sans FB Demi" pitchFamily="34" charset="0"/>
              </a:rPr>
              <a:t>must</a:t>
            </a:r>
            <a:r>
              <a:rPr lang="en-CA" sz="2400" dirty="0" smtClean="0">
                <a:solidFill>
                  <a:schemeClr val="bg1"/>
                </a:solidFill>
                <a:latin typeface="Berlin Sans FB Demi" pitchFamily="34" charset="0"/>
              </a:rPr>
              <a:t> even this difference out!</a:t>
            </a:r>
            <a:endParaRPr lang="en-CA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3528076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baseline="-2500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010" y="3585274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5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3631550"/>
            <a:ext cx="14756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768" y="4444817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136101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4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13860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4968" y="4461750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7200" y="5153034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2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7200" y="5930793"/>
            <a:ext cx="2051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81200" y="5334000"/>
            <a:ext cx="4953248" cy="1188088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00B050"/>
                </a:solidFill>
                <a:latin typeface="Berlin Sans FB Demi" pitchFamily="34" charset="0"/>
              </a:rPr>
              <a:t>We call this </a:t>
            </a:r>
            <a:r>
              <a:rPr lang="en-CA" sz="3200" dirty="0" smtClean="0">
                <a:solidFill>
                  <a:srgbClr val="7030A0"/>
                </a:solidFill>
                <a:latin typeface="Berlin Sans FB Demi" pitchFamily="34" charset="0"/>
              </a:rPr>
              <a:t>BALANCING THE EQUATION</a:t>
            </a:r>
            <a:endParaRPr lang="en-CA" sz="32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676400"/>
          </a:xfrm>
          <a:solidFill>
            <a:srgbClr val="FFFFCC"/>
          </a:solidFill>
        </p:spPr>
        <p:txBody>
          <a:bodyPr anchor="t" anchorCtr="0">
            <a:no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There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must be </a:t>
            </a:r>
            <a:r>
              <a:rPr lang="en-C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the same number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of </a:t>
            </a:r>
            <a:r>
              <a:rPr lang="en-CA" sz="3600" b="1" u="sng" dirty="0">
                <a:solidFill>
                  <a:srgbClr val="C00000"/>
                </a:solidFill>
                <a:latin typeface="Agency FB" pitchFamily="34" charset="0"/>
              </a:rPr>
              <a:t>each type of atom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 on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the product </a:t>
            </a:r>
            <a:r>
              <a:rPr lang="en-CA" sz="3600" b="1" dirty="0">
                <a:solidFill>
                  <a:srgbClr val="0070C0"/>
                </a:solidFill>
                <a:latin typeface="Agency FB" pitchFamily="34" charset="0"/>
              </a:rPr>
              <a:t>side and on the reactant side of the </a:t>
            </a:r>
            <a:r>
              <a:rPr lang="en-CA" sz="3600" b="1" dirty="0" smtClean="0">
                <a:solidFill>
                  <a:srgbClr val="0070C0"/>
                </a:solidFill>
                <a:latin typeface="Agency FB" pitchFamily="34" charset="0"/>
              </a:rPr>
              <a:t>arrow</a:t>
            </a:r>
            <a:endParaRPr lang="en-CA" sz="3600" b="1" dirty="0">
              <a:solidFill>
                <a:srgbClr val="0070C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1066800"/>
            <a:ext cx="8748936" cy="1614264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Based 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The Conservation Laws,</a:t>
            </a:r>
          </a:p>
          <a:p>
            <a:pPr algn="ctr"/>
            <a:r>
              <a:rPr lang="en-CA" sz="3200" b="1" dirty="0" smtClean="0">
                <a:solidFill>
                  <a:prstClr val="black"/>
                </a:solidFill>
                <a:latin typeface="Agency FB" pitchFamily="34" charset="0"/>
              </a:rPr>
              <a:t>we have to make sure that each side of the chemical equation has the same number of each type of atom</a:t>
            </a:r>
            <a:endParaRPr lang="en-CA" sz="3200" b="1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615"/>
            <a:ext cx="9198259" cy="7363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Balancing a Chemical Equation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8458200" cy="185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26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70198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5615"/>
            <a:ext cx="9198259" cy="7363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Balancing a Chemical Equation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4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6808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03382"/>
            <a:ext cx="8610600" cy="1001618"/>
          </a:xfrm>
          <a:prstGeom prst="rect">
            <a:avLst/>
          </a:prstGeom>
          <a:solidFill>
            <a:srgbClr val="FFFF00"/>
          </a:solidFill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How do you know whether a chemical reaction occurred?</a:t>
            </a:r>
            <a:endParaRPr lang="en-CA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2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06441"/>
            <a:ext cx="3198328" cy="47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453" y="2106442"/>
            <a:ext cx="2659547" cy="4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328" y="2106441"/>
            <a:ext cx="32861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10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allAtOnce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81000" y="2057400"/>
            <a:ext cx="8534400" cy="866868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srgbClr val="7030A0"/>
                </a:solidFill>
                <a:latin typeface="Bernard MT Condensed" pitchFamily="18" charset="0"/>
                <a:cs typeface="Arial" pitchFamily="34" charset="0"/>
              </a:rPr>
              <a:t>Easy Way To Balance an Equation?</a:t>
            </a:r>
            <a:endParaRPr lang="en-CA" sz="4800" b="1" dirty="0">
              <a:solidFill>
                <a:srgbClr val="7030A0"/>
              </a:solidFill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997204" y="2924944"/>
            <a:ext cx="5188664" cy="3744416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000" dirty="0" smtClean="0">
                <a:solidFill>
                  <a:srgbClr val="00B050"/>
                </a:solidFill>
                <a:latin typeface="Berlin Sans FB Demi" pitchFamily="34" charset="0"/>
              </a:rPr>
              <a:t>Practice,</a:t>
            </a:r>
          </a:p>
          <a:p>
            <a:pPr algn="ctr"/>
            <a:r>
              <a:rPr lang="en-CA" sz="8000" dirty="0" smtClean="0">
                <a:solidFill>
                  <a:srgbClr val="00B050"/>
                </a:solidFill>
                <a:latin typeface="Berlin Sans FB Demi" pitchFamily="34" charset="0"/>
              </a:rPr>
              <a:t>Practice,</a:t>
            </a:r>
          </a:p>
          <a:p>
            <a:pPr algn="ctr"/>
            <a:r>
              <a:rPr lang="en-CA" sz="8000" dirty="0" smtClean="0">
                <a:solidFill>
                  <a:srgbClr val="00B050"/>
                </a:solidFill>
                <a:latin typeface="Berlin Sans FB Demi" pitchFamily="34" charset="0"/>
              </a:rPr>
              <a:t>Practice!</a:t>
            </a:r>
            <a:endParaRPr lang="en-CA" sz="80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5615"/>
            <a:ext cx="9198259" cy="7363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Balancing a Chemical Equation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2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3438" y="1226504"/>
            <a:ext cx="33118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290" y="1226504"/>
            <a:ext cx="14890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04" y="1233265"/>
            <a:ext cx="251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23928" y="1345904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52020" y="1226504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6380" y="1233265"/>
            <a:ext cx="12168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2400" y="1066800"/>
            <a:ext cx="5510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800" y="1066800"/>
            <a:ext cx="5439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48400" y="1066800"/>
            <a:ext cx="5259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5615"/>
            <a:ext cx="9198259" cy="73638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Balancing a Chemical Equation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533400" y="152400"/>
            <a:ext cx="8229600" cy="73638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Using Chemical Word Equations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04800" y="1219200"/>
            <a:ext cx="8531672" cy="1600200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You have to be able to translate a “</a:t>
            </a:r>
            <a:r>
              <a:rPr lang="en-CA" sz="4800" b="1" dirty="0" smtClean="0">
                <a:solidFill>
                  <a:srgbClr val="FF0066"/>
                </a:solidFill>
                <a:latin typeface="Agency FB" pitchFamily="34" charset="0"/>
                <a:cs typeface="Arial" pitchFamily="34" charset="0"/>
              </a:rPr>
              <a:t>word equation</a:t>
            </a:r>
            <a:r>
              <a:rPr lang="en-CA" sz="48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” into “</a:t>
            </a:r>
            <a:r>
              <a:rPr lang="en-CA" sz="48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formula equation</a:t>
            </a:r>
            <a:r>
              <a:rPr lang="en-CA" sz="48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”:</a:t>
            </a:r>
            <a:endParaRPr lang="en-CA" sz="4800" b="1" dirty="0">
              <a:solidFill>
                <a:prstClr val="black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3581400"/>
            <a:ext cx="8607872" cy="2234952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0000FF"/>
                </a:solidFill>
                <a:latin typeface="Britannic Bold" pitchFamily="34" charset="0"/>
                <a:cs typeface="Andalus" pitchFamily="18" charset="-78"/>
              </a:rPr>
              <a:t>Liquid water reacts with powdered sodium oxide to produce aqueous sodium hydroxide</a:t>
            </a:r>
            <a:endParaRPr lang="en-CA" sz="4400" dirty="0">
              <a:solidFill>
                <a:srgbClr val="0000FF"/>
              </a:solidFill>
              <a:latin typeface="Britannic Bold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533400" y="152400"/>
            <a:ext cx="8229600" cy="73638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Using Chemical Word Equations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04800" y="1219200"/>
            <a:ext cx="8531672" cy="1600200"/>
          </a:xfrm>
          <a:prstGeom prst="rect">
            <a:avLst/>
          </a:prstGeom>
          <a:solidFill>
            <a:srgbClr val="FFFF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You have to be able to translate a “</a:t>
            </a:r>
            <a:r>
              <a:rPr lang="en-CA" sz="4800" b="1" dirty="0" smtClean="0">
                <a:solidFill>
                  <a:srgbClr val="FF0066"/>
                </a:solidFill>
                <a:latin typeface="Agency FB" pitchFamily="34" charset="0"/>
                <a:cs typeface="Arial" pitchFamily="34" charset="0"/>
              </a:rPr>
              <a:t>word equation</a:t>
            </a:r>
            <a:r>
              <a:rPr lang="en-CA" sz="48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” into “</a:t>
            </a:r>
            <a:r>
              <a:rPr lang="en-CA" sz="4800" b="1" dirty="0" smtClean="0">
                <a:solidFill>
                  <a:srgbClr val="7030A0"/>
                </a:solidFill>
                <a:latin typeface="Agency FB" pitchFamily="34" charset="0"/>
                <a:cs typeface="Arial" pitchFamily="34" charset="0"/>
              </a:rPr>
              <a:t>formula equation</a:t>
            </a:r>
            <a:r>
              <a:rPr lang="en-CA" sz="4800" b="1" dirty="0" smtClean="0">
                <a:solidFill>
                  <a:prstClr val="black"/>
                </a:solidFill>
                <a:latin typeface="Agency FB" pitchFamily="34" charset="0"/>
                <a:cs typeface="Arial" pitchFamily="34" charset="0"/>
              </a:rPr>
              <a:t>”:</a:t>
            </a:r>
            <a:endParaRPr lang="en-CA" sz="4800" b="1" dirty="0">
              <a:solidFill>
                <a:prstClr val="black"/>
              </a:solidFill>
              <a:latin typeface="Agency FB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3581400"/>
            <a:ext cx="8607872" cy="2234952"/>
          </a:xfrm>
          <a:prstGeom prst="rect">
            <a:avLst/>
          </a:prstGeom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  <a:cs typeface="Andalus" pitchFamily="18" charset="-78"/>
              </a:rPr>
              <a:t>Aqueous hydrochloric acid reacts with calcium carbonate crystals, producing aqueous calcium chloride, gaseous carbon dioxide, and liquid water</a:t>
            </a:r>
            <a:endParaRPr lang="en-CA" sz="3600" dirty="0">
              <a:solidFill>
                <a:srgbClr val="0000FF"/>
              </a:solidFill>
              <a:latin typeface="Britannic Bold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 reacts with powdered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hydroxide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628800"/>
            <a:ext cx="5016999" cy="22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6768" y="3772716"/>
            <a:ext cx="9198259" cy="2968652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Words like:</a:t>
            </a:r>
          </a:p>
          <a:p>
            <a:pPr algn="ctr"/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“</a:t>
            </a:r>
            <a:r>
              <a:rPr lang="en-CA" sz="4400" dirty="0" smtClean="0">
                <a:solidFill>
                  <a:srgbClr val="0000FF"/>
                </a:solidFill>
                <a:latin typeface="Berlin Sans FB Demi" pitchFamily="34" charset="0"/>
              </a:rPr>
              <a:t>powder</a:t>
            </a:r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,”</a:t>
            </a:r>
          </a:p>
          <a:p>
            <a:pPr algn="ctr"/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“</a:t>
            </a:r>
            <a:r>
              <a:rPr lang="en-CA" sz="4400" dirty="0" smtClean="0">
                <a:solidFill>
                  <a:srgbClr val="0000FF"/>
                </a:solidFill>
                <a:latin typeface="Berlin Sans FB Demi" pitchFamily="34" charset="0"/>
              </a:rPr>
              <a:t>crystals</a:t>
            </a:r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,”</a:t>
            </a:r>
          </a:p>
          <a:p>
            <a:pPr algn="ctr"/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“</a:t>
            </a:r>
            <a:r>
              <a:rPr lang="en-CA" sz="4400" dirty="0" smtClean="0">
                <a:solidFill>
                  <a:srgbClr val="0000FF"/>
                </a:solidFill>
                <a:latin typeface="Berlin Sans FB Demi" pitchFamily="34" charset="0"/>
              </a:rPr>
              <a:t>precipitate</a:t>
            </a:r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” 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 reacts with powdered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prstClr val="black"/>
                </a:solidFill>
                <a:latin typeface="Agency FB" pitchFamily="34" charset="0"/>
              </a:rPr>
              <a:t>sodium hydroxide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628800"/>
            <a:ext cx="5016999" cy="22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16768" y="3772716"/>
            <a:ext cx="9198259" cy="1744516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srgbClr val="FF0000"/>
                </a:solidFill>
                <a:latin typeface="Berlin Sans FB Demi" pitchFamily="34" charset="0"/>
              </a:rPr>
              <a:t>m</a:t>
            </a:r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ean</a:t>
            </a:r>
          </a:p>
          <a:p>
            <a:pPr algn="ctr"/>
            <a:r>
              <a:rPr lang="en-CA" sz="4400" dirty="0">
                <a:solidFill>
                  <a:prstClr val="black"/>
                </a:solidFill>
                <a:latin typeface="Berlin Sans FB Demi" pitchFamily="34" charset="0"/>
              </a:rPr>
              <a:t>t</a:t>
            </a:r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hat particular species is </a:t>
            </a:r>
            <a:r>
              <a:rPr lang="en-CA" sz="48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 solid</a:t>
            </a:r>
            <a:endParaRPr lang="en-CA" sz="48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5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reacts with powdered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hydroxide</a:t>
            </a:r>
          </a:p>
        </p:txBody>
      </p:sp>
    </p:spTree>
    <p:extLst>
      <p:ext uri="{BB962C8B-B14F-4D97-AF65-F5344CB8AC3E}">
        <p14:creationId xmlns:p14="http://schemas.microsoft.com/office/powerpoint/2010/main" xmlns="" val="27653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0" y="25616"/>
            <a:ext cx="9198259" cy="14591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Liquid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water</a:t>
            </a:r>
            <a:r>
              <a:rPr lang="en-CA" sz="4400" dirty="0">
                <a:solidFill>
                  <a:srgbClr val="FF0000"/>
                </a:solidFill>
                <a:latin typeface="Agency FB" pitchFamily="34" charset="0"/>
              </a:rPr>
              <a:t>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reacts with powdered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oxide </a:t>
            </a:r>
            <a:r>
              <a:rPr lang="en-CA" sz="4400" dirty="0">
                <a:solidFill>
                  <a:prstClr val="black"/>
                </a:solidFill>
                <a:latin typeface="Agency FB" pitchFamily="34" charset="0"/>
              </a:rPr>
              <a:t>to produce aqueous </a:t>
            </a:r>
            <a:r>
              <a:rPr lang="en-CA" sz="4400" b="1" dirty="0">
                <a:solidFill>
                  <a:srgbClr val="FF0000"/>
                </a:solidFill>
                <a:latin typeface="Agency FB" pitchFamily="34" charset="0"/>
              </a:rPr>
              <a:t>sodium hydroxide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398" y="2060848"/>
            <a:ext cx="233337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1834" y="2082626"/>
            <a:ext cx="3123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NaOH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1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99129" y="2279485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0970" y="2071737"/>
            <a:ext cx="20381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1998" y="3672033"/>
            <a:ext cx="9198259" cy="872258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BALANCE THE EQUATION!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3514" y="1917707"/>
            <a:ext cx="4140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2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9752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prstClr val="black"/>
                </a:solidFill>
                <a:latin typeface="Agency FB" pitchFamily="34" charset="0"/>
              </a:rPr>
              <a:t>Aqueous hydrochloric acid reacts with calcium carbonate crystals, producing aqueous calcium </a:t>
            </a:r>
            <a:r>
              <a:rPr lang="en-CA" sz="4000" dirty="0" smtClean="0">
                <a:solidFill>
                  <a:prstClr val="black"/>
                </a:solidFill>
                <a:latin typeface="Agency FB" pitchFamily="34" charset="0"/>
              </a:rPr>
              <a:t> chloride</a:t>
            </a:r>
            <a:r>
              <a:rPr lang="en-CA" sz="4000" dirty="0">
                <a:solidFill>
                  <a:prstClr val="black"/>
                </a:solidFill>
                <a:latin typeface="Agency FB" pitchFamily="34" charset="0"/>
              </a:rPr>
              <a:t>, gaseous carbon dioxide, and liquid water</a:t>
            </a:r>
          </a:p>
        </p:txBody>
      </p:sp>
    </p:spTree>
    <p:extLst>
      <p:ext uri="{BB962C8B-B14F-4D97-AF65-F5344CB8AC3E}">
        <p14:creationId xmlns:p14="http://schemas.microsoft.com/office/powerpoint/2010/main" xmlns="" val="24525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9752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prstClr val="black"/>
                </a:solidFill>
                <a:latin typeface="Agency FB" pitchFamily="34" charset="0"/>
              </a:rPr>
              <a:t>Aqueous </a:t>
            </a:r>
            <a:r>
              <a:rPr lang="en-CA" sz="4000" b="1" dirty="0">
                <a:solidFill>
                  <a:srgbClr val="FF0000"/>
                </a:solidFill>
                <a:latin typeface="Agency FB" pitchFamily="34" charset="0"/>
              </a:rPr>
              <a:t>hydrochloric acid </a:t>
            </a:r>
            <a:r>
              <a:rPr lang="en-CA" sz="4000" dirty="0">
                <a:solidFill>
                  <a:prstClr val="black"/>
                </a:solidFill>
                <a:latin typeface="Agency FB" pitchFamily="34" charset="0"/>
              </a:rPr>
              <a:t>reacts with </a:t>
            </a:r>
            <a:r>
              <a:rPr lang="en-CA" sz="4000" b="1" dirty="0">
                <a:solidFill>
                  <a:srgbClr val="FF0000"/>
                </a:solidFill>
                <a:latin typeface="Agency FB" pitchFamily="34" charset="0"/>
              </a:rPr>
              <a:t>calcium carbonate</a:t>
            </a:r>
            <a:r>
              <a:rPr lang="en-CA" sz="4000" dirty="0">
                <a:solidFill>
                  <a:prstClr val="black"/>
                </a:solidFill>
                <a:latin typeface="Agency FB" pitchFamily="34" charset="0"/>
              </a:rPr>
              <a:t> crystals, producing aqueous </a:t>
            </a:r>
            <a:r>
              <a:rPr lang="en-CA" sz="4000" b="1" dirty="0">
                <a:solidFill>
                  <a:srgbClr val="FF0000"/>
                </a:solidFill>
                <a:latin typeface="Agency FB" pitchFamily="34" charset="0"/>
              </a:rPr>
              <a:t>calcium chloride</a:t>
            </a:r>
            <a:r>
              <a:rPr lang="en-CA" sz="4000" dirty="0">
                <a:solidFill>
                  <a:prstClr val="black"/>
                </a:solidFill>
                <a:latin typeface="Agency FB" pitchFamily="34" charset="0"/>
              </a:rPr>
              <a:t>, gaseous </a:t>
            </a:r>
            <a:r>
              <a:rPr lang="en-CA" sz="4000" b="1" dirty="0">
                <a:solidFill>
                  <a:srgbClr val="FF0000"/>
                </a:solidFill>
                <a:latin typeface="Agency FB" pitchFamily="34" charset="0"/>
              </a:rPr>
              <a:t>carbon dioxide</a:t>
            </a:r>
            <a:r>
              <a:rPr lang="en-CA" sz="4000" dirty="0">
                <a:solidFill>
                  <a:prstClr val="black"/>
                </a:solidFill>
                <a:latin typeface="Agency FB" pitchFamily="34" charset="0"/>
              </a:rPr>
              <a:t>, and </a:t>
            </a:r>
            <a:r>
              <a:rPr lang="en-CA" sz="4000" b="1" dirty="0">
                <a:solidFill>
                  <a:srgbClr val="FF0000"/>
                </a:solidFill>
                <a:latin typeface="Agency FB" pitchFamily="34" charset="0"/>
              </a:rPr>
              <a:t>liquid water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57232" y="2296346"/>
            <a:ext cx="218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CaCO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32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84168" y="2296347"/>
            <a:ext cx="21233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4018" y="2287780"/>
            <a:ext cx="17227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HCl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2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533974" y="2468249"/>
            <a:ext cx="828092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05108" y="2276872"/>
            <a:ext cx="2154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CaCl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9050" y="2352834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32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32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1998" y="3672033"/>
            <a:ext cx="9198259" cy="872258"/>
          </a:xfrm>
          <a:prstGeom prst="rect">
            <a:avLst/>
          </a:prstGeom>
          <a:noFill/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erlin Sans FB Demi" pitchFamily="34" charset="0"/>
              </a:rPr>
              <a:t>BALANCE THE EQUATION!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5256" y="2188624"/>
            <a:ext cx="4140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0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animBg="1"/>
      <p:bldP spid="23" grpId="0"/>
      <p:bldP spid="2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8917647" cy="584775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Energy (temperature) CHANGE</a:t>
            </a:r>
            <a:endParaRPr lang="en-CA" sz="32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8" y="1605866"/>
            <a:ext cx="3887479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9" y="3701367"/>
            <a:ext cx="4585856" cy="315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038599" y="1699067"/>
            <a:ext cx="4876801" cy="172819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7030A0"/>
                </a:solidFill>
                <a:latin typeface="Berlin Sans FB Demi" pitchFamily="34" charset="0"/>
              </a:rPr>
              <a:t>Energy, in the form of heat, light, sound or electricity, is produced </a:t>
            </a:r>
            <a:endParaRPr lang="en-CA" sz="3600" dirty="0">
              <a:solidFill>
                <a:srgbClr val="7030A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475" y="3701367"/>
            <a:ext cx="4545484" cy="31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77680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Introduction to Chemical Equations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6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65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8700" y="0"/>
            <a:ext cx="495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909310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4900" y="3581400"/>
            <a:ext cx="419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8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2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582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6457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8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1575" y="0"/>
            <a:ext cx="352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4384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72000"/>
            <a:ext cx="318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8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1575" y="0"/>
            <a:ext cx="352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67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7562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459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7467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8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1575" y="0"/>
            <a:ext cx="352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67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7562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90800"/>
            <a:ext cx="7867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86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Britannic Bold" pitchFamily="34" charset="0"/>
              </a:rPr>
              <a:t>Classwork/Homework</a:t>
            </a:r>
            <a:endParaRPr lang="en-US" sz="48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4.1 Review Problems: all even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35</a:t>
            </a:fld>
            <a:endParaRPr lang="en-US">
              <a:solidFill>
                <a:srgbClr val="1D36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0"/>
            <a:ext cx="9144000" cy="892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Berlin Sans FB Demi" pitchFamily="34" charset="0"/>
              </a:rPr>
              <a:t>4.2 Classifying Chemical Changes and Predicting Products</a:t>
            </a:r>
            <a:endParaRPr lang="en-CA" sz="3200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14400"/>
            <a:ext cx="91440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198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95" y="0"/>
            <a:ext cx="9144000" cy="892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Berlin Sans FB Demi" pitchFamily="34" charset="0"/>
              </a:rPr>
              <a:t>4.2 Classifying Chemical Changes and Predicting Products</a:t>
            </a:r>
            <a:endParaRPr lang="en-CA" sz="3200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90600"/>
            <a:ext cx="8575054" cy="1524000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3200" b="1" dirty="0" smtClean="0">
                <a:solidFill>
                  <a:srgbClr val="FFFF00"/>
                </a:solidFill>
                <a:latin typeface="Berlin Sans FB" pitchFamily="34" charset="0"/>
              </a:rPr>
              <a:t>There are many patterns in the way substances react and we classify the chemical reactions into </a:t>
            </a: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6 important types</a:t>
            </a:r>
            <a:endParaRPr lang="en-CA" sz="3200" b="1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438400"/>
            <a:ext cx="30696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rgbClr val="FE863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rgbClr val="FE8637">
                      <a:satMod val="190000"/>
                      <a:tint val="100000"/>
                      <a:alpha val="74000"/>
                    </a:srgbClr>
                  </a:innerShdw>
                </a:effectLst>
              </a:rPr>
              <a:t>1. Synthesis </a:t>
            </a:r>
            <a:endParaRPr lang="en-US" sz="4400" b="1" dirty="0">
              <a:ln w="900" cmpd="sng">
                <a:solidFill>
                  <a:srgbClr val="FE8637">
                    <a:satMod val="190000"/>
                    <a:alpha val="5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rgbClr val="FE8637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048000"/>
            <a:ext cx="42904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rgbClr val="FE863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rgbClr val="FE8637">
                      <a:satMod val="190000"/>
                      <a:tint val="100000"/>
                      <a:alpha val="74000"/>
                    </a:srgbClr>
                  </a:innerShdw>
                </a:effectLst>
              </a:rPr>
              <a:t>2. Decomposition</a:t>
            </a:r>
            <a:endParaRPr lang="en-US" sz="4400" b="1" dirty="0">
              <a:ln w="900" cmpd="sng">
                <a:solidFill>
                  <a:srgbClr val="FE8637">
                    <a:satMod val="190000"/>
                    <a:alpha val="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rgbClr val="FE8637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657600"/>
            <a:ext cx="5340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rgbClr val="FE863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FE8637">
                      <a:satMod val="190000"/>
                      <a:tint val="100000"/>
                      <a:alpha val="74000"/>
                    </a:srgbClr>
                  </a:innerShdw>
                </a:effectLst>
              </a:rPr>
              <a:t>3. Single Replacement</a:t>
            </a:r>
            <a:endParaRPr lang="en-US" sz="4400" b="1" dirty="0">
              <a:ln w="900" cmpd="sng">
                <a:solidFill>
                  <a:srgbClr val="FE8637">
                    <a:satMod val="190000"/>
                    <a:alpha val="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rgbClr val="FE8637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4267200"/>
            <a:ext cx="5630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rgbClr val="FE863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rgbClr val="FE8637">
                      <a:satMod val="190000"/>
                      <a:tint val="100000"/>
                      <a:alpha val="74000"/>
                    </a:srgbClr>
                  </a:innerShdw>
                </a:effectLst>
              </a:rPr>
              <a:t>4. Double Replacement</a:t>
            </a:r>
            <a:endParaRPr lang="en-US" sz="4400" b="1" dirty="0">
              <a:ln w="900" cmpd="sng">
                <a:solidFill>
                  <a:srgbClr val="FE8637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66"/>
              </a:solidFill>
              <a:effectLst>
                <a:innerShdw blurRad="101600" dist="76200" dir="5400000">
                  <a:srgbClr val="FE8637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5486400"/>
            <a:ext cx="3571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rgbClr val="FE8637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FE8637">
                      <a:satMod val="190000"/>
                      <a:tint val="100000"/>
                      <a:alpha val="74000"/>
                    </a:srgbClr>
                  </a:innerShdw>
                </a:effectLst>
              </a:rPr>
              <a:t>6. Combustion</a:t>
            </a:r>
            <a:endParaRPr lang="en-US" sz="4400" b="1" dirty="0">
              <a:ln w="900" cmpd="sng">
                <a:solidFill>
                  <a:srgbClr val="FE8637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FE8637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4876800"/>
            <a:ext cx="4075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00" cmpd="sng">
                  <a:solidFill>
                    <a:srgbClr val="FE8637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rgbClr val="FE8637">
                      <a:satMod val="190000"/>
                      <a:tint val="100000"/>
                      <a:alpha val="74000"/>
                    </a:srgbClr>
                  </a:innerShdw>
                </a:effectLst>
              </a:rPr>
              <a:t>5. Neutralization</a:t>
            </a:r>
            <a:endParaRPr lang="en-US" sz="4400" b="1" dirty="0">
              <a:ln w="900" cmpd="sng">
                <a:solidFill>
                  <a:srgbClr val="FE8637">
                    <a:satMod val="190000"/>
                    <a:alpha val="5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rgbClr val="FE8637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8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1. </a:t>
            </a:r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Synthesis </a:t>
            </a:r>
            <a:endParaRPr lang="en-CA" sz="6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990600"/>
            <a:ext cx="8610600" cy="13772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Combination of 2 or more substances to form (synthesize) a compound </a:t>
            </a:r>
            <a:endParaRPr lang="en-CA" sz="40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28800" y="2514600"/>
            <a:ext cx="5377880" cy="872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odoni MT Black" pitchFamily="18" charset="0"/>
              </a:rPr>
              <a:t>General Formula</a:t>
            </a:r>
            <a:endParaRPr lang="en-CA" sz="44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6109" y="3548915"/>
            <a:ext cx="49785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A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B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8232" y="4919492"/>
            <a:ext cx="218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288632" y="5191526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4953000"/>
            <a:ext cx="2088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68752" y="4952998"/>
            <a:ext cx="2088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9600" y="5867400"/>
            <a:ext cx="8028485" cy="643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Look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for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two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ELEMENTS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reacting!</a:t>
            </a:r>
            <a:endParaRPr lang="en-CA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76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/>
      <p:bldP spid="17" grpId="0"/>
      <p:bldP spid="20" grpId="0" animBg="1"/>
      <p:bldP spid="22" grpId="0"/>
      <p:bldP spid="23" grpId="0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1. </a:t>
            </a:r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Synthesis </a:t>
            </a:r>
            <a:endParaRPr lang="en-CA" sz="6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39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39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953000"/>
            <a:ext cx="2485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2Na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r>
              <a:rPr lang="en-US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288632" y="5191526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4953000"/>
            <a:ext cx="2088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</a:t>
            </a:r>
            <a:r>
              <a:rPr lang="en-US" sz="48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68752" y="4952998"/>
            <a:ext cx="2775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2NaCl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62000" y="6019800"/>
            <a:ext cx="8028485" cy="6436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Look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for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two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ELEMENTS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reacting!</a:t>
            </a:r>
            <a:endParaRPr lang="en-CA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1905000" cy="247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362200"/>
            <a:ext cx="2057400" cy="26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04800" y="990600"/>
            <a:ext cx="8610600" cy="13772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Combination of 2 or more substances to form (synthesize) a compound </a:t>
            </a:r>
            <a:endParaRPr lang="en-CA" sz="40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76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2809"/>
            <a:ext cx="4098936" cy="311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7600" y="838200"/>
            <a:ext cx="4331763" cy="64633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6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COLOR CHANGE</a:t>
            </a:r>
            <a:endParaRPr lang="en-CA" sz="36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937" y="3742809"/>
            <a:ext cx="4928666" cy="311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0022"/>
            <a:ext cx="3284517" cy="280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29000" y="1524001"/>
            <a:ext cx="5562600" cy="2057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7030A0"/>
                </a:solidFill>
                <a:latin typeface="Berlin Sans FB Demi" pitchFamily="34" charset="0"/>
              </a:rPr>
              <a:t>The final product(s) may have a different color than the colors of the starting materials. </a:t>
            </a:r>
            <a:endParaRPr lang="en-CA" sz="3200" dirty="0">
              <a:solidFill>
                <a:srgbClr val="7030A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6808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5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1. </a:t>
            </a:r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Synthesis </a:t>
            </a:r>
            <a:endParaRPr lang="en-CA" sz="6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9084"/>
            <a:ext cx="9144000" cy="58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6776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2. Decomposition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41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990600"/>
            <a:ext cx="8686800" cy="12862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prstClr val="black"/>
                </a:solidFill>
                <a:latin typeface="Berlin Sans FB Demi" pitchFamily="34" charset="0"/>
              </a:rPr>
              <a:t>Breaking down a compound into simpler substances  </a:t>
            </a:r>
            <a:endParaRPr lang="en-CA" sz="44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67744" y="2420888"/>
            <a:ext cx="5377880" cy="872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odoni MT Black" pitchFamily="18" charset="0"/>
              </a:rPr>
              <a:t>General Formula</a:t>
            </a:r>
            <a:endParaRPr lang="en-CA" sz="44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0113" y="3548915"/>
            <a:ext cx="55169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A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B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0" y="5105400"/>
            <a:ext cx="28290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Ag(s</a:t>
            </a:r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+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212878" y="5436835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5181600"/>
            <a:ext cx="2088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105400"/>
            <a:ext cx="3143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2Ag</a:t>
            </a:r>
            <a:r>
              <a:rPr lang="en-US" sz="48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(s)+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6019800"/>
            <a:ext cx="868680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It is a reverse of the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Synthesis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reaction</a:t>
            </a:r>
            <a:endParaRPr lang="en-CA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5181600"/>
            <a:ext cx="20882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heat</a:t>
            </a:r>
            <a:endParaRPr lang="en-US" sz="48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74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20" grpId="0" animBg="1"/>
      <p:bldP spid="22" grpId="0"/>
      <p:bldP spid="23" grpId="0"/>
      <p:bldP spid="12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2. Decomposition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42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42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572000"/>
            <a:ext cx="815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72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en-US" sz="72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O</a:t>
            </a:r>
            <a:r>
              <a:rPr lang="en-US" sz="72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endParaRPr lang="en-US" sz="7200" b="1" spc="50" baseline="-2500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3581400" cy="350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6019800"/>
            <a:ext cx="8686801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It is a reverse of the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Synthesis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reaction</a:t>
            </a:r>
            <a:endParaRPr lang="en-CA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74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2. Decomposition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8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674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00FF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dirty="0" smtClean="0">
                <a:solidFill>
                  <a:srgbClr val="FFFF00"/>
                </a:solidFill>
                <a:latin typeface="Berlin Sans FB Demi" pitchFamily="34" charset="0"/>
              </a:rPr>
              <a:t>Relationship between SR and DR</a:t>
            </a:r>
            <a:endParaRPr lang="en-CA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0063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674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Berlin Sans FB Demi" pitchFamily="34" charset="0"/>
              </a:rPr>
              <a:t>3. Combustion of Hydrocarbons</a:t>
            </a:r>
            <a:endParaRPr lang="en-CA" sz="48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908720"/>
            <a:ext cx="8686800" cy="151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prstClr val="black"/>
                </a:solidFill>
                <a:latin typeface="Berlin Sans FB Demi" pitchFamily="34" charset="0"/>
              </a:rPr>
              <a:t>A reaction of a hydrocarbon (compound made out of </a:t>
            </a:r>
            <a:r>
              <a:rPr lang="en-CA" sz="2800" dirty="0" smtClean="0">
                <a:solidFill>
                  <a:srgbClr val="FF0000"/>
                </a:solidFill>
                <a:latin typeface="Berlin Sans FB Demi" pitchFamily="34" charset="0"/>
              </a:rPr>
              <a:t>C</a:t>
            </a:r>
            <a:r>
              <a:rPr lang="en-CA" sz="2800" dirty="0" smtClean="0">
                <a:solidFill>
                  <a:prstClr val="black"/>
                </a:solidFill>
                <a:latin typeface="Berlin Sans FB Demi" pitchFamily="34" charset="0"/>
              </a:rPr>
              <a:t> and </a:t>
            </a:r>
            <a:r>
              <a:rPr lang="en-CA" sz="2800" dirty="0" smtClean="0">
                <a:solidFill>
                  <a:srgbClr val="FF0000"/>
                </a:solidFill>
                <a:latin typeface="Berlin Sans FB Demi" pitchFamily="34" charset="0"/>
              </a:rPr>
              <a:t>H and/or oxygen</a:t>
            </a:r>
            <a:r>
              <a:rPr lang="en-CA" sz="2800" dirty="0" smtClean="0">
                <a:solidFill>
                  <a:prstClr val="black"/>
                </a:solidFill>
                <a:latin typeface="Berlin Sans FB Demi" pitchFamily="34" charset="0"/>
              </a:rPr>
              <a:t>) with </a:t>
            </a:r>
            <a:r>
              <a:rPr lang="en-CA" sz="2800" dirty="0" smtClean="0">
                <a:solidFill>
                  <a:srgbClr val="FF0000"/>
                </a:solidFill>
                <a:latin typeface="Berlin Sans FB Demi" pitchFamily="34" charset="0"/>
              </a:rPr>
              <a:t>oxygen</a:t>
            </a:r>
            <a:r>
              <a:rPr lang="en-CA" sz="2800" dirty="0" smtClean="0">
                <a:solidFill>
                  <a:prstClr val="black"/>
                </a:solidFill>
                <a:latin typeface="Berlin Sans FB Demi" pitchFamily="34" charset="0"/>
              </a:rPr>
              <a:t>. The products are ALWAYS </a:t>
            </a:r>
            <a:r>
              <a:rPr lang="en-CA" sz="2800" dirty="0" smtClean="0">
                <a:solidFill>
                  <a:srgbClr val="FF0000"/>
                </a:solidFill>
                <a:latin typeface="Berlin Sans FB Demi" pitchFamily="34" charset="0"/>
              </a:rPr>
              <a:t>H</a:t>
            </a:r>
            <a:r>
              <a:rPr lang="en-CA" sz="2800" baseline="-25000" dirty="0" smtClean="0">
                <a:solidFill>
                  <a:srgbClr val="FF0000"/>
                </a:solidFill>
                <a:latin typeface="Berlin Sans FB Demi" pitchFamily="34" charset="0"/>
              </a:rPr>
              <a:t>2</a:t>
            </a:r>
            <a:r>
              <a:rPr lang="en-CA" sz="2800" dirty="0" smtClean="0">
                <a:solidFill>
                  <a:srgbClr val="FF0000"/>
                </a:solidFill>
                <a:latin typeface="Berlin Sans FB Demi" pitchFamily="34" charset="0"/>
              </a:rPr>
              <a:t>O</a:t>
            </a:r>
            <a:r>
              <a:rPr lang="en-CA" sz="2800" dirty="0" smtClean="0">
                <a:solidFill>
                  <a:prstClr val="black"/>
                </a:solidFill>
                <a:latin typeface="Berlin Sans FB Demi" pitchFamily="34" charset="0"/>
              </a:rPr>
              <a:t> and </a:t>
            </a:r>
            <a:r>
              <a:rPr lang="en-CA" sz="2800" dirty="0" smtClean="0">
                <a:solidFill>
                  <a:srgbClr val="FF0000"/>
                </a:solidFill>
                <a:latin typeface="Berlin Sans FB Demi" pitchFamily="34" charset="0"/>
              </a:rPr>
              <a:t>CO</a:t>
            </a:r>
            <a:r>
              <a:rPr lang="en-CA" sz="2800" baseline="-25000" dirty="0" smtClean="0">
                <a:solidFill>
                  <a:srgbClr val="FF0000"/>
                </a:solidFill>
                <a:latin typeface="Berlin Sans FB Demi" pitchFamily="34" charset="0"/>
              </a:rPr>
              <a:t>2</a:t>
            </a:r>
            <a:endParaRPr lang="en-CA" sz="28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5000" y="2667000"/>
            <a:ext cx="5377880" cy="872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odoni MT Black" pitchFamily="18" charset="0"/>
              </a:rPr>
              <a:t>General Formula</a:t>
            </a:r>
            <a:endParaRPr lang="en-CA" sz="44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0510" y="5257800"/>
            <a:ext cx="91745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6000" b="1" spc="50" baseline="-2500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000" b="1" spc="50" baseline="-2500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6000" b="1" spc="50" dirty="0" err="1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6000" b="1" spc="50" baseline="-25000" dirty="0" err="1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60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en-US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6000" b="1" spc="50" baseline="-2500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</a:t>
            </a:r>
            <a:r>
              <a:rPr lang="en-US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6000" b="1" spc="50" baseline="-2500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0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0"/>
            <a:ext cx="91745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6600" b="1" spc="50" baseline="-2500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600" b="1" spc="50" baseline="-2500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r>
              <a:rPr lang="en-US" sz="66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6600" b="1" spc="50" baseline="-2500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</a:t>
            </a:r>
            <a:r>
              <a:rPr lang="en-US" sz="66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6600" b="1" spc="50" baseline="-2500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6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6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6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66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5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Berlin Sans FB Demi" pitchFamily="34" charset="0"/>
              </a:rPr>
              <a:t>3. Combustion of Hydrocarbons</a:t>
            </a:r>
            <a:endParaRPr lang="en-CA" sz="48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57800"/>
            <a:ext cx="91745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60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0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6000" b="1" spc="50" baseline="-2500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4</a:t>
            </a:r>
            <a:r>
              <a:rPr lang="en-US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</a:t>
            </a:r>
            <a:r>
              <a:rPr lang="en-US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6000" b="1" spc="50" baseline="-2500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60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42386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5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3950" y="0"/>
            <a:ext cx="400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124200"/>
            <a:ext cx="4648611" cy="19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5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389" y="2667000"/>
            <a:ext cx="4648611" cy="19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658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28600"/>
            <a:ext cx="361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5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4. </a:t>
            </a:r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Single Replacement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990600"/>
            <a:ext cx="8686800" cy="13772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Replacement of </a:t>
            </a:r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one atom </a:t>
            </a:r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in a compound </a:t>
            </a:r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by another atom</a:t>
            </a:r>
            <a:endParaRPr lang="en-CA" sz="40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57400" y="2590800"/>
            <a:ext cx="5377880" cy="872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odoni MT Black" pitchFamily="18" charset="0"/>
              </a:rPr>
              <a:t>General Formula</a:t>
            </a:r>
            <a:endParaRPr lang="en-CA" sz="44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4235" y="3548915"/>
            <a:ext cx="6962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A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X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B</a:t>
            </a:r>
            <a:endParaRPr lang="en-US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5943600"/>
            <a:ext cx="8534400" cy="6001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0" rIns="0" bIns="0"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ELEMENT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reacts with a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COMPOUND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0970" y="5065847"/>
            <a:ext cx="3264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4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212878" y="5436835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2320" y="5086446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91679" y="5117245"/>
            <a:ext cx="27244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36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3750" y="5052114"/>
            <a:ext cx="20754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96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/>
      <p:bldP spid="16" grpId="0" animBg="1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365216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221" y="3769782"/>
            <a:ext cx="3210542" cy="308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789039"/>
            <a:ext cx="5944221" cy="30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86200" y="838200"/>
            <a:ext cx="4618957" cy="707886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STATE CHANGE</a:t>
            </a:r>
            <a:endParaRPr lang="en-CA" sz="40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0" y="1676400"/>
            <a:ext cx="5105400" cy="202460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7030A0"/>
                </a:solidFill>
                <a:latin typeface="Berlin Sans FB Demi" pitchFamily="34" charset="0"/>
              </a:rPr>
              <a:t>The final materials may include  a substance in a state that is different from the starting materials</a:t>
            </a:r>
            <a:endParaRPr lang="en-CA" sz="3200" dirty="0">
              <a:solidFill>
                <a:srgbClr val="7030A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6808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8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4. </a:t>
            </a:r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Single Replacement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5943600"/>
            <a:ext cx="8534400" cy="6001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0" rIns="0" bIns="0" anchor="t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An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ELEMENT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reacts with a</a:t>
            </a:r>
            <a:r>
              <a:rPr lang="en-C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COMPOUND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8768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Cu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+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4800" b="1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AgNO</a:t>
            </a:r>
            <a:r>
              <a:rPr lang="en-US" sz="48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4800" b="1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Ag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Cu</a:t>
            </a:r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(NO</a:t>
            </a:r>
            <a:r>
              <a:rPr lang="en-US" sz="48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3</a:t>
            </a:r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)</a:t>
            </a:r>
            <a:r>
              <a:rPr lang="en-US" sz="48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endParaRPr lang="en-US" sz="4800" b="1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281601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15093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496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4. </a:t>
            </a:r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Single Replacement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066800"/>
            <a:ext cx="8153400" cy="1072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prstClr val="black"/>
                </a:solidFill>
                <a:latin typeface="Berlin Sans FB Demi" pitchFamily="34" charset="0"/>
              </a:rPr>
              <a:t>The Compound (</a:t>
            </a:r>
            <a:r>
              <a:rPr lang="en-CA" sz="3200" dirty="0" smtClean="0">
                <a:solidFill>
                  <a:srgbClr val="0070C0"/>
                </a:solidFill>
                <a:latin typeface="Berlin Sans FB Demi" pitchFamily="34" charset="0"/>
              </a:rPr>
              <a:t>BX</a:t>
            </a:r>
            <a:r>
              <a:rPr lang="en-CA" sz="3200" dirty="0" smtClean="0">
                <a:solidFill>
                  <a:prstClr val="black"/>
                </a:solidFill>
                <a:latin typeface="Berlin Sans FB Demi" pitchFamily="34" charset="0"/>
              </a:rPr>
              <a:t>) contains a </a:t>
            </a:r>
            <a:r>
              <a:rPr lang="en-CA" sz="3200" dirty="0" smtClean="0">
                <a:solidFill>
                  <a:srgbClr val="7030A0"/>
                </a:solidFill>
                <a:latin typeface="Berlin Sans FB Demi" pitchFamily="34" charset="0"/>
              </a:rPr>
              <a:t>METAL</a:t>
            </a:r>
            <a:r>
              <a:rPr lang="en-CA" sz="3200" dirty="0" smtClean="0">
                <a:solidFill>
                  <a:prstClr val="black"/>
                </a:solidFill>
                <a:latin typeface="Berlin Sans FB Demi" pitchFamily="34" charset="0"/>
              </a:rPr>
              <a:t> and </a:t>
            </a:r>
            <a:r>
              <a:rPr lang="en-CA" sz="3200" dirty="0" smtClean="0">
                <a:solidFill>
                  <a:srgbClr val="7030A0"/>
                </a:solidFill>
                <a:latin typeface="Berlin Sans FB Demi" pitchFamily="34" charset="0"/>
              </a:rPr>
              <a:t>NON-METAL</a:t>
            </a:r>
            <a:endParaRPr lang="en-CA" sz="3200" dirty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3657600"/>
            <a:ext cx="8763000" cy="135268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If an element (</a:t>
            </a:r>
            <a:r>
              <a:rPr lang="en-CA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</a:t>
            </a:r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) is a metal: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A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 exchanges places with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a metal 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in the compound</a:t>
            </a:r>
            <a:endParaRPr lang="en-CA" sz="4000" b="1" dirty="0">
              <a:solidFill>
                <a:prstClr val="black"/>
              </a:solidFill>
              <a:latin typeface="Agency FB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2209800"/>
            <a:ext cx="8763000" cy="130430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If an element (</a:t>
            </a:r>
            <a:r>
              <a:rPr lang="en-CA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</a:t>
            </a:r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) is a non - metal: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A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4000" b="1" dirty="0">
                <a:solidFill>
                  <a:prstClr val="black"/>
                </a:solidFill>
                <a:latin typeface="Agency FB" pitchFamily="34" charset="0"/>
              </a:rPr>
              <a:t>exchanges places with </a:t>
            </a:r>
            <a:r>
              <a:rPr lang="en-CA" sz="4000" b="1" dirty="0">
                <a:solidFill>
                  <a:srgbClr val="7030A0"/>
                </a:solidFill>
                <a:latin typeface="Agency FB" pitchFamily="34" charset="0"/>
              </a:rPr>
              <a:t>a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non - metal</a:t>
            </a:r>
            <a:r>
              <a:rPr lang="en-CA" sz="4000" b="1" dirty="0" smtClean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CA" sz="4000" b="1" dirty="0">
                <a:solidFill>
                  <a:prstClr val="black"/>
                </a:solidFill>
                <a:latin typeface="Agency FB" pitchFamily="34" charset="0"/>
              </a:rPr>
              <a:t>in the 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compound</a:t>
            </a:r>
            <a:endParaRPr lang="en-CA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9200" y="5257800"/>
            <a:ext cx="7189918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BX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A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 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B</a:t>
            </a:r>
            <a:endParaRPr lang="en-US" sz="7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63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7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4. </a:t>
            </a:r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Single Replacement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9444" y="2485841"/>
            <a:ext cx="3264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4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11352" y="2731236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0794" y="2506440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354062" y="2485841"/>
            <a:ext cx="3143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CuI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36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2514600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5054" y="4953000"/>
            <a:ext cx="3264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4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006962" y="5198395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55768" y="4962164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58452" y="4953000"/>
            <a:ext cx="3143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CuI</a:t>
            </a:r>
            <a:r>
              <a:rPr lang="en-US" sz="44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36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1988" y="4981759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5867400"/>
            <a:ext cx="58674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BX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A</a:t>
            </a:r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B</a:t>
            </a:r>
            <a:endParaRPr lang="en-US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8600" y="990600"/>
            <a:ext cx="8763000" cy="1304304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If an element (</a:t>
            </a:r>
            <a:r>
              <a:rPr lang="en-CA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</a:t>
            </a:r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) is a non - metal: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A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 </a:t>
            </a:r>
            <a:r>
              <a:rPr lang="en-CA" sz="4000" b="1" dirty="0">
                <a:solidFill>
                  <a:prstClr val="black"/>
                </a:solidFill>
                <a:latin typeface="Agency FB" pitchFamily="34" charset="0"/>
              </a:rPr>
              <a:t>exchanges places with </a:t>
            </a:r>
            <a:r>
              <a:rPr lang="en-CA" sz="4000" b="1" dirty="0">
                <a:solidFill>
                  <a:srgbClr val="7030A0"/>
                </a:solidFill>
                <a:latin typeface="Agency FB" pitchFamily="34" charset="0"/>
              </a:rPr>
              <a:t>a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non - metal</a:t>
            </a:r>
            <a:r>
              <a:rPr lang="en-CA" sz="4000" b="1" dirty="0" smtClean="0">
                <a:solidFill>
                  <a:srgbClr val="0070C0"/>
                </a:solidFill>
                <a:latin typeface="Agency FB" pitchFamily="34" charset="0"/>
              </a:rPr>
              <a:t> </a:t>
            </a:r>
            <a:r>
              <a:rPr lang="en-CA" sz="4000" b="1" dirty="0">
                <a:solidFill>
                  <a:prstClr val="black"/>
                </a:solidFill>
                <a:latin typeface="Agency FB" pitchFamily="34" charset="0"/>
              </a:rPr>
              <a:t>in the 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compound</a:t>
            </a:r>
            <a:endParaRPr lang="en-CA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52400" y="3429000"/>
            <a:ext cx="8763000" cy="135268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If an element (</a:t>
            </a:r>
            <a:r>
              <a:rPr lang="en-CA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</a:t>
            </a:r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) is a metal: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A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 exchanges places with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a metal </a:t>
            </a:r>
            <a:r>
              <a:rPr lang="en-CA" sz="4000" b="1" dirty="0" smtClean="0">
                <a:solidFill>
                  <a:prstClr val="black"/>
                </a:solidFill>
                <a:latin typeface="Agency FB" pitchFamily="34" charset="0"/>
              </a:rPr>
              <a:t>in the compound</a:t>
            </a:r>
            <a:endParaRPr lang="en-CA" sz="4000" b="1" dirty="0">
              <a:solidFill>
                <a:prstClr val="black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63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/>
      <p:bldP spid="19" grpId="0"/>
      <p:bldP spid="21" grpId="0"/>
      <p:bldP spid="20" grpId="0"/>
      <p:bldP spid="22" grpId="0" animBg="1"/>
      <p:bldP spid="23" grpId="0"/>
      <p:bldP spid="24" grpId="0"/>
      <p:bldP spid="25" grpId="0"/>
      <p:bldP spid="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4. </a:t>
            </a:r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Single Replacement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1066800"/>
            <a:ext cx="8763000" cy="13043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Hydrogen Replacement: </a:t>
            </a:r>
            <a:r>
              <a:rPr lang="en-CA" sz="4000" b="1" dirty="0" smtClean="0">
                <a:solidFill>
                  <a:srgbClr val="FF0000"/>
                </a:solidFill>
                <a:latin typeface="Agency FB" pitchFamily="34" charset="0"/>
              </a:rPr>
              <a:t>metals</a:t>
            </a:r>
            <a:r>
              <a:rPr lang="en-CA" sz="4000" b="1" dirty="0" smtClean="0">
                <a:solidFill>
                  <a:schemeClr val="tx1"/>
                </a:solidFill>
                <a:latin typeface="Agency FB" pitchFamily="34" charset="0"/>
              </a:rPr>
              <a:t> can replace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hydrogen</a:t>
            </a:r>
            <a:r>
              <a:rPr lang="en-CA" sz="4000" b="1" dirty="0" smtClean="0">
                <a:solidFill>
                  <a:schemeClr val="tx1"/>
                </a:solidFill>
                <a:latin typeface="Agency FB" pitchFamily="34" charset="0"/>
              </a:rPr>
              <a:t> (in water) to produce </a:t>
            </a:r>
            <a:r>
              <a:rPr lang="en-CA" sz="4000" b="1" dirty="0" smtClean="0">
                <a:solidFill>
                  <a:srgbClr val="7030A0"/>
                </a:solidFill>
                <a:latin typeface="Agency FB" pitchFamily="34" charset="0"/>
              </a:rPr>
              <a:t>hydrogen gas</a:t>
            </a:r>
            <a:endParaRPr lang="en-CA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2514600"/>
            <a:ext cx="8704627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72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M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OH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 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en-US" sz="72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endParaRPr lang="en-US" sz="7200" b="1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8660833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HOH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M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OH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 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en-US" sz="72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endParaRPr lang="en-US" sz="7200" b="1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15000"/>
            <a:ext cx="3264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OH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44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38600" y="5943600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4909" y="5690198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en-US" sz="44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(g)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5715000"/>
            <a:ext cx="27244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HOH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(l)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15000"/>
            <a:ext cx="2286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44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 +</a:t>
            </a:r>
            <a:endParaRPr lang="en-US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63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7" grpId="0" animBg="1"/>
      <p:bldP spid="8" grpId="0"/>
      <p:bldP spid="9" grpId="0" animBg="1"/>
      <p:bldP spid="10" grpId="0"/>
      <p:bldP spid="11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9530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Britannic Bold" pitchFamily="34" charset="0"/>
              </a:rPr>
              <a:t>Activity Series</a:t>
            </a:r>
            <a:endParaRPr lang="en-US" sz="36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Not all SRR will proceed as written</a:t>
            </a:r>
          </a:p>
          <a:p>
            <a:r>
              <a:rPr lang="en-US" sz="2400" dirty="0" smtClean="0">
                <a:latin typeface="Berlin Sans FB" pitchFamily="34" charset="0"/>
              </a:rPr>
              <a:t>We must compare their Chemical Reactivity to see if a SRR will occur</a:t>
            </a:r>
            <a:endParaRPr lang="en-US" sz="2400" dirty="0">
              <a:latin typeface="Berlin Sans FB" pitchFamily="34" charset="0"/>
            </a:endParaRPr>
          </a:p>
        </p:txBody>
      </p:sp>
      <p:pic>
        <p:nvPicPr>
          <p:cNvPr id="1026" name="Picture 2" descr="http://www.mychemistrytutor.com/sites/default/files/activityser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5290456" cy="45720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86200" y="3810000"/>
            <a:ext cx="4419600" cy="15240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A metal (in a compound) can be displaced by another element </a:t>
            </a:r>
            <a:r>
              <a:rPr lang="en-US" sz="2400" b="1" dirty="0" smtClean="0">
                <a:solidFill>
                  <a:srgbClr val="0000FF"/>
                </a:solidFill>
                <a:latin typeface="Berlin Sans FB" pitchFamily="34" charset="0"/>
              </a:rPr>
              <a:t>ONLY</a:t>
            </a:r>
            <a:r>
              <a:rPr lang="en-US" sz="2400" dirty="0" smtClean="0">
                <a:latin typeface="Berlin Sans FB" pitchFamily="34" charset="0"/>
              </a:rPr>
              <a:t> when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it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BELOW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that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element in the activity series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a.vlacil\Desktop\Chemistry 11 AA\4. Expressing and Measuring Chemical Change\4.2 Classifying Chemical Change\metal-activity-se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248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5105400"/>
            <a:ext cx="5105400" cy="17526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A metal (in a compound) can be displaced by another element </a:t>
            </a:r>
            <a:r>
              <a:rPr lang="en-US" sz="2400" b="1" dirty="0" smtClean="0">
                <a:solidFill>
                  <a:srgbClr val="0000FF"/>
                </a:solidFill>
                <a:latin typeface="Berlin Sans FB" pitchFamily="34" charset="0"/>
              </a:rPr>
              <a:t>ONLY</a:t>
            </a:r>
            <a:r>
              <a:rPr lang="en-US" sz="2400" dirty="0" smtClean="0">
                <a:latin typeface="Berlin Sans FB" pitchFamily="34" charset="0"/>
              </a:rPr>
              <a:t> when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it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BELOW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that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 element in the activity series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898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990600"/>
            <a:ext cx="40671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4. </a:t>
            </a:r>
            <a:r>
              <a:rPr lang="en-CA" sz="6600" dirty="0">
                <a:solidFill>
                  <a:srgbClr val="FFFF00"/>
                </a:solidFill>
                <a:latin typeface="Berlin Sans FB Demi" pitchFamily="34" charset="0"/>
              </a:rPr>
              <a:t>Single Replacement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4522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663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5. Double Replacement</a:t>
            </a:r>
            <a:endParaRPr lang="en-CA" sz="6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58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58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066800"/>
            <a:ext cx="8534400" cy="129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Exchange of atoms </a:t>
            </a:r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or groups between </a:t>
            </a:r>
            <a:r>
              <a:rPr lang="en-CA" sz="4000" dirty="0" smtClean="0">
                <a:solidFill>
                  <a:srgbClr val="FF0000"/>
                </a:solidFill>
                <a:latin typeface="Berlin Sans FB Demi" pitchFamily="34" charset="0"/>
              </a:rPr>
              <a:t>two different compounds</a:t>
            </a:r>
            <a:endParaRPr lang="en-CA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57400" y="2514600"/>
            <a:ext cx="5377880" cy="872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odoni MT Black" pitchFamily="18" charset="0"/>
              </a:rPr>
              <a:t>General Formula</a:t>
            </a:r>
            <a:endParaRPr lang="en-CA" sz="44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581400"/>
            <a:ext cx="86666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A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D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B</a:t>
            </a:r>
            <a:endParaRPr lang="en-US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6102785"/>
            <a:ext cx="8693887" cy="618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</a:t>
            </a:r>
            <a:r>
              <a:rPr lang="en-C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COMPOUND </a:t>
            </a:r>
            <a:r>
              <a:rPr lang="en-C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reacts with another </a:t>
            </a:r>
            <a:r>
              <a:rPr lang="en-C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COMPOUND</a:t>
            </a:r>
            <a:endParaRPr lang="en-CA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66580" y="5214389"/>
            <a:ext cx="32648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</a:t>
            </a:r>
            <a:r>
              <a:rPr lang="en-US" sz="36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55575" y="5329805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1677" y="5214389"/>
            <a:ext cx="2592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</a:t>
            </a:r>
            <a:r>
              <a:rPr lang="en-US" sz="3600" b="1" spc="50" baseline="-2500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28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56272" y="5117223"/>
            <a:ext cx="3143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</a:t>
            </a:r>
            <a:r>
              <a:rPr lang="en-US" sz="4000" b="1" spc="50" baseline="-2500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32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aq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)+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0074" y="5152834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4000" b="1" spc="50" dirty="0" err="1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</a:t>
            </a:r>
            <a:r>
              <a:rPr lang="en-US" sz="40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(s)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8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/>
      <p:bldP spid="19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5. Double Replacement</a:t>
            </a:r>
            <a:endParaRPr lang="en-CA" sz="6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59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59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1" y="6102785"/>
            <a:ext cx="8305800" cy="618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</a:t>
            </a:r>
            <a:r>
              <a:rPr lang="en-C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COMPOUND </a:t>
            </a:r>
            <a:r>
              <a:rPr lang="en-CA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reacts with another </a:t>
            </a:r>
            <a:r>
              <a:rPr lang="en-CA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COMPOUND</a:t>
            </a:r>
            <a:endParaRPr lang="en-CA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52400" y="5105400"/>
            <a:ext cx="944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36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CrO</a:t>
            </a:r>
            <a:r>
              <a:rPr lang="en-US" sz="36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3600" b="1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</a:t>
            </a:r>
            <a:r>
              <a:rPr lang="en-US" sz="36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3600" b="1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Ag</a:t>
            </a:r>
            <a:r>
              <a:rPr lang="en-US" sz="36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CrO4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3600" b="1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K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(NO</a:t>
            </a:r>
            <a:r>
              <a:rPr lang="en-US" sz="36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3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)</a:t>
            </a:r>
            <a:endParaRPr lang="en-US" sz="3600" b="1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14600"/>
            <a:ext cx="205574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362200"/>
            <a:ext cx="16554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1066800"/>
            <a:ext cx="8534400" cy="129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Exchange of atoms </a:t>
            </a:r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or groups between </a:t>
            </a:r>
            <a:r>
              <a:rPr lang="en-CA" sz="4000" dirty="0" smtClean="0">
                <a:solidFill>
                  <a:srgbClr val="FF0000"/>
                </a:solidFill>
                <a:latin typeface="Berlin Sans FB Demi" pitchFamily="34" charset="0"/>
              </a:rPr>
              <a:t>two different compounds</a:t>
            </a:r>
            <a:endParaRPr lang="en-CA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8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990600"/>
            <a:ext cx="6942926" cy="707886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ODOR (smell) CHANGE</a:t>
            </a:r>
            <a:endParaRPr lang="en-CA" sz="4000" b="1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99792" cy="266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9676" y="4345041"/>
            <a:ext cx="2794324" cy="25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361536"/>
            <a:ext cx="3626306" cy="24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25860"/>
            <a:ext cx="2699791" cy="26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685402" y="1988840"/>
            <a:ext cx="6306198" cy="179015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lIns="0" tIns="0" rIns="18288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rgbClr val="7030A0"/>
                </a:solidFill>
                <a:latin typeface="Berlin Sans FB Demi" pitchFamily="34" charset="0"/>
              </a:rPr>
              <a:t>The final materials may have different odours than those of the starting materials</a:t>
            </a:r>
            <a:endParaRPr lang="en-CA" sz="3600" dirty="0">
              <a:solidFill>
                <a:srgbClr val="7030A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6808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  <a:latin typeface="Berlin Sans FB Demi" pitchFamily="34" charset="0"/>
              </a:rPr>
              <a:t>Introduction to Chemical Equations</a:t>
            </a:r>
            <a:endParaRPr lang="en-CA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7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6600" dirty="0" smtClean="0">
                <a:solidFill>
                  <a:srgbClr val="FFFF00"/>
                </a:solidFill>
                <a:latin typeface="Berlin Sans FB Demi" pitchFamily="34" charset="0"/>
              </a:rPr>
              <a:t>5. Double Replacement</a:t>
            </a:r>
            <a:endParaRPr lang="en-CA" sz="66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8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758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Berlin Sans FB Demi" pitchFamily="34" charset="0"/>
              </a:rPr>
              <a:t>6. Neutralization (Acid-Base)Reactions</a:t>
            </a:r>
            <a:endParaRPr lang="en-CA" sz="4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61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61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5800" y="990600"/>
            <a:ext cx="8229600" cy="1354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An </a:t>
            </a:r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acid</a:t>
            </a:r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 and a </a:t>
            </a:r>
            <a:r>
              <a:rPr lang="en-CA" sz="4000" dirty="0" smtClean="0">
                <a:solidFill>
                  <a:srgbClr val="0000FF"/>
                </a:solidFill>
                <a:latin typeface="Berlin Sans FB Demi" pitchFamily="34" charset="0"/>
              </a:rPr>
              <a:t>base</a:t>
            </a:r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 react to produce </a:t>
            </a:r>
            <a:r>
              <a:rPr lang="en-CA" sz="4000" dirty="0" smtClean="0">
                <a:solidFill>
                  <a:srgbClr val="C00000"/>
                </a:solidFill>
                <a:latin typeface="Berlin Sans FB Demi" pitchFamily="34" charset="0"/>
              </a:rPr>
              <a:t>salt</a:t>
            </a:r>
            <a:r>
              <a:rPr lang="en-CA" sz="4000" dirty="0" smtClean="0">
                <a:solidFill>
                  <a:prstClr val="black"/>
                </a:solidFill>
                <a:latin typeface="Berlin Sans FB Demi" pitchFamily="34" charset="0"/>
              </a:rPr>
              <a:t> and </a:t>
            </a:r>
            <a:r>
              <a:rPr lang="en-CA" sz="4000" dirty="0" smtClean="0">
                <a:solidFill>
                  <a:srgbClr val="C00000"/>
                </a:solidFill>
                <a:latin typeface="Berlin Sans FB Demi" pitchFamily="34" charset="0"/>
              </a:rPr>
              <a:t>water</a:t>
            </a:r>
            <a:endParaRPr lang="en-CA" sz="4000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33600" y="2667000"/>
            <a:ext cx="5377880" cy="8722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400" dirty="0" smtClean="0">
                <a:solidFill>
                  <a:srgbClr val="FF0000"/>
                </a:solidFill>
                <a:latin typeface="Bodoni MT Black" pitchFamily="18" charset="0"/>
              </a:rPr>
              <a:t>General Formula</a:t>
            </a:r>
            <a:endParaRPr lang="en-CA" sz="44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9259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OH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M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X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en-US" sz="72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O</a:t>
            </a:r>
            <a:endParaRPr lang="en-US" sz="7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5943600"/>
            <a:ext cx="8693887" cy="618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Acid</a:t>
            </a:r>
            <a:r>
              <a:rPr lang="en-C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and </a:t>
            </a:r>
            <a:r>
              <a:rPr lang="en-CA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base</a:t>
            </a:r>
            <a:r>
              <a:rPr lang="en-C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are neutralized by each other</a:t>
            </a:r>
            <a:endParaRPr lang="en-CA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5105400"/>
            <a:ext cx="3264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</a:t>
            </a:r>
            <a:r>
              <a:rPr lang="en-US" sz="44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36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55575" y="5329805"/>
            <a:ext cx="828092" cy="3539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1712" y="5181600"/>
            <a:ext cx="25922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en-US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56272" y="5117223"/>
            <a:ext cx="3143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baseline="-2500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</a:t>
            </a:r>
            <a:r>
              <a:rPr lang="en-US" sz="44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40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0" y="5181600"/>
            <a:ext cx="2088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(OH)</a:t>
            </a:r>
            <a:r>
              <a:rPr lang="en-US" sz="44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4000" b="1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8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12" grpId="0" animBg="1"/>
      <p:bldP spid="13" grpId="0"/>
      <p:bldP spid="16" grpId="0" animBg="1"/>
      <p:bldP spid="19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Berlin Sans FB Demi" pitchFamily="34" charset="0"/>
              </a:rPr>
              <a:t>6. Neutralization (Acid-Base)Reactions</a:t>
            </a:r>
            <a:endParaRPr lang="en-CA" sz="4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62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62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5943600"/>
            <a:ext cx="8693887" cy="618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Acid</a:t>
            </a:r>
            <a:r>
              <a:rPr lang="en-C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and </a:t>
            </a:r>
            <a:r>
              <a:rPr lang="en-CA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base</a:t>
            </a:r>
            <a:r>
              <a:rPr lang="en-CA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are neutralized by each other</a:t>
            </a:r>
            <a:endParaRPr lang="en-CA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76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Cl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OH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Na</a:t>
            </a:r>
            <a:r>
              <a:rPr lang="en-US" sz="5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Cl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H</a:t>
            </a:r>
            <a:r>
              <a:rPr lang="en-US" sz="5400" b="1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O</a:t>
            </a:r>
            <a:endParaRPr lang="en-US" sz="5400" b="1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156451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AutoShape 4" descr="http://community.asdlib.org/imageandvideoexchangeforum/files/2013/07/Figure9.32.jpg"/>
          <p:cNvSpPr>
            <a:spLocks noChangeAspect="1" noChangeArrowheads="1"/>
          </p:cNvSpPr>
          <p:nvPr/>
        </p:nvSpPr>
        <p:spPr bwMode="auto">
          <a:xfrm>
            <a:off x="63500" y="-136525"/>
            <a:ext cx="72675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community.asdlib.org/imageandvideoexchangeforum/files/2013/07/Figure9.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5554946" cy="3705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758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89269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Berlin Sans FB Demi" pitchFamily="34" charset="0"/>
              </a:rPr>
              <a:t>6. Neutralization (Acid-Base)Reactions</a:t>
            </a:r>
            <a:endParaRPr lang="en-CA" sz="40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4870"/>
            <a:ext cx="9144000" cy="58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758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04800"/>
            <a:ext cx="371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59814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Berlin Sans FB Demi" pitchFamily="34" charset="0"/>
              </a:rPr>
              <a:t>SUMMARY of Chemical Reaction Types</a:t>
            </a:r>
            <a:endParaRPr lang="en-CA" sz="32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9" y="685800"/>
            <a:ext cx="914654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43200" y="1524000"/>
            <a:ext cx="1828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209800"/>
            <a:ext cx="1828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1524000"/>
            <a:ext cx="35814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2209800"/>
            <a:ext cx="152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209800"/>
            <a:ext cx="3200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2895600"/>
            <a:ext cx="1828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3505200"/>
            <a:ext cx="1828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3505200"/>
            <a:ext cx="2209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3581400"/>
            <a:ext cx="3429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" y="4114800"/>
            <a:ext cx="18288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43200" y="4191000"/>
            <a:ext cx="2286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4876800"/>
            <a:ext cx="2133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43200" y="4876800"/>
            <a:ext cx="23622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86400" y="4876800"/>
            <a:ext cx="2667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" y="5562600"/>
            <a:ext cx="24384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19400" y="5562600"/>
            <a:ext cx="2514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86400" y="5562600"/>
            <a:ext cx="2133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" y="6248400"/>
            <a:ext cx="2133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2743200" y="6248400"/>
            <a:ext cx="2590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86400" y="6248400"/>
            <a:ext cx="3352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5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" y="0"/>
            <a:ext cx="9115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52400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23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523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743200"/>
            <a:ext cx="752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733800"/>
            <a:ext cx="819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1600200"/>
            <a:ext cx="3333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5000" y="2514600"/>
            <a:ext cx="3324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3429000"/>
            <a:ext cx="3209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4343400"/>
            <a:ext cx="3267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1600200"/>
            <a:ext cx="1790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1600200"/>
            <a:ext cx="1200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77000" y="2514600"/>
            <a:ext cx="2162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0" y="3429000"/>
            <a:ext cx="2057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3505200"/>
            <a:ext cx="962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0" y="4419600"/>
            <a:ext cx="2019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4800" y="4343400"/>
            <a:ext cx="933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1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167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0" y="236220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en-CA" sz="4400" dirty="0" smtClean="0">
                <a:solidFill>
                  <a:srgbClr val="FFFF00"/>
                </a:solidFill>
                <a:latin typeface="Berlin Sans FB Demi" pitchFamily="34" charset="0"/>
              </a:rPr>
              <a:t>In general…</a:t>
            </a:r>
            <a:endParaRPr lang="en-CA" sz="4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7</a:t>
            </a:fld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838200"/>
            <a:ext cx="8534400" cy="990600"/>
          </a:xfrm>
          <a:prstGeom prst="rect">
            <a:avLst/>
          </a:prstGeom>
          <a:solidFill>
            <a:srgbClr val="FFFFCC"/>
          </a:solidFill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BD078"/>
              </a:buClr>
            </a:pP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A chemical reaction occurs when the starting species form different chemicals</a:t>
            </a:r>
            <a:endParaRPr lang="en-CA" sz="32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9B540C-44DA-4F69-89C9-7C84606640D3}" type="slidenum">
              <a:rPr lang="en-US" smtClean="0">
                <a:solidFill>
                  <a:srgbClr val="1D3641"/>
                </a:solidFill>
              </a:rPr>
              <a:pPr/>
              <a:t>7</a:t>
            </a:fld>
            <a:endParaRPr lang="en-US">
              <a:solidFill>
                <a:srgbClr val="1D36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06441"/>
            <a:ext cx="3198328" cy="47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453" y="2106442"/>
            <a:ext cx="2659547" cy="4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328" y="2106441"/>
            <a:ext cx="32861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7680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In general...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23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7839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3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2" y="11460"/>
            <a:ext cx="9144000" cy="59814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Berlin Sans FB Demi" pitchFamily="34" charset="0"/>
              </a:rPr>
              <a:t>SUMMARY of Chemical Reaction Types</a:t>
            </a:r>
            <a:endParaRPr lang="en-CA" sz="32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0498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235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>
                <a:solidFill>
                  <a:srgbClr val="FF0000"/>
                </a:solidFill>
                <a:latin typeface="Berlin Sans FB Demi" pitchFamily="34" charset="0"/>
              </a:rPr>
              <a:t>4.2 Review Problems</a:t>
            </a:r>
            <a:endParaRPr lang="en-CA" sz="2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56084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PAGE</a:t>
            </a:r>
            <a:r>
              <a:rPr lang="en-CA" sz="4400" dirty="0" smtClean="0">
                <a:latin typeface="Bodoni MT Black" pitchFamily="18" charset="0"/>
              </a:rPr>
              <a:t>: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184</a:t>
            </a:r>
          </a:p>
          <a:p>
            <a:pPr marL="0" indent="0">
              <a:buNone/>
            </a:pPr>
            <a:endParaRPr lang="en-CA" sz="4400" dirty="0" smtClean="0">
              <a:latin typeface="Bodoni MT Black" pitchFamily="18" charset="0"/>
            </a:endParaRPr>
          </a:p>
          <a:p>
            <a:pPr marL="0" indent="0">
              <a:buNone/>
            </a:pPr>
            <a:r>
              <a:rPr lang="en-CA" sz="4400" dirty="0" smtClean="0">
                <a:solidFill>
                  <a:srgbClr val="7030A0"/>
                </a:solidFill>
                <a:latin typeface="Bodoni MT Black" pitchFamily="18" charset="0"/>
              </a:rPr>
              <a:t>PROBLEMS: </a:t>
            </a:r>
            <a:r>
              <a:rPr lang="en-CA" sz="4400" dirty="0" smtClean="0">
                <a:latin typeface="Bodoni MT Black" pitchFamily="18" charset="0"/>
              </a:rPr>
              <a:t>1, </a:t>
            </a:r>
            <a:r>
              <a:rPr lang="en-CA" sz="4400" dirty="0" smtClean="0">
                <a:solidFill>
                  <a:schemeClr val="tx1"/>
                </a:solidFill>
                <a:latin typeface="Bodoni MT Black" pitchFamily="18" charset="0"/>
              </a:rPr>
              <a:t>all even</a:t>
            </a:r>
            <a:endParaRPr lang="en-CA" sz="4400" dirty="0">
              <a:solidFill>
                <a:schemeClr val="tx1"/>
              </a:solidFill>
              <a:latin typeface="Bodoni MT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465E9C"/>
                </a:solidFill>
              </a:rPr>
              <a:pPr/>
              <a:t>73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0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228601"/>
            <a:ext cx="8686800" cy="609600"/>
          </a:xfrm>
          <a:prstGeom prst="rect">
            <a:avLst/>
          </a:prstGeom>
          <a:solidFill>
            <a:srgbClr val="FF0000"/>
          </a:solidFill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dirty="0" smtClean="0">
                <a:solidFill>
                  <a:schemeClr val="bg1"/>
                </a:solidFill>
                <a:latin typeface="Berlin Sans FB Demi" pitchFamily="34" charset="0"/>
              </a:rPr>
              <a:t>The Meaning a Chemical Equation</a:t>
            </a:r>
            <a:endParaRPr lang="en-CA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58201" cy="1175418"/>
          </a:xfrm>
          <a:solidFill>
            <a:srgbClr val="FFFFCC"/>
          </a:solidFill>
        </p:spPr>
        <p:txBody>
          <a:bodyPr wrap="none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CA" sz="3600" b="1" dirty="0">
                <a:solidFill>
                  <a:schemeClr val="tx1"/>
                </a:solidFill>
                <a:latin typeface="Agency FB" pitchFamily="34" charset="0"/>
              </a:rPr>
              <a:t>The chemical equation for a reaction gives </a:t>
            </a:r>
            <a:r>
              <a:rPr lang="en-CA" sz="3600" b="1" dirty="0" smtClean="0">
                <a:solidFill>
                  <a:schemeClr val="tx1"/>
                </a:solidFill>
                <a:latin typeface="Agency FB" pitchFamily="34" charset="0"/>
              </a:rPr>
              <a:t/>
            </a:r>
            <a:br>
              <a:rPr lang="en-CA" sz="3600" b="1" dirty="0" smtClean="0">
                <a:solidFill>
                  <a:schemeClr val="tx1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chemeClr val="tx1"/>
                </a:solidFill>
                <a:latin typeface="Agency FB" pitchFamily="34" charset="0"/>
              </a:rPr>
              <a:t>two </a:t>
            </a:r>
            <a:r>
              <a:rPr lang="en-CA" sz="3600" b="1" dirty="0">
                <a:solidFill>
                  <a:schemeClr val="tx1"/>
                </a:solidFill>
                <a:latin typeface="Agency FB" pitchFamily="34" charset="0"/>
              </a:rPr>
              <a:t>important types of information</a:t>
            </a:r>
            <a:r>
              <a:rPr lang="en-CA" sz="3600" b="1" dirty="0" smtClean="0">
                <a:solidFill>
                  <a:schemeClr val="tx1"/>
                </a:solidFill>
                <a:latin typeface="Agency FB" pitchFamily="34" charset="0"/>
              </a:rPr>
              <a:t>:</a:t>
            </a:r>
            <a:br>
              <a:rPr lang="en-CA" sz="3600" b="1" dirty="0" smtClean="0">
                <a:solidFill>
                  <a:schemeClr val="tx1"/>
                </a:solidFill>
                <a:latin typeface="Agency FB" pitchFamily="34" charset="0"/>
              </a:rPr>
            </a:br>
            <a:r>
              <a:rPr lang="en-CA" sz="3600" b="1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br>
              <a:rPr lang="en-CA" sz="3600" b="1" dirty="0" smtClean="0">
                <a:solidFill>
                  <a:schemeClr val="tx1"/>
                </a:solidFill>
                <a:latin typeface="Agency FB" pitchFamily="34" charset="0"/>
              </a:rPr>
            </a:br>
            <a:endParaRPr lang="en-CA" sz="36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495" y="2060848"/>
            <a:ext cx="8694906" cy="2511152"/>
          </a:xfrm>
          <a:prstGeom prst="rect">
            <a:avLst/>
          </a:prstGeom>
        </p:spPr>
        <p:txBody>
          <a:bodyPr vert="horz" wrap="none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spcBef>
                <a:spcPts val="0"/>
              </a:spcBef>
              <a:buFont typeface="+mj-lt"/>
              <a:buAutoNum type="arabicPeriod"/>
            </a:pPr>
            <a:r>
              <a:rPr lang="en-CA" sz="3200" dirty="0" smtClean="0">
                <a:solidFill>
                  <a:srgbClr val="00B0F0"/>
                </a:solidFill>
                <a:latin typeface="Berlin Sans FB" pitchFamily="34" charset="0"/>
              </a:rPr>
              <a:t>The Nature Of The Reactants </a:t>
            </a:r>
          </a:p>
          <a:p>
            <a:pPr marL="742950" indent="-742950" algn="ctr">
              <a:spcBef>
                <a:spcPts val="0"/>
              </a:spcBef>
            </a:pPr>
            <a:r>
              <a:rPr lang="en-CA" sz="3200" dirty="0" smtClean="0">
                <a:solidFill>
                  <a:srgbClr val="00B0F0"/>
                </a:solidFill>
                <a:latin typeface="Berlin Sans FB" pitchFamily="34" charset="0"/>
              </a:rPr>
              <a:t>And Products</a:t>
            </a:r>
          </a:p>
          <a:p>
            <a:pPr marL="742950" indent="-742950" algn="ctr">
              <a:spcBef>
                <a:spcPts val="0"/>
              </a:spcBef>
            </a:pPr>
            <a:endParaRPr lang="en-CA" sz="3200" dirty="0" smtClean="0">
              <a:solidFill>
                <a:srgbClr val="00B0F0"/>
              </a:solidFill>
              <a:latin typeface="Berlin Sans FB" pitchFamily="34" charset="0"/>
            </a:endParaRPr>
          </a:p>
          <a:p>
            <a:pPr marL="742950" indent="-742950" algn="ctr">
              <a:spcBef>
                <a:spcPts val="0"/>
              </a:spcBef>
              <a:buFont typeface="+mj-lt"/>
              <a:buAutoNum type="arabicPeriod" startAt="2"/>
            </a:pPr>
            <a:r>
              <a:rPr lang="en-CA" sz="3200" dirty="0" smtClean="0">
                <a:solidFill>
                  <a:srgbClr val="00B050"/>
                </a:solidFill>
                <a:latin typeface="Berlin Sans FB" pitchFamily="34" charset="0"/>
              </a:rPr>
              <a:t>The Relative Number Of </a:t>
            </a:r>
          </a:p>
          <a:p>
            <a:pPr marL="514350" indent="-514350" algn="ctr">
              <a:spcBef>
                <a:spcPts val="0"/>
              </a:spcBef>
            </a:pPr>
            <a:r>
              <a:rPr lang="en-CA" sz="3200" dirty="0" smtClean="0">
                <a:solidFill>
                  <a:srgbClr val="00B050"/>
                </a:solidFill>
                <a:latin typeface="Berlin Sans FB" pitchFamily="34" charset="0"/>
              </a:rPr>
              <a:t>Reactants And Products</a:t>
            </a:r>
            <a:endParaRPr lang="en-CA" sz="3200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77" y="4725144"/>
            <a:ext cx="90337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5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76927" cy="14591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0" rIns="0" bIns="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 smtClean="0">
                <a:solidFill>
                  <a:srgbClr val="002060"/>
                </a:solidFill>
                <a:latin typeface="Berlin Sans FB Demi" pitchFamily="34" charset="0"/>
              </a:rPr>
              <a:t>1. The Nature Of The Reactants And Products</a:t>
            </a:r>
            <a:endParaRPr lang="en-CA" sz="4000" dirty="0">
              <a:solidFill>
                <a:srgbClr val="002060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73" y="2132856"/>
            <a:ext cx="85938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5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1209</TotalTime>
  <Words>1539</Words>
  <Application>Microsoft Office PowerPoint</Application>
  <PresentationFormat>On-screen Show (4:3)</PresentationFormat>
  <Paragraphs>302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1_Pushpin</vt:lpstr>
      <vt:lpstr>Office Theme</vt:lpstr>
      <vt:lpstr>4.1 Writing and Balancing Chemical Reactions</vt:lpstr>
      <vt:lpstr>Introduction to Chemical Equations</vt:lpstr>
      <vt:lpstr>Slide 3</vt:lpstr>
      <vt:lpstr>Introduction to Chemical Equations</vt:lpstr>
      <vt:lpstr>Introduction to Chemical Equations</vt:lpstr>
      <vt:lpstr>Introduction to Chemical Equations</vt:lpstr>
      <vt:lpstr>In general…</vt:lpstr>
      <vt:lpstr>The chemical equation for a reaction gives  two important types of information:   </vt:lpstr>
      <vt:lpstr>Slide 9</vt:lpstr>
      <vt:lpstr>Slide 10</vt:lpstr>
      <vt:lpstr>Slide 11</vt:lpstr>
      <vt:lpstr>Slide 12</vt:lpstr>
      <vt:lpstr>Slide 13</vt:lpstr>
      <vt:lpstr>There must be the same number of each type of atom on the product side and on the reactant side of the arrow</vt:lpstr>
      <vt:lpstr>There must be the same number of each type of atom on the product side and on the reactant side of the arrow</vt:lpstr>
      <vt:lpstr>There must be the same number of each type of atom on the product side and on the reactant side of the arrow</vt:lpstr>
      <vt:lpstr>There must be the same number of each type of atom on the product side and on the reactant side of the arrow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Classwork/Homework</vt:lpstr>
      <vt:lpstr>4.2 Classifying Chemical Changes and Predicting Products</vt:lpstr>
      <vt:lpstr>4.2 Classifying Chemical Changes and Predicting Products</vt:lpstr>
      <vt:lpstr>1. Synthesis </vt:lpstr>
      <vt:lpstr>1. Synthesis </vt:lpstr>
      <vt:lpstr>1. Synthesis </vt:lpstr>
      <vt:lpstr>2. Decomposition</vt:lpstr>
      <vt:lpstr>2. Decomposition</vt:lpstr>
      <vt:lpstr>2. Decomposition</vt:lpstr>
      <vt:lpstr>Relationship between SR and DR</vt:lpstr>
      <vt:lpstr>3. Combustion of Hydrocarbons</vt:lpstr>
      <vt:lpstr>3. Combustion of Hydrocarbons</vt:lpstr>
      <vt:lpstr>Slide 47</vt:lpstr>
      <vt:lpstr>Slide 48</vt:lpstr>
      <vt:lpstr>4. Single Replacement</vt:lpstr>
      <vt:lpstr>4. Single Replacement</vt:lpstr>
      <vt:lpstr>4. Single Replacement</vt:lpstr>
      <vt:lpstr>4. Single Replacement</vt:lpstr>
      <vt:lpstr>4. Single Replacement</vt:lpstr>
      <vt:lpstr>Activity Series</vt:lpstr>
      <vt:lpstr>Slide 55</vt:lpstr>
      <vt:lpstr>Slide 56</vt:lpstr>
      <vt:lpstr>4. Single Replacement</vt:lpstr>
      <vt:lpstr>5. Double Replacement</vt:lpstr>
      <vt:lpstr>5. Double Replacement</vt:lpstr>
      <vt:lpstr>5. Double Replacement</vt:lpstr>
      <vt:lpstr>6. Neutralization (Acid-Base)Reactions</vt:lpstr>
      <vt:lpstr>6. Neutralization (Acid-Base)Reactions</vt:lpstr>
      <vt:lpstr>6. Neutralization (Acid-Base)Reactions</vt:lpstr>
      <vt:lpstr>Slide 64</vt:lpstr>
      <vt:lpstr>SUMMARY of Chemical Reaction Types</vt:lpstr>
      <vt:lpstr>Slide 66</vt:lpstr>
      <vt:lpstr>Slide 67</vt:lpstr>
      <vt:lpstr>Slide 68</vt:lpstr>
      <vt:lpstr>Slide 69</vt:lpstr>
      <vt:lpstr>Slide 70</vt:lpstr>
      <vt:lpstr>Slide 71</vt:lpstr>
      <vt:lpstr>SUMMARY of Chemical Reaction Types</vt:lpstr>
      <vt:lpstr>4.2 Review Problems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200</cp:revision>
  <dcterms:created xsi:type="dcterms:W3CDTF">2012-06-28T04:25:18Z</dcterms:created>
  <dcterms:modified xsi:type="dcterms:W3CDTF">2014-05-01T15:52:23Z</dcterms:modified>
</cp:coreProperties>
</file>