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40" r:id="rId2"/>
  </p:sldMasterIdLst>
  <p:notesMasterIdLst>
    <p:notesMasterId r:id="rId51"/>
  </p:notesMasterIdLst>
  <p:sldIdLst>
    <p:sldId id="517" r:id="rId3"/>
    <p:sldId id="606" r:id="rId4"/>
    <p:sldId id="607" r:id="rId5"/>
    <p:sldId id="603" r:id="rId6"/>
    <p:sldId id="605" r:id="rId7"/>
    <p:sldId id="608" r:id="rId8"/>
    <p:sldId id="609" r:id="rId9"/>
    <p:sldId id="610" r:id="rId10"/>
    <p:sldId id="611" r:id="rId11"/>
    <p:sldId id="612" r:id="rId12"/>
    <p:sldId id="613" r:id="rId13"/>
    <p:sldId id="614" r:id="rId14"/>
    <p:sldId id="615" r:id="rId15"/>
    <p:sldId id="616" r:id="rId16"/>
    <p:sldId id="617" r:id="rId17"/>
    <p:sldId id="618" r:id="rId18"/>
    <p:sldId id="619" r:id="rId19"/>
    <p:sldId id="620" r:id="rId20"/>
    <p:sldId id="621" r:id="rId21"/>
    <p:sldId id="626" r:id="rId22"/>
    <p:sldId id="628" r:id="rId23"/>
    <p:sldId id="625" r:id="rId24"/>
    <p:sldId id="627" r:id="rId25"/>
    <p:sldId id="624" r:id="rId26"/>
    <p:sldId id="622" r:id="rId27"/>
    <p:sldId id="623" r:id="rId28"/>
    <p:sldId id="604" r:id="rId29"/>
    <p:sldId id="630" r:id="rId30"/>
    <p:sldId id="629" r:id="rId31"/>
    <p:sldId id="631" r:id="rId32"/>
    <p:sldId id="632" r:id="rId33"/>
    <p:sldId id="634" r:id="rId34"/>
    <p:sldId id="635" r:id="rId35"/>
    <p:sldId id="636" r:id="rId36"/>
    <p:sldId id="637" r:id="rId37"/>
    <p:sldId id="638" r:id="rId38"/>
    <p:sldId id="639" r:id="rId39"/>
    <p:sldId id="640" r:id="rId40"/>
    <p:sldId id="641" r:id="rId41"/>
    <p:sldId id="642" r:id="rId42"/>
    <p:sldId id="575" r:id="rId43"/>
    <p:sldId id="643" r:id="rId44"/>
    <p:sldId id="644" r:id="rId45"/>
    <p:sldId id="645" r:id="rId46"/>
    <p:sldId id="646" r:id="rId47"/>
    <p:sldId id="647" r:id="rId48"/>
    <p:sldId id="648" r:id="rId49"/>
    <p:sldId id="64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507"/>
    <a:srgbClr val="CCFFCC"/>
    <a:srgbClr val="0000FF"/>
    <a:srgbClr val="FFFFCC"/>
    <a:srgbClr val="FF0066"/>
    <a:srgbClr val="FF99FF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36" autoAdjust="0"/>
    <p:restoredTop sz="94660"/>
  </p:normalViewPr>
  <p:slideViewPr>
    <p:cSldViewPr>
      <p:cViewPr>
        <p:scale>
          <a:sx n="70" d="100"/>
          <a:sy n="70" d="100"/>
        </p:scale>
        <p:origin x="-1308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A75D-FB93-4960-92B8-FBB3FF49AC92}" type="datetimeFigureOut">
              <a:rPr lang="en-CA" smtClean="0"/>
              <a:pPr/>
              <a:t>06/05/2014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0055-44A9-461E-ABD7-3BA793885CA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5620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7FED4EA-9EF6-4B8F-A1F5-3D53A7BDC781}" type="datetime1">
              <a:rPr lang="en-US" smtClean="0">
                <a:solidFill>
                  <a:srgbClr val="465E9C"/>
                </a:solidFill>
              </a:rPr>
              <a:pPr/>
              <a:t>5/6/2014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51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927E-2875-41A2-9C08-D5357FADDCDD}" type="datetime1">
              <a:rPr lang="en-US" smtClean="0">
                <a:solidFill>
                  <a:srgbClr val="465E9C"/>
                </a:solidFill>
              </a:rPr>
              <a:pPr/>
              <a:t>5/6/2014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43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DA65-1DF1-40D4-ACB7-30A4F93DE285}" type="datetime1">
              <a:rPr lang="en-US" smtClean="0">
                <a:solidFill>
                  <a:srgbClr val="465E9C"/>
                </a:solidFill>
              </a:rPr>
              <a:pPr/>
              <a:t>5/6/2014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22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6D64-9977-4998-BE1B-BF59116AAE44}" type="datetime1">
              <a:rPr lang="en-US" smtClean="0">
                <a:solidFill>
                  <a:srgbClr val="1D3641"/>
                </a:solidFill>
              </a:rPr>
              <a:pPr/>
              <a:t>5/6/2014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 dirty="0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2D14-0BB7-4573-BCB1-D51FC2ACAE84}" type="datetime1">
              <a:rPr lang="en-US" smtClean="0">
                <a:solidFill>
                  <a:srgbClr val="1D3641"/>
                </a:solidFill>
              </a:rPr>
              <a:pPr/>
              <a:t>5/6/2014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347D-E5A6-4314-9349-CD1305962D24}" type="datetime1">
              <a:rPr lang="en-US" smtClean="0">
                <a:solidFill>
                  <a:srgbClr val="1D3641"/>
                </a:solidFill>
              </a:rPr>
              <a:pPr/>
              <a:t>5/6/2014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C72D-FF4A-4547-963A-5F70F4B46ED3}" type="datetime1">
              <a:rPr lang="en-US" smtClean="0">
                <a:solidFill>
                  <a:srgbClr val="1D3641"/>
                </a:solidFill>
              </a:rPr>
              <a:pPr/>
              <a:t>5/6/2014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72C-6871-4DCC-83A6-359FB4D89B6B}" type="datetime1">
              <a:rPr lang="en-US" smtClean="0">
                <a:solidFill>
                  <a:srgbClr val="1D3641"/>
                </a:solidFill>
              </a:rPr>
              <a:pPr/>
              <a:t>5/6/2014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89AB-811C-4594-81D6-204BD72C7C81}" type="datetime1">
              <a:rPr lang="en-US" smtClean="0">
                <a:solidFill>
                  <a:srgbClr val="1D3641"/>
                </a:solidFill>
              </a:rPr>
              <a:pPr/>
              <a:t>5/6/2014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00E6-AE77-44C6-8858-7CACA14CE847}" type="datetime1">
              <a:rPr lang="en-US" smtClean="0">
                <a:solidFill>
                  <a:srgbClr val="1D3641"/>
                </a:solidFill>
              </a:rPr>
              <a:pPr/>
              <a:t>5/6/2014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B38B-A217-4D16-B468-01DD9C4091F1}" type="datetime1">
              <a:rPr lang="en-US" smtClean="0">
                <a:solidFill>
                  <a:srgbClr val="1D3641"/>
                </a:solidFill>
              </a:rPr>
              <a:pPr/>
              <a:t>5/6/2014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1F95-78BC-49AC-9A57-2C2BB43FC327}" type="datetime1">
              <a:rPr lang="en-US" smtClean="0">
                <a:solidFill>
                  <a:srgbClr val="465E9C"/>
                </a:solidFill>
              </a:rPr>
              <a:pPr/>
              <a:t>5/6/2014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574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FD2B-9CF7-4084-819C-E5F60001DA8D}" type="datetime1">
              <a:rPr lang="en-US" smtClean="0">
                <a:solidFill>
                  <a:srgbClr val="1D3641"/>
                </a:solidFill>
              </a:rPr>
              <a:pPr/>
              <a:t>5/6/2014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AAB-B98D-4D01-BB10-9E719E1D713A}" type="datetime1">
              <a:rPr lang="en-US" smtClean="0">
                <a:solidFill>
                  <a:srgbClr val="1D3641"/>
                </a:solidFill>
              </a:rPr>
              <a:pPr/>
              <a:t>5/6/2014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EE03-4E6D-4AA7-B4B6-663ECD9D3C38}" type="datetime1">
              <a:rPr lang="en-US" smtClean="0">
                <a:solidFill>
                  <a:srgbClr val="1D3641"/>
                </a:solidFill>
              </a:rPr>
              <a:pPr/>
              <a:t>5/6/2014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0C04-CA0F-4F8C-A08F-DC6F12F63616}" type="datetime1">
              <a:rPr lang="en-US" smtClean="0">
                <a:solidFill>
                  <a:srgbClr val="465E9C"/>
                </a:solidFill>
              </a:rPr>
              <a:pPr/>
              <a:t>5/6/2014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07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2D4C-3692-4D8C-A9C7-FA153DB6DBC7}" type="datetime1">
              <a:rPr lang="en-US" smtClean="0">
                <a:solidFill>
                  <a:srgbClr val="465E9C"/>
                </a:solidFill>
              </a:rPr>
              <a:pPr/>
              <a:t>5/6/2014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52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65A0-C32F-4963-90FE-9106D8CE75FB}" type="datetime1">
              <a:rPr lang="en-US" smtClean="0">
                <a:solidFill>
                  <a:srgbClr val="465E9C"/>
                </a:solidFill>
              </a:rPr>
              <a:pPr/>
              <a:t>5/6/2014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042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FDD-E2EE-452C-8A3D-30B1739880B1}" type="datetime1">
              <a:rPr lang="en-US" smtClean="0">
                <a:solidFill>
                  <a:srgbClr val="465E9C"/>
                </a:solidFill>
              </a:rPr>
              <a:pPr/>
              <a:t>5/6/2014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59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72B6-F430-4DE3-B382-FD1E47F4E35A}" type="datetime1">
              <a:rPr lang="en-US" smtClean="0">
                <a:solidFill>
                  <a:srgbClr val="465E9C"/>
                </a:solidFill>
              </a:rPr>
              <a:pPr/>
              <a:t>5/6/2014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13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72627FE-BCE6-436C-ACF3-5F63358BB329}" type="datetime1">
              <a:rPr lang="en-US" smtClean="0">
                <a:solidFill>
                  <a:srgbClr val="465E9C"/>
                </a:solidFill>
              </a:rPr>
              <a:pPr/>
              <a:t>5/6/2014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15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B9F5FF8-FACB-4AA7-8323-74686B65CFE3}" type="datetime1">
              <a:rPr lang="en-US" smtClean="0">
                <a:solidFill>
                  <a:srgbClr val="465E9C"/>
                </a:solidFill>
              </a:rPr>
              <a:pPr/>
              <a:t>5/6/2014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90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848ECAE-A133-4D08-92F8-E530A19F5A9C}" type="datetime1">
              <a:rPr lang="en-US" smtClean="0">
                <a:solidFill>
                  <a:srgbClr val="465E9C"/>
                </a:solidFill>
              </a:rPr>
              <a:pPr/>
              <a:t>5/6/2014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04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ECAE-A133-4D08-92F8-E530A19F5A9C}" type="datetime1">
              <a:rPr lang="en-US" smtClean="0">
                <a:solidFill>
                  <a:srgbClr val="465E9C"/>
                </a:solidFill>
              </a:rPr>
              <a:pPr/>
              <a:t>5/6/2014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CA" sz="3600" dirty="0" smtClean="0">
                <a:latin typeface="Britannic Bold" pitchFamily="34" charset="0"/>
              </a:rPr>
              <a:t>4.5 Calculating Chemical Change - STOICHIOMETRY</a:t>
            </a:r>
            <a:endParaRPr lang="en-CA" sz="3600" dirty="0">
              <a:latin typeface="Britannic Bold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</a:t>
            </a:fld>
            <a:endParaRPr lang="en-US" dirty="0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9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Reactions are limited"/>
          <p:cNvSpPr>
            <a:spLocks noChangeAspect="1" noChangeArrowheads="1"/>
          </p:cNvSpPr>
          <p:nvPr/>
        </p:nvSpPr>
        <p:spPr bwMode="auto">
          <a:xfrm>
            <a:off x="155575" y="-10969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1081336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FF0000"/>
                </a:solidFill>
                <a:latin typeface="Berlin Sans FB Demi" pitchFamily="34" charset="0"/>
              </a:rPr>
              <a:t>The Meaning of Coefficients in a Reaction Equation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3180594"/>
            <a:ext cx="7620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10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0" y="1081336"/>
            <a:ext cx="9135183" cy="972108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4800" b="1" dirty="0" smtClean="0">
                <a:solidFill>
                  <a:prstClr val="white"/>
                </a:solidFill>
              </a:rPr>
              <a:t>Or</a:t>
            </a:r>
            <a:r>
              <a:rPr lang="en-CA" sz="4800" b="1" dirty="0" smtClean="0">
                <a:solidFill>
                  <a:srgbClr val="7030A0"/>
                </a:solidFill>
              </a:rPr>
              <a:t> </a:t>
            </a:r>
            <a:r>
              <a:rPr lang="en-CA" sz="6600" b="1" dirty="0" smtClean="0">
                <a:solidFill>
                  <a:srgbClr val="FF0000"/>
                </a:solidFill>
              </a:rPr>
              <a:t>6.02 x 10</a:t>
            </a:r>
            <a:r>
              <a:rPr lang="en-CA" sz="6600" b="1" baseline="30000" dirty="0" smtClean="0">
                <a:solidFill>
                  <a:srgbClr val="FF0000"/>
                </a:solidFill>
              </a:rPr>
              <a:t>23</a:t>
            </a:r>
            <a:r>
              <a:rPr lang="en-CA" sz="4800" b="1" dirty="0" smtClean="0">
                <a:solidFill>
                  <a:prstClr val="white"/>
                </a:solidFill>
              </a:rPr>
              <a:t>: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74624" y="2732550"/>
            <a:ext cx="48612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CA" sz="3600" b="1" dirty="0" smtClean="0">
                <a:solidFill>
                  <a:srgbClr val="FFFF00"/>
                </a:solidFill>
              </a:rPr>
              <a:t> </a:t>
            </a:r>
            <a:r>
              <a:rPr lang="en-CA" sz="3600" b="1" dirty="0">
                <a:solidFill>
                  <a:srgbClr val="FFFF00"/>
                </a:solidFill>
              </a:rPr>
              <a:t>•(6.02 x 10</a:t>
            </a:r>
            <a:r>
              <a:rPr lang="en-CA" sz="3600" b="1" baseline="30000" dirty="0">
                <a:solidFill>
                  <a:srgbClr val="FFFF00"/>
                </a:solidFill>
              </a:rPr>
              <a:t>23 </a:t>
            </a:r>
            <a:r>
              <a:rPr lang="en-CA" sz="3600" b="1" dirty="0" smtClean="0">
                <a:solidFill>
                  <a:srgbClr val="FFFF00"/>
                </a:solidFill>
              </a:rPr>
              <a:t>)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8307092" y="2220383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4529" y="2722307"/>
            <a:ext cx="47058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CA" sz="3600" b="1" dirty="0" smtClean="0">
                <a:solidFill>
                  <a:srgbClr val="FFFF00"/>
                </a:solidFill>
              </a:rPr>
              <a:t> </a:t>
            </a:r>
            <a:r>
              <a:rPr lang="en-CA" sz="3600" b="1" dirty="0">
                <a:solidFill>
                  <a:srgbClr val="FFFF00"/>
                </a:solidFill>
              </a:rPr>
              <a:t>•(6.02 x 10</a:t>
            </a:r>
            <a:r>
              <a:rPr lang="en-CA" sz="3600" b="1" baseline="30000" dirty="0">
                <a:solidFill>
                  <a:srgbClr val="FFFF00"/>
                </a:solidFill>
              </a:rPr>
              <a:t>23 </a:t>
            </a:r>
            <a:r>
              <a:rPr lang="en-CA" sz="3600" b="1" dirty="0" smtClean="0">
                <a:solidFill>
                  <a:srgbClr val="FFFF00"/>
                </a:solidFill>
              </a:rPr>
              <a:t>)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74624" y="2012245"/>
            <a:ext cx="43556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CA" sz="3600" b="1" dirty="0" smtClean="0">
                <a:solidFill>
                  <a:srgbClr val="FFFF00"/>
                </a:solidFill>
              </a:rPr>
              <a:t>(6.02 </a:t>
            </a:r>
            <a:r>
              <a:rPr lang="en-CA" sz="3600" b="1" dirty="0">
                <a:solidFill>
                  <a:srgbClr val="FFFF00"/>
                </a:solidFill>
              </a:rPr>
              <a:t>x </a:t>
            </a:r>
            <a:r>
              <a:rPr lang="en-CA" sz="3600" b="1" dirty="0" smtClean="0">
                <a:solidFill>
                  <a:srgbClr val="FFFF00"/>
                </a:solidFill>
              </a:rPr>
              <a:t>10</a:t>
            </a:r>
            <a:r>
              <a:rPr lang="en-CA" sz="3600" b="1" baseline="30000" dirty="0" smtClean="0">
                <a:solidFill>
                  <a:srgbClr val="FFFF00"/>
                </a:solidFill>
              </a:rPr>
              <a:t>23</a:t>
            </a:r>
            <a:r>
              <a:rPr lang="en-CA" sz="3600" b="1" dirty="0" smtClean="0">
                <a:solidFill>
                  <a:srgbClr val="FFFF00"/>
                </a:solidFill>
              </a:rPr>
              <a:t>)</a:t>
            </a:r>
            <a:r>
              <a:rPr lang="en-CA" sz="3600" b="1" baseline="30000" dirty="0" smtClean="0">
                <a:solidFill>
                  <a:srgbClr val="FFFF00"/>
                </a:solidFill>
              </a:rPr>
              <a:t> 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 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36696" y="2012244"/>
            <a:ext cx="41962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CA" sz="3600" b="1" dirty="0">
                <a:solidFill>
                  <a:srgbClr val="FFFF00"/>
                </a:solidFill>
              </a:rPr>
              <a:t> </a:t>
            </a:r>
            <a:r>
              <a:rPr lang="en-CA" sz="3600" b="1" dirty="0" smtClean="0">
                <a:solidFill>
                  <a:srgbClr val="FFFF00"/>
                </a:solidFill>
              </a:rPr>
              <a:t>•(6.02 </a:t>
            </a:r>
            <a:r>
              <a:rPr lang="en-CA" sz="3600" b="1" dirty="0">
                <a:solidFill>
                  <a:srgbClr val="FFFF00"/>
                </a:solidFill>
              </a:rPr>
              <a:t>x 10</a:t>
            </a:r>
            <a:r>
              <a:rPr lang="en-CA" sz="3600" b="1" baseline="30000" dirty="0">
                <a:solidFill>
                  <a:srgbClr val="FFFF00"/>
                </a:solidFill>
              </a:rPr>
              <a:t>23 </a:t>
            </a:r>
            <a:r>
              <a:rPr lang="en-CA" sz="3600" b="1" dirty="0" smtClean="0">
                <a:solidFill>
                  <a:srgbClr val="FFFF00"/>
                </a:solidFill>
              </a:rPr>
              <a:t>)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752599" y="3368638"/>
            <a:ext cx="6248401" cy="1644538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simply:</a:t>
            </a:r>
            <a:endParaRPr lang="en-CA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70289" y="5517231"/>
            <a:ext cx="25779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134979" y="5735779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48498" y="5497252"/>
            <a:ext cx="22816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O(g)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220651" y="5517232"/>
            <a:ext cx="314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 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57688" y="5517230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6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Reactions are limited"/>
          <p:cNvSpPr>
            <a:spLocks noChangeAspect="1" noChangeArrowheads="1"/>
          </p:cNvSpPr>
          <p:nvPr/>
        </p:nvSpPr>
        <p:spPr bwMode="auto">
          <a:xfrm>
            <a:off x="155575" y="-10969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1081336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FF0000"/>
                </a:solidFill>
                <a:latin typeface="Berlin Sans FB Demi" pitchFamily="34" charset="0"/>
              </a:rPr>
              <a:t>The Meaning of Coefficients in a Reaction Equation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3180594"/>
            <a:ext cx="7620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11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0" y="1081336"/>
            <a:ext cx="9135183" cy="972108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4800" b="1" dirty="0" smtClean="0">
                <a:solidFill>
                  <a:prstClr val="white"/>
                </a:solidFill>
              </a:rPr>
              <a:t>Or</a:t>
            </a:r>
            <a:r>
              <a:rPr lang="en-CA" sz="4800" b="1" dirty="0" smtClean="0">
                <a:solidFill>
                  <a:srgbClr val="7030A0"/>
                </a:solidFill>
              </a:rPr>
              <a:t> </a:t>
            </a:r>
            <a:r>
              <a:rPr lang="en-CA" sz="6600" b="1" dirty="0" smtClean="0">
                <a:solidFill>
                  <a:srgbClr val="FF0000"/>
                </a:solidFill>
              </a:rPr>
              <a:t>6.02 x 10</a:t>
            </a:r>
            <a:r>
              <a:rPr lang="en-CA" sz="6600" b="1" baseline="30000" dirty="0" smtClean="0">
                <a:solidFill>
                  <a:srgbClr val="FF0000"/>
                </a:solidFill>
              </a:rPr>
              <a:t>23</a:t>
            </a:r>
            <a:r>
              <a:rPr lang="en-CA" sz="4800" b="1" dirty="0" smtClean="0">
                <a:solidFill>
                  <a:prstClr val="white"/>
                </a:solidFill>
              </a:rPr>
              <a:t>: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74624" y="2732550"/>
            <a:ext cx="48612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CA" sz="3600" b="1" dirty="0" smtClean="0">
                <a:solidFill>
                  <a:srgbClr val="FFFF00"/>
                </a:solidFill>
              </a:rPr>
              <a:t> </a:t>
            </a:r>
            <a:r>
              <a:rPr lang="en-CA" sz="3600" b="1" dirty="0">
                <a:solidFill>
                  <a:srgbClr val="FFFF00"/>
                </a:solidFill>
              </a:rPr>
              <a:t>•(6.02 x 10</a:t>
            </a:r>
            <a:r>
              <a:rPr lang="en-CA" sz="3600" b="1" baseline="30000" dirty="0">
                <a:solidFill>
                  <a:srgbClr val="FFFF00"/>
                </a:solidFill>
              </a:rPr>
              <a:t>23 </a:t>
            </a:r>
            <a:r>
              <a:rPr lang="en-CA" sz="3600" b="1" dirty="0" smtClean="0">
                <a:solidFill>
                  <a:srgbClr val="FFFF00"/>
                </a:solidFill>
              </a:rPr>
              <a:t>)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8307092" y="2220383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4529" y="2722307"/>
            <a:ext cx="47058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CA" sz="3600" b="1" dirty="0" smtClean="0">
                <a:solidFill>
                  <a:srgbClr val="FFFF00"/>
                </a:solidFill>
              </a:rPr>
              <a:t> </a:t>
            </a:r>
            <a:r>
              <a:rPr lang="en-CA" sz="3600" b="1" dirty="0">
                <a:solidFill>
                  <a:srgbClr val="FFFF00"/>
                </a:solidFill>
              </a:rPr>
              <a:t>•(6.02 x 10</a:t>
            </a:r>
            <a:r>
              <a:rPr lang="en-CA" sz="3600" b="1" baseline="30000" dirty="0">
                <a:solidFill>
                  <a:srgbClr val="FFFF00"/>
                </a:solidFill>
              </a:rPr>
              <a:t>23 </a:t>
            </a:r>
            <a:r>
              <a:rPr lang="en-CA" sz="3600" b="1" dirty="0" smtClean="0">
                <a:solidFill>
                  <a:srgbClr val="FFFF00"/>
                </a:solidFill>
              </a:rPr>
              <a:t>)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74624" y="2012245"/>
            <a:ext cx="43556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CA" sz="3600" b="1" dirty="0" smtClean="0">
                <a:solidFill>
                  <a:srgbClr val="FFFF00"/>
                </a:solidFill>
              </a:rPr>
              <a:t>(6.02 </a:t>
            </a:r>
            <a:r>
              <a:rPr lang="en-CA" sz="3600" b="1" dirty="0">
                <a:solidFill>
                  <a:srgbClr val="FFFF00"/>
                </a:solidFill>
              </a:rPr>
              <a:t>x </a:t>
            </a:r>
            <a:r>
              <a:rPr lang="en-CA" sz="3600" b="1" dirty="0" smtClean="0">
                <a:solidFill>
                  <a:srgbClr val="FFFF00"/>
                </a:solidFill>
              </a:rPr>
              <a:t>10</a:t>
            </a:r>
            <a:r>
              <a:rPr lang="en-CA" sz="3600" b="1" baseline="30000" dirty="0" smtClean="0">
                <a:solidFill>
                  <a:srgbClr val="FFFF00"/>
                </a:solidFill>
              </a:rPr>
              <a:t>23</a:t>
            </a:r>
            <a:r>
              <a:rPr lang="en-CA" sz="3600" b="1" dirty="0" smtClean="0">
                <a:solidFill>
                  <a:srgbClr val="FFFF00"/>
                </a:solidFill>
              </a:rPr>
              <a:t>)</a:t>
            </a:r>
            <a:r>
              <a:rPr lang="en-CA" sz="3600" b="1" baseline="30000" dirty="0" smtClean="0">
                <a:solidFill>
                  <a:srgbClr val="FFFF00"/>
                </a:solidFill>
              </a:rPr>
              <a:t> 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 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36696" y="2012244"/>
            <a:ext cx="41962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CA" sz="3600" b="1" dirty="0">
                <a:solidFill>
                  <a:srgbClr val="FFFF00"/>
                </a:solidFill>
              </a:rPr>
              <a:t> </a:t>
            </a:r>
            <a:r>
              <a:rPr lang="en-CA" sz="3600" b="1" dirty="0" smtClean="0">
                <a:solidFill>
                  <a:srgbClr val="FFFF00"/>
                </a:solidFill>
              </a:rPr>
              <a:t>•(6.02 </a:t>
            </a:r>
            <a:r>
              <a:rPr lang="en-CA" sz="3600" b="1" dirty="0">
                <a:solidFill>
                  <a:srgbClr val="FFFF00"/>
                </a:solidFill>
              </a:rPr>
              <a:t>x 10</a:t>
            </a:r>
            <a:r>
              <a:rPr lang="en-CA" sz="3600" b="1" baseline="30000" dirty="0">
                <a:solidFill>
                  <a:srgbClr val="FFFF00"/>
                </a:solidFill>
              </a:rPr>
              <a:t>23 </a:t>
            </a:r>
            <a:r>
              <a:rPr lang="en-CA" sz="3600" b="1" dirty="0" smtClean="0">
                <a:solidFill>
                  <a:srgbClr val="FFFF00"/>
                </a:solidFill>
              </a:rPr>
              <a:t>)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923217" y="3352800"/>
            <a:ext cx="7382583" cy="1860562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coefficients now mean: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6000" b="1" dirty="0" smtClean="0">
                <a:solidFill>
                  <a:prstClr val="white"/>
                </a:solidFill>
                <a:latin typeface="Berlin Sans FB Demi" pitchFamily="34" charset="0"/>
              </a:rPr>
              <a:t>MOLES</a:t>
            </a:r>
            <a:endParaRPr lang="en-CA" dirty="0">
              <a:solidFill>
                <a:prstClr val="white"/>
              </a:solidFill>
              <a:latin typeface="Berlin Sans FB Dem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70289" y="5517231"/>
            <a:ext cx="25779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134979" y="5735779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48498" y="5497252"/>
            <a:ext cx="22816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O(g)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220651" y="5517232"/>
            <a:ext cx="314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 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57688" y="5517230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25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Reactions are limited"/>
          <p:cNvSpPr>
            <a:spLocks noChangeAspect="1" noChangeArrowheads="1"/>
          </p:cNvSpPr>
          <p:nvPr/>
        </p:nvSpPr>
        <p:spPr bwMode="auto">
          <a:xfrm>
            <a:off x="155575" y="-10969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1081336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FF0000"/>
                </a:solidFill>
                <a:latin typeface="Berlin Sans FB Demi" pitchFamily="34" charset="0"/>
              </a:rPr>
              <a:t>The Meaning of Coefficients in a Reaction Equation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14860" y="1055476"/>
            <a:ext cx="25779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6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3600" b="1" spc="50" baseline="-2500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+</a:t>
            </a:r>
            <a:endParaRPr lang="en-US" sz="3600" b="1" spc="50" dirty="0">
              <a:ln w="11430"/>
              <a:solidFill>
                <a:prstClr val="whit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4079550" y="127402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93069" y="1035497"/>
            <a:ext cx="22816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6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O(g)</a:t>
            </a:r>
            <a:endParaRPr lang="en-US" sz="3600" b="1" spc="50" dirty="0">
              <a:ln w="11430"/>
              <a:solidFill>
                <a:prstClr val="whit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276080" y="1055477"/>
            <a:ext cx="314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3600" b="1" spc="50" baseline="-2500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6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36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 +</a:t>
            </a:r>
            <a:endParaRPr lang="en-US" sz="3600" b="1" spc="50" dirty="0">
              <a:ln w="11430"/>
              <a:solidFill>
                <a:prstClr val="whit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02259" y="1055475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US" sz="36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3600" b="1" spc="50" baseline="-2500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600" b="1" spc="50" dirty="0">
              <a:ln w="11430"/>
              <a:solidFill>
                <a:prstClr val="whit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35278" y="1758214"/>
                <a:ext cx="9144000" cy="187220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vert="horz" wrap="none">
                <a:no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rgbClr val="5BD078"/>
                  </a:buClr>
                  <a:buFont typeface="Wingdings 2"/>
                  <a:buNone/>
                </a:pPr>
                <a:r>
                  <a:rPr lang="en-CA" sz="4800" b="1" dirty="0" smtClean="0">
                    <a:solidFill>
                      <a:srgbClr val="FF0000"/>
                    </a:solidFill>
                    <a:latin typeface="Agency FB" pitchFamily="34" charset="0"/>
                  </a:rPr>
                  <a:t>The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6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spc="50" dirty="0" smtClean="0">
                            <a:ln w="11430"/>
                            <a:solidFill>
                              <a:prstClr val="black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6000" b="1" spc="50" baseline="-25000" dirty="0" smtClean="0">
                            <a:ln w="11430"/>
                            <a:solidFill>
                              <a:prstClr val="black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6000" b="1" spc="50" dirty="0" smtClean="0">
                            <a:ln w="11430"/>
                            <a:solidFill>
                              <a:prstClr val="black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6000" b="1" spc="50" baseline="-25000" dirty="0" smtClean="0">
                            <a:ln w="11430"/>
                            <a:solidFill>
                              <a:prstClr val="black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spc="50" dirty="0" smtClean="0">
                            <a:ln w="11430"/>
                            <a:solidFill>
                              <a:prstClr val="black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6000" b="1" spc="50" baseline="-25000" dirty="0" smtClean="0">
                            <a:ln w="11430"/>
                            <a:solidFill>
                              <a:prstClr val="black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</a:rPr>
                          <m:t>2</m:t>
                        </m:r>
                      </m:den>
                    </m:f>
                    <m:r>
                      <a:rPr lang="en-CA" sz="6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CA" sz="6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CA" sz="6000" b="1" spc="50" dirty="0" smtClean="0">
                            <a:ln w="11430"/>
                            <a:solidFill>
                              <a:prstClr val="black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CA" sz="6000" b="1" spc="50" dirty="0" smtClean="0">
                            <a:ln w="11430"/>
                            <a:solidFill>
                              <a:prstClr val="black"/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</a:rPr>
                          <m:t>5</m:t>
                        </m:r>
                      </m:den>
                    </m:f>
                  </m:oMath>
                </a14:m>
                <a:r>
                  <a:rPr lang="en-CA" sz="3600" b="1" dirty="0" smtClean="0">
                    <a:solidFill>
                      <a:prstClr val="white"/>
                    </a:solidFill>
                    <a:latin typeface="Agency FB" pitchFamily="34" charset="0"/>
                  </a:rPr>
                  <a:t> </a:t>
                </a:r>
                <a:r>
                  <a:rPr lang="en-CA" sz="4800" b="1" dirty="0" smtClean="0">
                    <a:solidFill>
                      <a:srgbClr val="FF0000"/>
                    </a:solidFill>
                    <a:latin typeface="Agency FB" pitchFamily="34" charset="0"/>
                  </a:rPr>
                  <a:t>is correct for:</a:t>
                </a:r>
                <a:endParaRPr lang="en-CA" sz="4800" b="1" dirty="0">
                  <a:solidFill>
                    <a:srgbClr val="FF0000"/>
                  </a:solidFill>
                  <a:latin typeface="Agency FB" pitchFamily="34" charset="0"/>
                </a:endParaRPr>
              </a:p>
              <a:p>
                <a:pPr marL="0" indent="0">
                  <a:buClr>
                    <a:srgbClr val="5BD078"/>
                  </a:buClr>
                  <a:buFont typeface="Wingdings 2"/>
                  <a:buNone/>
                </a:pPr>
                <a:endParaRPr lang="en-CA" sz="3600" dirty="0" smtClean="0">
                  <a:solidFill>
                    <a:prstClr val="white"/>
                  </a:solidFill>
                  <a:latin typeface="Agency FB" pitchFamily="34" charset="0"/>
                </a:endParaRPr>
              </a:p>
              <a:p>
                <a:pPr marL="0" indent="0">
                  <a:buClr>
                    <a:srgbClr val="5BD078"/>
                  </a:buClr>
                  <a:buFont typeface="Wingdings 2"/>
                  <a:buNone/>
                </a:pPr>
                <a:endParaRPr lang="en-CA" dirty="0">
                  <a:solidFill>
                    <a:prstClr val="white"/>
                  </a:solidFill>
                </a:endParaRPr>
              </a:p>
            </p:txBody>
          </p:sp>
        </mc:Choice>
        <mc:Fallback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8" y="1758214"/>
                <a:ext cx="9144000" cy="18722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Content Placeholder 2"/>
              <p:cNvSpPr txBox="1">
                <a:spLocks/>
              </p:cNvSpPr>
              <p:nvPr/>
            </p:nvSpPr>
            <p:spPr>
              <a:xfrm>
                <a:off x="155575" y="4005064"/>
                <a:ext cx="8742068" cy="165618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vert="horz" wrap="none">
                <a:no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rgbClr val="5BD078"/>
                  </a:buClr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4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CA" sz="48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en-CA" sz="48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molecule</m:t>
                          </m:r>
                          <m:r>
                            <m:rPr>
                              <m:nor/>
                            </m:rPr>
                            <a:rPr lang="en-CA" sz="48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800" b="1" spc="50" dirty="0" smtClean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4800" b="1" spc="50" baseline="-25000" dirty="0" smtClean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4800" b="1" spc="50" dirty="0" smtClean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4800" b="1" spc="50" baseline="-25000" dirty="0" smtClean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CA" sz="48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CA" sz="48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CA" sz="48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molecule</m:t>
                          </m:r>
                          <m:r>
                            <m:rPr>
                              <m:nor/>
                            </m:rPr>
                            <a:rPr lang="en-CA" sz="48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800" b="1" spc="50" dirty="0" smtClean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</a:rPr>
                            <m:t>O</m:t>
                          </m:r>
                          <m:r>
                            <m:rPr>
                              <m:nor/>
                            </m:rPr>
                            <a:rPr lang="en-US" sz="4800" b="1" spc="50" baseline="-25000" dirty="0" smtClean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</a:rPr>
                            <m:t>2</m:t>
                          </m:r>
                        </m:den>
                      </m:f>
                      <m:r>
                        <a:rPr lang="en-CA" sz="4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𝒐𝒓</m:t>
                      </m:r>
                      <m:f>
                        <m:fPr>
                          <m:ctrlPr>
                            <a:rPr lang="en-CA" sz="4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CA" sz="48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en-CA" sz="48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mol</m:t>
                          </m:r>
                          <m:r>
                            <m:rPr>
                              <m:nor/>
                            </m:rPr>
                            <a:rPr lang="en-CA" sz="48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800" b="1" spc="50" dirty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4800" b="1" spc="50" baseline="-25000" dirty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4800" b="1" spc="50" dirty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4800" b="1" spc="50" baseline="-25000" dirty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CA" sz="48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CA" sz="48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CA" sz="48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mol</m:t>
                          </m:r>
                          <m:r>
                            <m:rPr>
                              <m:nor/>
                            </m:rPr>
                            <a:rPr lang="en-CA" sz="48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800" b="1" spc="50" dirty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</a:rPr>
                            <m:t>O</m:t>
                          </m:r>
                          <m:r>
                            <m:rPr>
                              <m:nor/>
                            </m:rPr>
                            <a:rPr lang="en-US" sz="4800" b="1" spc="50" baseline="-25000" dirty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CA" sz="3600" b="1" dirty="0">
                  <a:solidFill>
                    <a:prstClr val="white"/>
                  </a:solidFill>
                  <a:latin typeface="Agency FB" pitchFamily="34" charset="0"/>
                </a:endParaRPr>
              </a:p>
              <a:p>
                <a:pPr marL="0" indent="0">
                  <a:buClr>
                    <a:srgbClr val="5BD078"/>
                  </a:buClr>
                  <a:buFont typeface="Wingdings 2"/>
                  <a:buNone/>
                </a:pPr>
                <a:endParaRPr lang="en-CA" sz="3600" dirty="0" smtClean="0">
                  <a:solidFill>
                    <a:prstClr val="white"/>
                  </a:solidFill>
                  <a:latin typeface="Agency FB" pitchFamily="34" charset="0"/>
                </a:endParaRPr>
              </a:p>
              <a:p>
                <a:pPr marL="0" indent="0">
                  <a:buClr>
                    <a:srgbClr val="5BD078"/>
                  </a:buClr>
                  <a:buFont typeface="Wingdings 2"/>
                  <a:buNone/>
                </a:pPr>
                <a:endParaRPr lang="en-CA" dirty="0">
                  <a:solidFill>
                    <a:prstClr val="white"/>
                  </a:solidFill>
                </a:endParaRPr>
              </a:p>
            </p:txBody>
          </p:sp>
        </mc:Choice>
        <mc:Fallback>
          <p:sp>
            <p:nvSpPr>
              <p:cNvPr id="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4005064"/>
                <a:ext cx="8742068" cy="1656184"/>
              </a:xfrm>
              <a:prstGeom prst="rect">
                <a:avLst/>
              </a:prstGeom>
              <a:blipFill rotWithShape="1"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3520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80"/>
            <a:ext cx="9144000" cy="770384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CA" sz="3600" b="1" dirty="0" smtClean="0">
                <a:latin typeface="Bodoni MT" pitchFamily="18" charset="0"/>
              </a:rPr>
              <a:t>STOICHIOMETRY – BASIC CALCULATIONS</a:t>
            </a:r>
            <a:endParaRPr lang="en-CA" sz="3600" b="1" dirty="0"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9894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b="1" dirty="0" smtClean="0">
                <a:solidFill>
                  <a:srgbClr val="FF0000"/>
                </a:solidFill>
                <a:latin typeface="Segoe Print" pitchFamily="2" charset="0"/>
              </a:rPr>
              <a:t>a) How many molecules of oxygen react with 6 molecules of C</a:t>
            </a:r>
            <a:r>
              <a:rPr lang="en-CA" b="1" baseline="-25000" dirty="0" smtClean="0">
                <a:solidFill>
                  <a:srgbClr val="FF0000"/>
                </a:solidFill>
                <a:latin typeface="Segoe Print" pitchFamily="2" charset="0"/>
              </a:rPr>
              <a:t>2</a:t>
            </a:r>
            <a:r>
              <a:rPr lang="en-CA" b="1" dirty="0" smtClean="0">
                <a:solidFill>
                  <a:srgbClr val="FF0000"/>
                </a:solidFill>
                <a:latin typeface="Segoe Print" pitchFamily="2" charset="0"/>
              </a:rPr>
              <a:t>H</a:t>
            </a:r>
            <a:r>
              <a:rPr lang="en-CA" b="1" baseline="-25000" dirty="0" smtClean="0">
                <a:solidFill>
                  <a:srgbClr val="FF0000"/>
                </a:solidFill>
                <a:latin typeface="Segoe Print" pitchFamily="2" charset="0"/>
              </a:rPr>
              <a:t>6</a:t>
            </a:r>
            <a:r>
              <a:rPr lang="en-CA" b="1" dirty="0" smtClean="0">
                <a:solidFill>
                  <a:srgbClr val="FF0000"/>
                </a:solidFill>
                <a:latin typeface="Segoe Print" pitchFamily="2" charset="0"/>
              </a:rPr>
              <a:t>?</a:t>
            </a:r>
            <a:endParaRPr lang="en-CA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4860" y="1055476"/>
            <a:ext cx="25779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4CO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79550" y="127402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3069" y="1035497"/>
            <a:ext cx="22816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O(g)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76080" y="1055477"/>
            <a:ext cx="314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2C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 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2259" y="1055475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852936"/>
            <a:ext cx="8839200" cy="9894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b) How many water molecules are produced when 12 molecules of C</a:t>
            </a:r>
            <a:r>
              <a:rPr lang="en-CA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2</a:t>
            </a:r>
            <a:r>
              <a:rPr lang="en-C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</a:t>
            </a:r>
            <a:r>
              <a:rPr lang="en-CA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6 </a:t>
            </a:r>
            <a:r>
              <a:rPr lang="en-C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react?</a:t>
            </a:r>
            <a:endParaRPr lang="en-C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-4936" y="3842400"/>
            <a:ext cx="9144000" cy="9894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b="1" dirty="0" smtClean="0">
                <a:solidFill>
                  <a:srgbClr val="7030A0"/>
                </a:solidFill>
                <a:latin typeface="Segoe Print" pitchFamily="2" charset="0"/>
              </a:rPr>
              <a:t>c) How many moles of oxygen molecules are needed to produce 18 mol of CO</a:t>
            </a:r>
            <a:r>
              <a:rPr lang="en-CA" b="1" baseline="-25000" dirty="0" smtClean="0">
                <a:solidFill>
                  <a:srgbClr val="7030A0"/>
                </a:solidFill>
                <a:latin typeface="Segoe Print" pitchFamily="2" charset="0"/>
              </a:rPr>
              <a:t>2</a:t>
            </a:r>
            <a:r>
              <a:rPr lang="en-CA" b="1" dirty="0" smtClean="0">
                <a:solidFill>
                  <a:srgbClr val="7030A0"/>
                </a:solidFill>
                <a:latin typeface="Segoe Print" pitchFamily="2" charset="0"/>
              </a:rPr>
              <a:t>?</a:t>
            </a:r>
            <a:endParaRPr lang="en-CA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4936" y="4844078"/>
            <a:ext cx="9144000" cy="9894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b="1" dirty="0" smtClean="0">
                <a:solidFill>
                  <a:srgbClr val="00B050"/>
                </a:solidFill>
                <a:latin typeface="Segoe Print" pitchFamily="2" charset="0"/>
              </a:rPr>
              <a:t>d) How many moles of </a:t>
            </a:r>
            <a:r>
              <a:rPr lang="en-CA" b="1" dirty="0">
                <a:solidFill>
                  <a:srgbClr val="00B050"/>
                </a:solidFill>
                <a:latin typeface="Segoe Print" pitchFamily="2" charset="0"/>
              </a:rPr>
              <a:t>CO</a:t>
            </a:r>
            <a:r>
              <a:rPr lang="en-CA" b="1" baseline="-25000" dirty="0">
                <a:solidFill>
                  <a:srgbClr val="00B050"/>
                </a:solidFill>
                <a:latin typeface="Segoe Print" pitchFamily="2" charset="0"/>
              </a:rPr>
              <a:t>2 </a:t>
            </a:r>
            <a:r>
              <a:rPr lang="en-CA" b="1" dirty="0" smtClean="0">
                <a:solidFill>
                  <a:srgbClr val="00B050"/>
                </a:solidFill>
                <a:latin typeface="Segoe Print" pitchFamily="2" charset="0"/>
              </a:rPr>
              <a:t>molecules are produced when 13 mol of C</a:t>
            </a:r>
            <a:r>
              <a:rPr lang="en-CA" b="1" baseline="-25000" dirty="0" smtClean="0">
                <a:solidFill>
                  <a:srgbClr val="00B050"/>
                </a:solidFill>
                <a:latin typeface="Segoe Print" pitchFamily="2" charset="0"/>
              </a:rPr>
              <a:t>2</a:t>
            </a:r>
            <a:r>
              <a:rPr lang="en-CA" b="1" dirty="0" smtClean="0">
                <a:solidFill>
                  <a:srgbClr val="00B050"/>
                </a:solidFill>
                <a:latin typeface="Segoe Print" pitchFamily="2" charset="0"/>
              </a:rPr>
              <a:t>H</a:t>
            </a:r>
            <a:r>
              <a:rPr lang="en-CA" b="1" baseline="-25000" dirty="0" smtClean="0">
                <a:solidFill>
                  <a:srgbClr val="00B050"/>
                </a:solidFill>
                <a:latin typeface="Segoe Print" pitchFamily="2" charset="0"/>
              </a:rPr>
              <a:t>6 </a:t>
            </a:r>
            <a:r>
              <a:rPr lang="en-CA" b="1" dirty="0" smtClean="0">
                <a:solidFill>
                  <a:srgbClr val="00B050"/>
                </a:solidFill>
                <a:latin typeface="Segoe Print" pitchFamily="2" charset="0"/>
              </a:rPr>
              <a:t>are used?</a:t>
            </a:r>
            <a:endParaRPr lang="en-CA" b="1" dirty="0">
              <a:solidFill>
                <a:srgbClr val="00B05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2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80"/>
            <a:ext cx="9144000" cy="770384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CA" sz="3600" b="1" dirty="0" smtClean="0">
                <a:latin typeface="Bodoni MT" pitchFamily="18" charset="0"/>
              </a:rPr>
              <a:t>STOICHIOMETRY – BASIC CALCULATIONS</a:t>
            </a:r>
            <a:endParaRPr lang="en-CA" sz="3600" b="1" dirty="0"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9894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b="1" dirty="0" smtClean="0">
                <a:solidFill>
                  <a:srgbClr val="FF0000"/>
                </a:solidFill>
                <a:latin typeface="Segoe Print" pitchFamily="2" charset="0"/>
              </a:rPr>
              <a:t>a) How many molecules of </a:t>
            </a:r>
            <a:r>
              <a:rPr lang="en-CA" b="1" dirty="0" smtClean="0">
                <a:latin typeface="Segoe Print" pitchFamily="2" charset="0"/>
              </a:rPr>
              <a:t>oxygen</a:t>
            </a:r>
            <a:r>
              <a:rPr lang="en-CA" b="1" dirty="0" smtClean="0">
                <a:solidFill>
                  <a:srgbClr val="FF0000"/>
                </a:solidFill>
                <a:latin typeface="Segoe Print" pitchFamily="2" charset="0"/>
              </a:rPr>
              <a:t> react with </a:t>
            </a:r>
          </a:p>
          <a:p>
            <a:pPr marL="0" indent="0" algn="ctr">
              <a:buNone/>
            </a:pPr>
            <a:r>
              <a:rPr lang="en-CA" b="1" dirty="0" smtClean="0">
                <a:solidFill>
                  <a:srgbClr val="0000FF"/>
                </a:solidFill>
                <a:latin typeface="Segoe Print" pitchFamily="2" charset="0"/>
              </a:rPr>
              <a:t>6</a:t>
            </a:r>
            <a:r>
              <a:rPr lang="en-CA" b="1" dirty="0" smtClean="0">
                <a:solidFill>
                  <a:srgbClr val="FF0000"/>
                </a:solidFill>
                <a:latin typeface="Segoe Print" pitchFamily="2" charset="0"/>
              </a:rPr>
              <a:t> molecules of </a:t>
            </a:r>
            <a:r>
              <a:rPr lang="en-CA" b="1" dirty="0" smtClean="0">
                <a:latin typeface="Segoe Print" pitchFamily="2" charset="0"/>
              </a:rPr>
              <a:t>C</a:t>
            </a:r>
            <a:r>
              <a:rPr lang="en-CA" b="1" baseline="-25000" dirty="0" smtClean="0">
                <a:latin typeface="Segoe Print" pitchFamily="2" charset="0"/>
              </a:rPr>
              <a:t>2</a:t>
            </a:r>
            <a:r>
              <a:rPr lang="en-CA" b="1" dirty="0" smtClean="0">
                <a:latin typeface="Segoe Print" pitchFamily="2" charset="0"/>
              </a:rPr>
              <a:t>H</a:t>
            </a:r>
            <a:r>
              <a:rPr lang="en-CA" b="1" baseline="-25000" dirty="0" smtClean="0">
                <a:latin typeface="Segoe Print" pitchFamily="2" charset="0"/>
              </a:rPr>
              <a:t>6</a:t>
            </a:r>
            <a:r>
              <a:rPr lang="en-CA" b="1" dirty="0" smtClean="0">
                <a:solidFill>
                  <a:srgbClr val="FF0000"/>
                </a:solidFill>
                <a:latin typeface="Segoe Print" pitchFamily="2" charset="0"/>
              </a:rPr>
              <a:t>?</a:t>
            </a:r>
            <a:endParaRPr lang="en-CA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4860" y="1055476"/>
            <a:ext cx="25779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4CO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79550" y="127402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3069" y="1035497"/>
            <a:ext cx="22816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O(g)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76080" y="1055477"/>
            <a:ext cx="314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2C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 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2259" y="1055475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33536" y="5013176"/>
            <a:ext cx="7848872" cy="1058602"/>
          </a:xfrm>
          <a:prstGeom prst="rect">
            <a:avLst/>
          </a:prstGeom>
          <a:solidFill>
            <a:srgbClr val="92D050"/>
          </a:solidFill>
        </p:spPr>
        <p:txBody>
          <a:bodyPr vert="horz" wrap="none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6600" b="1" dirty="0" smtClean="0">
                <a:solidFill>
                  <a:srgbClr val="C00000"/>
                </a:solidFill>
                <a:latin typeface="Agency FB" pitchFamily="34" charset="0"/>
              </a:rPr>
              <a:t>CONVERSION FACTORS??</a:t>
            </a:r>
            <a:endParaRPr lang="en-CA" sz="4800" dirty="0" smtClean="0">
              <a:solidFill>
                <a:srgbClr val="C00000"/>
              </a:solidFill>
              <a:latin typeface="Agency FB" pitchFamily="34" charset="0"/>
            </a:endParaRPr>
          </a:p>
          <a:p>
            <a:pPr marL="0" indent="0">
              <a:buClr>
                <a:srgbClr val="5BD078"/>
              </a:buClr>
              <a:buFont typeface="Wingdings 2"/>
              <a:buNone/>
            </a:pPr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05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80"/>
            <a:ext cx="9144000" cy="770384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CA" sz="3600" b="1" dirty="0" smtClean="0">
                <a:latin typeface="Bodoni MT" pitchFamily="18" charset="0"/>
              </a:rPr>
              <a:t>STOICHIOMETRY – BASIC CALCULATIONS</a:t>
            </a:r>
            <a:endParaRPr lang="en-CA" sz="3600" b="1" dirty="0"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9894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b="1" dirty="0" smtClean="0">
                <a:solidFill>
                  <a:srgbClr val="FF0000"/>
                </a:solidFill>
                <a:latin typeface="Segoe Print" pitchFamily="2" charset="0"/>
              </a:rPr>
              <a:t>a) How many molecules of </a:t>
            </a:r>
            <a:r>
              <a:rPr lang="en-CA" b="1" dirty="0" smtClean="0">
                <a:latin typeface="Segoe Print" pitchFamily="2" charset="0"/>
              </a:rPr>
              <a:t>oxygen</a:t>
            </a:r>
            <a:r>
              <a:rPr lang="en-CA" b="1" dirty="0" smtClean="0">
                <a:solidFill>
                  <a:srgbClr val="FF0000"/>
                </a:solidFill>
                <a:latin typeface="Segoe Print" pitchFamily="2" charset="0"/>
              </a:rPr>
              <a:t> react with </a:t>
            </a:r>
          </a:p>
          <a:p>
            <a:pPr marL="0" indent="0" algn="ctr">
              <a:buNone/>
            </a:pPr>
            <a:r>
              <a:rPr lang="en-C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6</a:t>
            </a:r>
            <a:r>
              <a:rPr lang="en-CA" b="1" dirty="0" smtClean="0">
                <a:solidFill>
                  <a:srgbClr val="FF0000"/>
                </a:solidFill>
                <a:latin typeface="Segoe Print" pitchFamily="2" charset="0"/>
              </a:rPr>
              <a:t> molecules of </a:t>
            </a:r>
            <a:r>
              <a:rPr lang="en-CA" b="1" dirty="0" smtClean="0">
                <a:latin typeface="Segoe Print" pitchFamily="2" charset="0"/>
              </a:rPr>
              <a:t>C</a:t>
            </a:r>
            <a:r>
              <a:rPr lang="en-CA" b="1" baseline="-25000" dirty="0" smtClean="0">
                <a:latin typeface="Segoe Print" pitchFamily="2" charset="0"/>
              </a:rPr>
              <a:t>2</a:t>
            </a:r>
            <a:r>
              <a:rPr lang="en-CA" b="1" dirty="0" smtClean="0">
                <a:latin typeface="Segoe Print" pitchFamily="2" charset="0"/>
              </a:rPr>
              <a:t>H</a:t>
            </a:r>
            <a:r>
              <a:rPr lang="en-CA" b="1" baseline="-25000" dirty="0" smtClean="0">
                <a:latin typeface="Segoe Print" pitchFamily="2" charset="0"/>
              </a:rPr>
              <a:t>6</a:t>
            </a:r>
            <a:r>
              <a:rPr lang="en-CA" b="1" dirty="0" smtClean="0">
                <a:solidFill>
                  <a:srgbClr val="FF0000"/>
                </a:solidFill>
                <a:latin typeface="Segoe Print" pitchFamily="2" charset="0"/>
              </a:rPr>
              <a:t>?</a:t>
            </a:r>
            <a:endParaRPr lang="en-CA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15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4860" y="1055476"/>
            <a:ext cx="25779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4CO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79550" y="127402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3069" y="1035497"/>
            <a:ext cx="22816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O(g)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76080" y="1055477"/>
            <a:ext cx="314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2C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 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2259" y="1055475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4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80"/>
            <a:ext cx="9144000" cy="770384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CA" sz="3600" b="1" dirty="0" smtClean="0">
                <a:latin typeface="Bodoni MT" pitchFamily="18" charset="0"/>
              </a:rPr>
              <a:t>STOICHIOMETRY – BASIC CALCULATIONS</a:t>
            </a:r>
            <a:endParaRPr lang="en-CA" sz="3600" b="1" dirty="0">
              <a:latin typeface="Bodoni MT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16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4860" y="1055476"/>
            <a:ext cx="25779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4CO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79550" y="127402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3069" y="1035497"/>
            <a:ext cx="22816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O(g)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76080" y="1055477"/>
            <a:ext cx="314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2C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 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2259" y="1055475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1857772"/>
            <a:ext cx="9144000" cy="9894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b) How many water molecules are produced when </a:t>
            </a:r>
            <a:r>
              <a:rPr lang="en-C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12</a:t>
            </a:r>
            <a:r>
              <a:rPr lang="en-C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molecules of </a:t>
            </a:r>
            <a:r>
              <a:rPr lang="en-C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</a:t>
            </a:r>
            <a:r>
              <a:rPr lang="en-CA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2</a:t>
            </a:r>
            <a:r>
              <a:rPr lang="en-C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</a:t>
            </a:r>
            <a:r>
              <a:rPr lang="en-CA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6</a:t>
            </a:r>
            <a:r>
              <a:rPr lang="en-CA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C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react?</a:t>
            </a:r>
            <a:endParaRPr lang="en-C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72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80"/>
            <a:ext cx="9144000" cy="770384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CA" sz="3600" b="1" dirty="0" smtClean="0">
                <a:latin typeface="Bodoni MT" pitchFamily="18" charset="0"/>
              </a:rPr>
              <a:t>STOICHIOMETRY – BASIC CALCULATIONS</a:t>
            </a:r>
            <a:endParaRPr lang="en-CA" sz="3600" b="1" dirty="0">
              <a:latin typeface="Bodoni MT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17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4860" y="1055476"/>
            <a:ext cx="25779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4CO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79550" y="127402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3069" y="1035497"/>
            <a:ext cx="22816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O(g)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76080" y="1055477"/>
            <a:ext cx="314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2C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 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2259" y="1055475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714" y="1844824"/>
            <a:ext cx="9144000" cy="9894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b="1" dirty="0" smtClean="0">
                <a:solidFill>
                  <a:srgbClr val="7030A0"/>
                </a:solidFill>
                <a:latin typeface="Segoe Print" pitchFamily="2" charset="0"/>
              </a:rPr>
              <a:t>c) How many moles of </a:t>
            </a:r>
            <a:r>
              <a:rPr lang="en-C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oxygen</a:t>
            </a:r>
            <a:r>
              <a:rPr lang="en-C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CA" b="1" dirty="0" smtClean="0">
                <a:solidFill>
                  <a:srgbClr val="7030A0"/>
                </a:solidFill>
                <a:latin typeface="Segoe Print" pitchFamily="2" charset="0"/>
              </a:rPr>
              <a:t>molecules are needed to produce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18</a:t>
            </a:r>
            <a:r>
              <a:rPr lang="en-C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CA" b="1" dirty="0" smtClean="0">
                <a:solidFill>
                  <a:srgbClr val="7030A0"/>
                </a:solidFill>
                <a:latin typeface="Segoe Print" pitchFamily="2" charset="0"/>
              </a:rPr>
              <a:t>mol of </a:t>
            </a:r>
            <a:r>
              <a:rPr lang="en-C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</a:t>
            </a:r>
            <a:r>
              <a:rPr lang="en-CA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2</a:t>
            </a:r>
            <a:r>
              <a:rPr lang="en-CA" b="1" dirty="0" smtClean="0">
                <a:solidFill>
                  <a:srgbClr val="7030A0"/>
                </a:solidFill>
                <a:latin typeface="Segoe Print" pitchFamily="2" charset="0"/>
              </a:rPr>
              <a:t>?</a:t>
            </a:r>
            <a:endParaRPr lang="en-CA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17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17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0" y="4293096"/>
            <a:ext cx="9144000" cy="1203176"/>
          </a:xfrm>
          <a:prstGeom prst="rect">
            <a:avLst/>
          </a:prstGeom>
          <a:noFill/>
        </p:spPr>
        <p:txBody>
          <a:bodyPr vert="horz" wrap="none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31.5  </a:t>
            </a:r>
            <a:r>
              <a:rPr lang="en-CA" sz="8000" b="1" dirty="0" smtClean="0">
                <a:solidFill>
                  <a:prstClr val="black"/>
                </a:solidFill>
                <a:latin typeface="Agency FB" pitchFamily="34" charset="0"/>
              </a:rPr>
              <a:t>mol </a:t>
            </a:r>
            <a:r>
              <a:rPr lang="en-CA" sz="8000" b="1" dirty="0" smtClean="0">
                <a:solidFill>
                  <a:srgbClr val="7030A0"/>
                </a:solidFill>
                <a:latin typeface="Agency FB" pitchFamily="34" charset="0"/>
              </a:rPr>
              <a:t>O</a:t>
            </a:r>
            <a:r>
              <a:rPr lang="en-CA" sz="8000" b="1" baseline="-25000" dirty="0" smtClean="0">
                <a:solidFill>
                  <a:srgbClr val="7030A0"/>
                </a:solidFill>
                <a:latin typeface="Agency FB" pitchFamily="34" charset="0"/>
              </a:rPr>
              <a:t>2</a:t>
            </a:r>
            <a:endParaRPr lang="en-CA" sz="8000" b="1" dirty="0">
              <a:solidFill>
                <a:prstClr val="black"/>
              </a:solidFill>
              <a:latin typeface="Agency FB" pitchFamily="34" charset="0"/>
            </a:endParaRPr>
          </a:p>
          <a:p>
            <a:pPr marL="0" indent="0">
              <a:buClr>
                <a:srgbClr val="5BD078"/>
              </a:buClr>
              <a:buFont typeface="Wingdings 2"/>
              <a:buNone/>
            </a:pPr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8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80"/>
            <a:ext cx="9144000" cy="770384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CA" sz="3600" b="1" dirty="0" smtClean="0">
                <a:latin typeface="Bodoni MT" pitchFamily="18" charset="0"/>
              </a:rPr>
              <a:t>STOICHIOMETRY – BASIC CALCULATIONS</a:t>
            </a:r>
            <a:endParaRPr lang="en-CA" sz="3600" b="1" dirty="0">
              <a:latin typeface="Bodoni M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4860" y="1055476"/>
            <a:ext cx="25779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4CO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79550" y="127402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3069" y="1035497"/>
            <a:ext cx="22816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O(g)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76080" y="1055477"/>
            <a:ext cx="314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2C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 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2259" y="1055475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0588" y="1764336"/>
            <a:ext cx="9144000" cy="9894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b="1" dirty="0" smtClean="0">
                <a:solidFill>
                  <a:srgbClr val="00B050"/>
                </a:solidFill>
                <a:latin typeface="Segoe Print" pitchFamily="2" charset="0"/>
              </a:rPr>
              <a:t>d) How many moles of </a:t>
            </a:r>
            <a:r>
              <a:rPr lang="en-CA" b="1" dirty="0">
                <a:solidFill>
                  <a:srgbClr val="FF0000"/>
                </a:solidFill>
                <a:latin typeface="Segoe Print" pitchFamily="2" charset="0"/>
              </a:rPr>
              <a:t>CO</a:t>
            </a:r>
            <a:r>
              <a:rPr lang="en-CA" b="1" baseline="-25000" dirty="0">
                <a:solidFill>
                  <a:srgbClr val="FF0000"/>
                </a:solidFill>
                <a:latin typeface="Segoe Print" pitchFamily="2" charset="0"/>
              </a:rPr>
              <a:t>2</a:t>
            </a:r>
            <a:r>
              <a:rPr lang="en-CA" b="1" baseline="-25000" dirty="0">
                <a:solidFill>
                  <a:srgbClr val="00B050"/>
                </a:solidFill>
                <a:latin typeface="Segoe Print" pitchFamily="2" charset="0"/>
              </a:rPr>
              <a:t> </a:t>
            </a:r>
            <a:r>
              <a:rPr lang="en-CA" b="1" dirty="0" smtClean="0">
                <a:solidFill>
                  <a:srgbClr val="00B050"/>
                </a:solidFill>
                <a:latin typeface="Segoe Print" pitchFamily="2" charset="0"/>
              </a:rPr>
              <a:t>molecules are produced when </a:t>
            </a:r>
            <a:r>
              <a:rPr lang="en-C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13</a:t>
            </a:r>
            <a:r>
              <a:rPr lang="en-C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CA" b="1" dirty="0" smtClean="0">
                <a:solidFill>
                  <a:srgbClr val="00B050"/>
                </a:solidFill>
                <a:latin typeface="Segoe Print" pitchFamily="2" charset="0"/>
              </a:rPr>
              <a:t>mol of </a:t>
            </a:r>
            <a:r>
              <a:rPr lang="en-CA" b="1" dirty="0" smtClean="0">
                <a:solidFill>
                  <a:srgbClr val="FF0000"/>
                </a:solidFill>
                <a:latin typeface="Segoe Print" pitchFamily="2" charset="0"/>
              </a:rPr>
              <a:t>C</a:t>
            </a:r>
            <a:r>
              <a:rPr lang="en-CA" b="1" baseline="-25000" dirty="0" smtClean="0">
                <a:solidFill>
                  <a:srgbClr val="FF0000"/>
                </a:solidFill>
                <a:latin typeface="Segoe Print" pitchFamily="2" charset="0"/>
              </a:rPr>
              <a:t>2</a:t>
            </a:r>
            <a:r>
              <a:rPr lang="en-CA" b="1" dirty="0" smtClean="0">
                <a:solidFill>
                  <a:srgbClr val="FF0000"/>
                </a:solidFill>
                <a:latin typeface="Segoe Print" pitchFamily="2" charset="0"/>
              </a:rPr>
              <a:t>H</a:t>
            </a:r>
            <a:r>
              <a:rPr lang="en-CA" b="1" baseline="-25000" dirty="0" smtClean="0">
                <a:solidFill>
                  <a:srgbClr val="FF0000"/>
                </a:solidFill>
                <a:latin typeface="Segoe Print" pitchFamily="2" charset="0"/>
              </a:rPr>
              <a:t>6</a:t>
            </a:r>
            <a:r>
              <a:rPr lang="en-CA" b="1" baseline="-25000" dirty="0" smtClean="0">
                <a:solidFill>
                  <a:srgbClr val="00B050"/>
                </a:solidFill>
                <a:latin typeface="Segoe Print" pitchFamily="2" charset="0"/>
              </a:rPr>
              <a:t> </a:t>
            </a:r>
            <a:r>
              <a:rPr lang="en-CA" b="1" dirty="0" smtClean="0">
                <a:solidFill>
                  <a:srgbClr val="00B050"/>
                </a:solidFill>
                <a:latin typeface="Segoe Print" pitchFamily="2" charset="0"/>
              </a:rPr>
              <a:t>are used?</a:t>
            </a:r>
            <a:endParaRPr lang="en-CA" b="1" dirty="0">
              <a:solidFill>
                <a:srgbClr val="00B050"/>
              </a:solidFill>
              <a:latin typeface="Segoe Print" pitchFamily="2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-78404" y="3501008"/>
            <a:ext cx="9144000" cy="2067272"/>
          </a:xfrm>
          <a:prstGeom prst="rect">
            <a:avLst/>
          </a:prstGeom>
          <a:noFill/>
        </p:spPr>
        <p:txBody>
          <a:bodyPr vert="horz" wrap="none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26  </a:t>
            </a:r>
            <a:r>
              <a:rPr lang="en-CA" sz="11500" b="1" dirty="0" smtClean="0">
                <a:solidFill>
                  <a:prstClr val="black"/>
                </a:solidFill>
                <a:latin typeface="Agency FB" pitchFamily="34" charset="0"/>
              </a:rPr>
              <a:t>mol </a:t>
            </a:r>
            <a:r>
              <a:rPr lang="en-CA" sz="11500" b="1" dirty="0">
                <a:solidFill>
                  <a:srgbClr val="7030A0"/>
                </a:solidFill>
                <a:latin typeface="Agency FB" pitchFamily="34" charset="0"/>
              </a:rPr>
              <a:t>CO</a:t>
            </a:r>
            <a:r>
              <a:rPr lang="en-CA" sz="11500" b="1" baseline="-25000" dirty="0">
                <a:solidFill>
                  <a:srgbClr val="7030A0"/>
                </a:solidFill>
                <a:latin typeface="Agency FB" pitchFamily="34" charset="0"/>
              </a:rPr>
              <a:t>2</a:t>
            </a:r>
            <a:r>
              <a:rPr lang="en-CA" sz="11500" b="1" dirty="0">
                <a:solidFill>
                  <a:prstClr val="black"/>
                </a:solidFill>
                <a:latin typeface="Agency FB" pitchFamily="34" charset="0"/>
              </a:rPr>
              <a:t> </a:t>
            </a:r>
          </a:p>
          <a:p>
            <a:pPr marL="0" indent="0">
              <a:buClr>
                <a:srgbClr val="5BD078"/>
              </a:buClr>
              <a:buFont typeface="Wingdings 2"/>
              <a:buNone/>
            </a:pPr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35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115190"/>
            <a:ext cx="6553200" cy="374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124744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sz="2800" b="1" dirty="0"/>
              <a:t>When 1.57 mol </a:t>
            </a:r>
            <a:r>
              <a:rPr lang="en-CA" sz="2800" b="1" dirty="0" smtClean="0"/>
              <a:t>oxygen  </a:t>
            </a:r>
            <a:r>
              <a:rPr lang="en-CA" sz="2800" b="1" dirty="0"/>
              <a:t>reacts with </a:t>
            </a:r>
            <a:r>
              <a:rPr lang="en-CA" sz="2800" b="1" dirty="0" smtClean="0"/>
              <a:t>hydrogen gas </a:t>
            </a:r>
            <a:r>
              <a:rPr lang="en-CA" sz="2800" b="1" dirty="0"/>
              <a:t>to form </a:t>
            </a:r>
            <a:r>
              <a:rPr lang="en-CA" sz="2800" b="1" dirty="0" err="1" smtClean="0"/>
              <a:t>dihydrogen</a:t>
            </a:r>
            <a:r>
              <a:rPr lang="en-CA" sz="2800" b="1" dirty="0" smtClean="0"/>
              <a:t> monoxide, </a:t>
            </a:r>
            <a:r>
              <a:rPr lang="en-CA" sz="2800" b="1" dirty="0"/>
              <a:t>how many moles of </a:t>
            </a:r>
            <a:r>
              <a:rPr lang="en-CA" sz="2800" b="1" dirty="0" smtClean="0"/>
              <a:t>hydrogen are consumed in </a:t>
            </a:r>
            <a:r>
              <a:rPr lang="en-CA" sz="2800" b="1" dirty="0"/>
              <a:t>the process?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3000" y="1295400"/>
            <a:ext cx="6623287" cy="1754326"/>
          </a:xfrm>
          <a:prstGeom prst="rect">
            <a:avLst/>
          </a:prstGeom>
          <a:solidFill>
            <a:srgbClr val="CCFF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MOLES A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5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MOLES B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conversions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42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018" y="0"/>
            <a:ext cx="9144000" cy="89269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CA" sz="6000" dirty="0" smtClean="0">
                <a:solidFill>
                  <a:srgbClr val="FF0000"/>
                </a:solidFill>
                <a:latin typeface="Berlin Sans FB Demi" pitchFamily="34" charset="0"/>
              </a:rPr>
              <a:t>STOICHIOMETRY</a:t>
            </a:r>
            <a:endParaRPr lang="en-CA" sz="4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2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2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23749" y="1189038"/>
            <a:ext cx="9198259" cy="1951930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 smtClean="0">
                <a:solidFill>
                  <a:prstClr val="white"/>
                </a:solidFill>
                <a:latin typeface="Berlin Sans FB Demi" pitchFamily="34" charset="0"/>
              </a:rPr>
              <a:t>It is the relationship between the amount of reactants and the amount of products produced by the reaction</a:t>
            </a:r>
            <a:endParaRPr lang="en-CA" sz="4000" dirty="0">
              <a:solidFill>
                <a:prstClr val="white"/>
              </a:solidFill>
              <a:latin typeface="Berlin Sans FB Dem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35690"/>
            <a:ext cx="5436096" cy="299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 descr="Reactions are limited"/>
          <p:cNvSpPr>
            <a:spLocks noChangeAspect="1" noChangeArrowheads="1"/>
          </p:cNvSpPr>
          <p:nvPr/>
        </p:nvSpPr>
        <p:spPr bwMode="auto">
          <a:xfrm>
            <a:off x="155575" y="-10969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70176"/>
            <a:ext cx="3707904" cy="298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0930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12474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sz="2800" b="1" dirty="0"/>
              <a:t>When 1.57 mol </a:t>
            </a:r>
            <a:r>
              <a:rPr lang="en-CA" sz="2800" b="1" dirty="0" smtClean="0"/>
              <a:t>oxygen  </a:t>
            </a:r>
            <a:r>
              <a:rPr lang="en-CA" sz="2800" b="1" dirty="0"/>
              <a:t>reacts with </a:t>
            </a:r>
            <a:r>
              <a:rPr lang="en-CA" sz="2800" b="1" dirty="0" smtClean="0"/>
              <a:t>hydrogen gas </a:t>
            </a:r>
            <a:r>
              <a:rPr lang="en-CA" sz="2800" b="1" dirty="0"/>
              <a:t>to form </a:t>
            </a:r>
            <a:r>
              <a:rPr lang="en-CA" sz="2800" b="1" dirty="0" err="1" smtClean="0"/>
              <a:t>dihydrogen</a:t>
            </a:r>
            <a:r>
              <a:rPr lang="en-CA" sz="2800" b="1" dirty="0" smtClean="0"/>
              <a:t> monoxide, </a:t>
            </a:r>
            <a:r>
              <a:rPr lang="en-CA" sz="2800" b="1" dirty="0"/>
              <a:t>how many moles of </a:t>
            </a:r>
            <a:r>
              <a:rPr lang="en-CA" sz="2800" b="1" dirty="0" smtClean="0"/>
              <a:t>hydrogen are consumed in </a:t>
            </a:r>
            <a:r>
              <a:rPr lang="en-CA" sz="2800" b="1" dirty="0"/>
              <a:t>the process?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0726" y="1303016"/>
            <a:ext cx="2333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6056" y="1303015"/>
            <a:ext cx="31232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1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675380" y="1521653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1267" y="1313905"/>
            <a:ext cx="20381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2843808" y="2611103"/>
                <a:ext cx="6888352" cy="13847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691640" indent="-18288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4884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759AA5">
                      <a:lumMod val="60000"/>
                      <a:lumOff val="40000"/>
                    </a:srgbClr>
                  </a:buClr>
                  <a:buFont typeface="Arial" pitchFamily="34" charset="0"/>
                  <a:buNone/>
                </a:pPr>
                <a:r>
                  <a:rPr lang="en-CA" sz="4400" b="1" dirty="0" smtClean="0">
                    <a:solidFill>
                      <a:srgbClr val="FF0000"/>
                    </a:solidFill>
                    <a:latin typeface="Agency FB" pitchFamily="34" charset="0"/>
                  </a:rPr>
                  <a:t> 1.57 mol g </a:t>
                </a:r>
                <a:r>
                  <a:rPr lang="en-CA" sz="4400" b="1" dirty="0" smtClean="0">
                    <a:solidFill>
                      <a:prstClr val="black"/>
                    </a:solidFill>
                    <a:latin typeface="Agency FB" pitchFamily="34" charset="0"/>
                  </a:rPr>
                  <a:t>of</a:t>
                </a:r>
                <a:r>
                  <a:rPr lang="en-CA" sz="4400" b="1" dirty="0" smtClean="0">
                    <a:solidFill>
                      <a:srgbClr val="FF0000"/>
                    </a:solidFill>
                    <a:latin typeface="Agency FB" pitchFamily="34" charset="0"/>
                  </a:rPr>
                  <a:t> </a:t>
                </a:r>
                <a:r>
                  <a:rPr lang="en-CA" sz="4400" b="1" dirty="0" smtClean="0">
                    <a:solidFill>
                      <a:srgbClr val="7030A0"/>
                    </a:solidFill>
                    <a:latin typeface="Agency FB" pitchFamily="34" charset="0"/>
                  </a:rPr>
                  <a:t>O</a:t>
                </a:r>
                <a:r>
                  <a:rPr lang="en-CA" sz="4400" b="1" baseline="-25000" dirty="0" smtClean="0">
                    <a:solidFill>
                      <a:srgbClr val="7030A0"/>
                    </a:solidFill>
                    <a:latin typeface="Agency FB" pitchFamily="34" charset="0"/>
                  </a:rPr>
                  <a:t>2</a:t>
                </a:r>
                <a:r>
                  <a:rPr lang="en-CA" sz="4400" b="1" dirty="0" smtClean="0">
                    <a:solidFill>
                      <a:srgbClr val="FF0000"/>
                    </a:solidFill>
                    <a:latin typeface="Agency FB" pitchFamily="34" charset="0"/>
                  </a:rPr>
                  <a:t> </a:t>
                </a:r>
                <a:r>
                  <a:rPr lang="en-CA" sz="3600" b="1" dirty="0" smtClean="0">
                    <a:solidFill>
                      <a:prstClr val="black"/>
                    </a:solidFill>
                    <a:latin typeface="Agency FB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CA" sz="4800" b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𝒎𝒐𝒍</m:t>
                        </m:r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𝒐𝒇</m:t>
                        </m:r>
                        <m:r>
                          <m:rPr>
                            <m:nor/>
                          </m:rPr>
                          <a:rPr lang="en-CA" sz="4800" b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4000" b="1" dirty="0">
                            <a:solidFill>
                              <a:srgbClr val="7030A0"/>
                            </a:solidFill>
                            <a:latin typeface="Agency FB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CA" sz="4000" b="1" baseline="-25000" dirty="0">
                            <a:solidFill>
                              <a:srgbClr val="7030A0"/>
                            </a:solidFill>
                            <a:latin typeface="Agency FB" pitchFamily="34" charset="0"/>
                          </a:rPr>
                          <m:t>2</m:t>
                        </m:r>
                      </m:num>
                      <m:den>
                        <m:r>
                          <a:rPr lang="en-CA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CA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CA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𝒎𝒐𝒍</m:t>
                        </m:r>
                        <m:r>
                          <a:rPr lang="en-CA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CA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𝒐𝒇</m:t>
                        </m:r>
                        <m:r>
                          <m:rPr>
                            <m:nor/>
                          </m:rPr>
                          <a:rPr lang="en-CA" sz="4800" b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4400" b="1" dirty="0">
                            <a:solidFill>
                              <a:srgbClr val="7030A0"/>
                            </a:solidFill>
                            <a:latin typeface="Agency FB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CA" sz="4400" b="1" baseline="-25000" dirty="0">
                            <a:solidFill>
                              <a:srgbClr val="7030A0"/>
                            </a:solidFill>
                            <a:latin typeface="Agency FB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4400" b="1" dirty="0" smtClean="0">
                    <a:solidFill>
                      <a:srgbClr val="FF0000"/>
                    </a:solidFill>
                    <a:latin typeface="Agency FB" pitchFamily="34" charset="0"/>
                  </a:rPr>
                  <a:t> </a:t>
                </a:r>
                <a:endParaRPr lang="en-CA" sz="4400" b="1" dirty="0">
                  <a:solidFill>
                    <a:srgbClr val="FF0000"/>
                  </a:solidFill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611103"/>
                <a:ext cx="6888352" cy="1384711"/>
              </a:xfrm>
              <a:prstGeom prst="rect">
                <a:avLst/>
              </a:prstGeom>
              <a:blipFill rotWithShape="1">
                <a:blip r:embed="rId2"/>
                <a:stretch>
                  <a:fillRect l="-19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211750" y="2871411"/>
            <a:ext cx="301651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None/>
            </a:pPr>
            <a:r>
              <a:rPr lang="en-CA" sz="4000" b="1" dirty="0" smtClean="0">
                <a:solidFill>
                  <a:srgbClr val="7030A0"/>
                </a:solidFill>
                <a:latin typeface="Agency FB" pitchFamily="34" charset="0"/>
              </a:rPr>
              <a:t># moles of H</a:t>
            </a:r>
            <a:r>
              <a:rPr lang="en-CA" sz="4000" b="1" baseline="-25000" dirty="0" smtClean="0">
                <a:solidFill>
                  <a:srgbClr val="7030A0"/>
                </a:solidFill>
                <a:latin typeface="Agency FB" pitchFamily="34" charset="0"/>
              </a:rPr>
              <a:t>2 </a:t>
            </a:r>
            <a:r>
              <a:rPr lang="en-CA" sz="4000" b="1" dirty="0" smtClean="0">
                <a:solidFill>
                  <a:srgbClr val="7030A0"/>
                </a:solidFill>
                <a:latin typeface="Agency FB" pitchFamily="34" charset="0"/>
              </a:rPr>
              <a:t>=</a:t>
            </a:r>
            <a:endParaRPr lang="en-CA" sz="40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152556" y="4365104"/>
            <a:ext cx="4388578" cy="8640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None/>
            </a:pPr>
            <a:r>
              <a:rPr lang="en-CA" sz="4000" b="1" dirty="0" smtClean="0">
                <a:solidFill>
                  <a:srgbClr val="7030A0"/>
                </a:solidFill>
                <a:latin typeface="Agency FB" pitchFamily="34" charset="0"/>
              </a:rPr>
              <a:t># moles of H</a:t>
            </a:r>
            <a:r>
              <a:rPr lang="en-CA" sz="4000" b="1" baseline="-25000" dirty="0" smtClean="0">
                <a:solidFill>
                  <a:srgbClr val="7030A0"/>
                </a:solidFill>
                <a:latin typeface="Agency FB" pitchFamily="34" charset="0"/>
              </a:rPr>
              <a:t>2 </a:t>
            </a:r>
            <a:r>
              <a:rPr lang="en-CA" sz="4000" b="1" dirty="0" smtClean="0">
                <a:solidFill>
                  <a:srgbClr val="7030A0"/>
                </a:solidFill>
                <a:latin typeface="Agency FB" pitchFamily="34" charset="0"/>
              </a:rPr>
              <a:t>= </a:t>
            </a:r>
            <a:r>
              <a:rPr lang="en-CA" sz="4000" b="1" dirty="0" smtClean="0">
                <a:solidFill>
                  <a:srgbClr val="FF0000"/>
                </a:solidFill>
                <a:latin typeface="Agency FB" pitchFamily="34" charset="0"/>
              </a:rPr>
              <a:t>3.14 mol </a:t>
            </a:r>
            <a:endParaRPr lang="en-CA" sz="40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42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  <p:bldP spid="10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99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05850" y="0"/>
            <a:ext cx="4381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8715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379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05850" y="0"/>
            <a:ext cx="4381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379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817701"/>
            <a:ext cx="6019800" cy="402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12474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b="1" dirty="0" smtClean="0"/>
              <a:t>What is the mass of CO</a:t>
            </a:r>
            <a:r>
              <a:rPr lang="en-CA" sz="2800" b="1" baseline="-25000" dirty="0" smtClean="0"/>
              <a:t>2</a:t>
            </a:r>
            <a:r>
              <a:rPr lang="en-CA" sz="2800" b="1" dirty="0" smtClean="0"/>
              <a:t> produced when 1.00 g of  C</a:t>
            </a:r>
            <a:r>
              <a:rPr lang="en-CA" sz="2800" b="1" baseline="-25000" dirty="0" smtClean="0"/>
              <a:t>4</a:t>
            </a:r>
            <a:r>
              <a:rPr lang="en-CA" sz="2800" b="1" dirty="0" smtClean="0"/>
              <a:t>H</a:t>
            </a:r>
            <a:r>
              <a:rPr lang="en-CA" sz="2800" b="1" baseline="-25000" dirty="0" smtClean="0"/>
              <a:t>10</a:t>
            </a:r>
            <a:r>
              <a:rPr lang="en-CA" sz="2800" b="1" dirty="0"/>
              <a:t> </a:t>
            </a:r>
            <a:r>
              <a:rPr lang="en-CA" sz="2800" b="1" dirty="0" smtClean="0"/>
              <a:t>(the fuel in disposable lighters) is burned? </a:t>
            </a:r>
            <a:endParaRPr lang="en-CA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1219200"/>
            <a:ext cx="5556329" cy="1754326"/>
          </a:xfrm>
          <a:prstGeom prst="rect">
            <a:avLst/>
          </a:prstGeom>
          <a:solidFill>
            <a:srgbClr val="CCFF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Mass A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5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Mass B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conversions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7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12474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b="1" dirty="0" smtClean="0"/>
              <a:t>What is the mass of CO</a:t>
            </a:r>
            <a:r>
              <a:rPr lang="en-CA" sz="2800" b="1" baseline="-25000" dirty="0" smtClean="0"/>
              <a:t>2</a:t>
            </a:r>
            <a:r>
              <a:rPr lang="en-CA" sz="2800" b="1" dirty="0" smtClean="0"/>
              <a:t> produced when 1.00 g of  C</a:t>
            </a:r>
            <a:r>
              <a:rPr lang="en-CA" sz="2800" b="1" baseline="-25000" dirty="0" smtClean="0"/>
              <a:t>4</a:t>
            </a:r>
            <a:r>
              <a:rPr lang="en-CA" sz="2800" b="1" dirty="0" smtClean="0"/>
              <a:t>H</a:t>
            </a:r>
            <a:r>
              <a:rPr lang="en-CA" sz="2800" b="1" baseline="-25000" dirty="0" smtClean="0"/>
              <a:t>10</a:t>
            </a:r>
            <a:r>
              <a:rPr lang="en-CA" sz="2800" b="1" dirty="0"/>
              <a:t> </a:t>
            </a:r>
            <a:r>
              <a:rPr lang="en-CA" sz="2800" b="1" dirty="0" smtClean="0"/>
              <a:t>(the fuel in disposable lighters) is burned? </a:t>
            </a:r>
            <a:endParaRPr lang="en-CA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-202886" y="1102040"/>
            <a:ext cx="31223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(l) 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8727" y="1081725"/>
            <a:ext cx="22181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1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260744" y="1320677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36631" y="1112929"/>
            <a:ext cx="20381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0" y="1066800"/>
            <a:ext cx="27902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5388"/>
            <a:ext cx="8748464" cy="47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274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2989864" y="1851166"/>
            <a:ext cx="3868136" cy="739634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None/>
            </a:pPr>
            <a:r>
              <a:rPr lang="en-CA" sz="4000" b="1" dirty="0" smtClean="0">
                <a:solidFill>
                  <a:srgbClr val="7030A0"/>
                </a:solidFill>
                <a:latin typeface="Agency FB" pitchFamily="34" charset="0"/>
              </a:rPr>
              <a:t># mass of CO</a:t>
            </a:r>
            <a:r>
              <a:rPr lang="en-CA" sz="4000" b="1" baseline="-25000" dirty="0" smtClean="0">
                <a:solidFill>
                  <a:srgbClr val="7030A0"/>
                </a:solidFill>
                <a:latin typeface="Agency FB" pitchFamily="34" charset="0"/>
              </a:rPr>
              <a:t>2 </a:t>
            </a:r>
            <a:r>
              <a:rPr lang="en-CA" sz="4000" b="1" dirty="0" smtClean="0">
                <a:solidFill>
                  <a:srgbClr val="7030A0"/>
                </a:solidFill>
                <a:latin typeface="Agency FB" pitchFamily="34" charset="0"/>
              </a:rPr>
              <a:t>= </a:t>
            </a:r>
            <a:r>
              <a:rPr lang="en-CA" sz="4000" b="1" dirty="0" smtClean="0">
                <a:solidFill>
                  <a:srgbClr val="FF0000"/>
                </a:solidFill>
                <a:latin typeface="Britannic Bold" pitchFamily="34" charset="0"/>
              </a:rPr>
              <a:t>??</a:t>
            </a:r>
            <a:endParaRPr lang="en-CA" sz="4000" b="1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12474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b="1" dirty="0" smtClean="0"/>
              <a:t>What is the mass of CO</a:t>
            </a:r>
            <a:r>
              <a:rPr lang="en-CA" sz="2800" b="1" baseline="-25000" dirty="0" smtClean="0"/>
              <a:t>2</a:t>
            </a:r>
            <a:r>
              <a:rPr lang="en-CA" sz="2800" b="1" dirty="0" smtClean="0"/>
              <a:t> produced when 1.00 g of  C</a:t>
            </a:r>
            <a:r>
              <a:rPr lang="en-CA" sz="2800" b="1" baseline="-25000" dirty="0" smtClean="0"/>
              <a:t>4</a:t>
            </a:r>
            <a:r>
              <a:rPr lang="en-CA" sz="2800" b="1" dirty="0" smtClean="0"/>
              <a:t>H</a:t>
            </a:r>
            <a:r>
              <a:rPr lang="en-CA" sz="2800" b="1" baseline="-25000" dirty="0" smtClean="0"/>
              <a:t>10</a:t>
            </a:r>
            <a:r>
              <a:rPr lang="en-CA" sz="2800" b="1" dirty="0"/>
              <a:t> </a:t>
            </a:r>
            <a:r>
              <a:rPr lang="en-CA" sz="2800" b="1" dirty="0" smtClean="0"/>
              <a:t>(the fuel in disposable lighters) is burned? </a:t>
            </a:r>
            <a:endParaRPr lang="en-CA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-202886" y="1102040"/>
            <a:ext cx="31223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(l) 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8727" y="1081725"/>
            <a:ext cx="22181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1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260744" y="1320677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36631" y="1112929"/>
            <a:ext cx="20381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-275768" y="2395994"/>
                <a:ext cx="6390470" cy="13847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691640" indent="-18288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4884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759AA5">
                      <a:lumMod val="60000"/>
                      <a:lumOff val="40000"/>
                    </a:srgbClr>
                  </a:buClr>
                  <a:buFont typeface="Arial" pitchFamily="34" charset="0"/>
                  <a:buNone/>
                </a:pPr>
                <a:r>
                  <a:rPr lang="en-CA" sz="4400" b="1" dirty="0" smtClean="0">
                    <a:solidFill>
                      <a:srgbClr val="FF0000"/>
                    </a:solidFill>
                    <a:latin typeface="Agency FB" pitchFamily="34" charset="0"/>
                  </a:rPr>
                  <a:t> 1.00 g </a:t>
                </a:r>
                <a:r>
                  <a:rPr lang="en-CA" sz="4400" b="1" dirty="0" smtClean="0">
                    <a:solidFill>
                      <a:srgbClr val="002060"/>
                    </a:solidFill>
                    <a:latin typeface="Agency FB" pitchFamily="34" charset="0"/>
                  </a:rPr>
                  <a:t>C</a:t>
                </a:r>
                <a:r>
                  <a:rPr lang="en-CA" sz="4400" b="1" baseline="-25000" dirty="0" smtClean="0">
                    <a:solidFill>
                      <a:srgbClr val="002060"/>
                    </a:solidFill>
                    <a:latin typeface="Agency FB" pitchFamily="34" charset="0"/>
                  </a:rPr>
                  <a:t>4</a:t>
                </a:r>
                <a:r>
                  <a:rPr lang="en-CA" sz="4400" b="1" dirty="0" smtClean="0">
                    <a:solidFill>
                      <a:srgbClr val="002060"/>
                    </a:solidFill>
                    <a:latin typeface="Agency FB" pitchFamily="34" charset="0"/>
                  </a:rPr>
                  <a:t>H</a:t>
                </a:r>
                <a:r>
                  <a:rPr lang="en-CA" sz="4400" b="1" baseline="-25000" dirty="0" smtClean="0">
                    <a:solidFill>
                      <a:srgbClr val="002060"/>
                    </a:solidFill>
                    <a:latin typeface="Agency FB" pitchFamily="34" charset="0"/>
                  </a:rPr>
                  <a:t>10</a:t>
                </a:r>
                <a:r>
                  <a:rPr lang="en-CA" sz="4400" b="1" dirty="0" smtClean="0">
                    <a:solidFill>
                      <a:srgbClr val="FF0000"/>
                    </a:solidFill>
                    <a:latin typeface="Agency FB" pitchFamily="34" charset="0"/>
                  </a:rPr>
                  <a:t> </a:t>
                </a:r>
                <a:r>
                  <a:rPr lang="en-CA" sz="3600" b="1" dirty="0" smtClean="0">
                    <a:solidFill>
                      <a:prstClr val="black"/>
                    </a:solidFill>
                    <a:latin typeface="Agency FB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CA" sz="4800" b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𝒎𝒐𝒍</m:t>
                        </m:r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4400" b="1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CA" sz="4400" b="1" baseline="-25000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CA" sz="4400" b="1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CA" sz="4400" b="1" baseline="-25000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10</m:t>
                        </m:r>
                      </m:num>
                      <m:den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𝟓𝟖</m:t>
                        </m:r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4400" b="1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CA" sz="4400" b="1" baseline="-25000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CA" sz="4400" b="1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CA" sz="4400" b="1" baseline="-25000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CA" sz="4400" b="1" dirty="0" smtClean="0">
                    <a:solidFill>
                      <a:srgbClr val="FF0000"/>
                    </a:solidFill>
                    <a:latin typeface="Agency FB" pitchFamily="34" charset="0"/>
                  </a:rPr>
                  <a:t> = </a:t>
                </a:r>
                <a:endParaRPr lang="en-CA" sz="4400" b="1" dirty="0">
                  <a:solidFill>
                    <a:srgbClr val="FF0000"/>
                  </a:solidFill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5768" y="2395994"/>
                <a:ext cx="6390470" cy="1384711"/>
              </a:xfrm>
              <a:prstGeom prst="rect">
                <a:avLst/>
              </a:prstGeom>
              <a:blipFill rotWithShape="1">
                <a:blip r:embed="rId2"/>
                <a:stretch>
                  <a:fillRect l="-209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763648" y="1102040"/>
            <a:ext cx="27902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490878" y="2651705"/>
            <a:ext cx="3582833" cy="873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None/>
            </a:pPr>
            <a:r>
              <a:rPr lang="en-CA" sz="4400" b="1" dirty="0" smtClean="0">
                <a:solidFill>
                  <a:srgbClr val="FF0000"/>
                </a:solidFill>
                <a:latin typeface="Agency FB" pitchFamily="34" charset="0"/>
              </a:rPr>
              <a:t> 0.0172 mol </a:t>
            </a:r>
            <a:r>
              <a:rPr lang="en-CA" sz="4400" b="1" dirty="0" smtClean="0">
                <a:solidFill>
                  <a:srgbClr val="002060"/>
                </a:solidFill>
                <a:latin typeface="Agency FB" pitchFamily="34" charset="0"/>
              </a:rPr>
              <a:t>C</a:t>
            </a:r>
            <a:r>
              <a:rPr lang="en-CA" sz="4400" b="1" baseline="-25000" dirty="0" smtClean="0">
                <a:solidFill>
                  <a:srgbClr val="002060"/>
                </a:solidFill>
                <a:latin typeface="Agency FB" pitchFamily="34" charset="0"/>
              </a:rPr>
              <a:t>4</a:t>
            </a:r>
            <a:r>
              <a:rPr lang="en-CA" sz="4400" b="1" dirty="0" smtClean="0">
                <a:solidFill>
                  <a:srgbClr val="002060"/>
                </a:solidFill>
                <a:latin typeface="Agency FB" pitchFamily="34" charset="0"/>
              </a:rPr>
              <a:t>H</a:t>
            </a:r>
            <a:r>
              <a:rPr lang="en-CA" sz="4400" b="1" baseline="-25000" dirty="0" smtClean="0">
                <a:solidFill>
                  <a:srgbClr val="002060"/>
                </a:solidFill>
                <a:latin typeface="Agency FB" pitchFamily="34" charset="0"/>
              </a:rPr>
              <a:t>10</a:t>
            </a:r>
            <a:r>
              <a:rPr lang="en-CA" sz="4400" b="1" dirty="0" smtClean="0">
                <a:solidFill>
                  <a:srgbClr val="FF0000"/>
                </a:solidFill>
                <a:latin typeface="Agency FB" pitchFamily="34" charset="0"/>
              </a:rPr>
              <a:t>  </a:t>
            </a:r>
            <a:endParaRPr lang="en-CA" sz="44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-200653" y="4147715"/>
            <a:ext cx="3641106" cy="873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None/>
            </a:pPr>
            <a:r>
              <a:rPr lang="en-CA" sz="4400" b="1" dirty="0" smtClean="0">
                <a:solidFill>
                  <a:srgbClr val="FF0000"/>
                </a:solidFill>
                <a:latin typeface="Agency FB" pitchFamily="34" charset="0"/>
              </a:rPr>
              <a:t> 0.0172 mol </a:t>
            </a:r>
            <a:r>
              <a:rPr lang="en-CA" sz="4400" b="1" dirty="0" smtClean="0">
                <a:solidFill>
                  <a:srgbClr val="002060"/>
                </a:solidFill>
                <a:latin typeface="Agency FB" pitchFamily="34" charset="0"/>
              </a:rPr>
              <a:t>C</a:t>
            </a:r>
            <a:r>
              <a:rPr lang="en-CA" sz="4400" b="1" baseline="-25000" dirty="0" smtClean="0">
                <a:solidFill>
                  <a:srgbClr val="002060"/>
                </a:solidFill>
                <a:latin typeface="Agency FB" pitchFamily="34" charset="0"/>
              </a:rPr>
              <a:t>4</a:t>
            </a:r>
            <a:r>
              <a:rPr lang="en-CA" sz="4400" b="1" dirty="0" smtClean="0">
                <a:solidFill>
                  <a:srgbClr val="002060"/>
                </a:solidFill>
                <a:latin typeface="Agency FB" pitchFamily="34" charset="0"/>
              </a:rPr>
              <a:t>H</a:t>
            </a:r>
            <a:r>
              <a:rPr lang="en-CA" sz="4400" b="1" baseline="-25000" dirty="0" smtClean="0">
                <a:solidFill>
                  <a:srgbClr val="002060"/>
                </a:solidFill>
                <a:latin typeface="Agency FB" pitchFamily="34" charset="0"/>
              </a:rPr>
              <a:t>10</a:t>
            </a:r>
            <a:r>
              <a:rPr lang="en-CA" sz="4400" b="1" dirty="0" smtClean="0">
                <a:solidFill>
                  <a:srgbClr val="FF0000"/>
                </a:solidFill>
                <a:latin typeface="Agency FB" pitchFamily="34" charset="0"/>
              </a:rPr>
              <a:t>  </a:t>
            </a:r>
            <a:endParaRPr lang="en-CA" sz="44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3064934" y="3780705"/>
                <a:ext cx="3370406" cy="13847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691640" indent="-18288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4884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759AA5">
                      <a:lumMod val="60000"/>
                      <a:lumOff val="40000"/>
                    </a:srgbClr>
                  </a:buClr>
                  <a:buFont typeface="Arial" pitchFamily="34" charset="0"/>
                  <a:buNone/>
                </a:pPr>
                <a:r>
                  <a:rPr lang="en-CA" sz="3600" b="1" dirty="0" smtClean="0">
                    <a:solidFill>
                      <a:prstClr val="black"/>
                    </a:solidFill>
                    <a:latin typeface="Agency FB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CA" sz="4800" b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𝒎𝒐𝒍</m:t>
                        </m:r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4400" b="1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CA" sz="4400" b="1" dirty="0" smtClean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CA" sz="4400" b="1" baseline="-25000" dirty="0" smtClean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2</m:t>
                        </m:r>
                      </m:num>
                      <m:den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𝒎𝒐𝒍</m:t>
                        </m:r>
                        <m:r>
                          <a:rPr lang="en-CA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4400" b="1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CA" sz="4400" b="1" baseline="-25000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CA" sz="4400" b="1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CA" sz="4400" b="1" baseline="-25000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CA" sz="4400" b="1" dirty="0" smtClean="0">
                    <a:solidFill>
                      <a:srgbClr val="FF0000"/>
                    </a:solidFill>
                    <a:latin typeface="Agency FB" pitchFamily="34" charset="0"/>
                  </a:rPr>
                  <a:t> = </a:t>
                </a:r>
                <a:endParaRPr lang="en-CA" sz="4400" b="1" dirty="0">
                  <a:solidFill>
                    <a:srgbClr val="FF0000"/>
                  </a:solidFill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934" y="3780705"/>
                <a:ext cx="3370406" cy="1384711"/>
              </a:xfrm>
              <a:prstGeom prst="rect">
                <a:avLst/>
              </a:prstGeom>
              <a:blipFill rotWithShape="1">
                <a:blip r:embed="rId3"/>
                <a:stretch>
                  <a:fillRect l="-5606" r="-32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5971028" y="4139516"/>
                <a:ext cx="3582833" cy="8732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691640" indent="-18288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4884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759AA5">
                      <a:lumMod val="60000"/>
                      <a:lumOff val="40000"/>
                    </a:srgbClr>
                  </a:buClr>
                  <a:buFont typeface="Arial" pitchFamily="34" charset="0"/>
                  <a:buNone/>
                </a:pPr>
                <a:r>
                  <a:rPr lang="en-CA" sz="4400" b="1" dirty="0" smtClean="0">
                    <a:solidFill>
                      <a:srgbClr val="FF0000"/>
                    </a:solidFill>
                    <a:latin typeface="Agency FB" pitchFamily="34" charset="0"/>
                  </a:rPr>
                  <a:t> 0.0688 mol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sz="4400" b="1" dirty="0">
                        <a:solidFill>
                          <a:srgbClr val="002060"/>
                        </a:solidFill>
                        <a:latin typeface="Agency FB" pitchFamily="34" charset="0"/>
                      </a:rPr>
                      <m:t>CO</m:t>
                    </m:r>
                    <m:r>
                      <m:rPr>
                        <m:nor/>
                      </m:rPr>
                      <a:rPr lang="en-CA" sz="4400" b="1" baseline="-25000" dirty="0">
                        <a:solidFill>
                          <a:srgbClr val="002060"/>
                        </a:solidFill>
                        <a:latin typeface="Agency FB" pitchFamily="34" charset="0"/>
                      </a:rPr>
                      <m:t>2</m:t>
                    </m:r>
                  </m:oMath>
                </a14:m>
                <a:endParaRPr lang="en-CA" sz="4400" b="1" dirty="0">
                  <a:solidFill>
                    <a:srgbClr val="FF0000"/>
                  </a:solidFill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28" y="4139516"/>
                <a:ext cx="3582833" cy="873287"/>
              </a:xfrm>
              <a:prstGeom prst="rect">
                <a:avLst/>
              </a:prstGeom>
              <a:blipFill rotWithShape="1">
                <a:blip r:embed="rId4"/>
                <a:stretch>
                  <a:fillRect l="-3571" t="-14685" b="-202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-130301" y="5303122"/>
                <a:ext cx="6390470" cy="13847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691640" indent="-18288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4884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759AA5">
                      <a:lumMod val="60000"/>
                      <a:lumOff val="40000"/>
                    </a:srgbClr>
                  </a:buClr>
                  <a:buFont typeface="Arial" pitchFamily="34" charset="0"/>
                  <a:buNone/>
                </a:pPr>
                <a:r>
                  <a:rPr lang="en-CA" sz="4400" b="1" dirty="0" smtClean="0">
                    <a:solidFill>
                      <a:srgbClr val="FF0000"/>
                    </a:solidFill>
                    <a:latin typeface="Agency FB" pitchFamily="34" charset="0"/>
                  </a:rPr>
                  <a:t> 0.0688g mol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sz="4400" b="1" dirty="0">
                        <a:solidFill>
                          <a:srgbClr val="002060"/>
                        </a:solidFill>
                        <a:latin typeface="Agency FB" pitchFamily="34" charset="0"/>
                      </a:rPr>
                      <m:t>CO</m:t>
                    </m:r>
                    <m:r>
                      <m:rPr>
                        <m:nor/>
                      </m:rPr>
                      <a:rPr lang="en-CA" sz="4400" b="1" baseline="-25000" dirty="0">
                        <a:solidFill>
                          <a:srgbClr val="002060"/>
                        </a:solidFill>
                        <a:latin typeface="Agency FB" pitchFamily="34" charset="0"/>
                      </a:rPr>
                      <m:t>2</m:t>
                    </m:r>
                    <m:r>
                      <a:rPr lang="en-CA" sz="4400" b="1" i="1" baseline="-25000" dirty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CA" sz="3600" b="1" dirty="0" smtClean="0">
                    <a:solidFill>
                      <a:prstClr val="black"/>
                    </a:solidFill>
                    <a:latin typeface="Agency FB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CA" sz="4400" b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CA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CA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𝟒𝟒</m:t>
                        </m:r>
                        <m:r>
                          <a:rPr lang="en-CA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CA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CA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CA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CA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4400" b="1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CO</m:t>
                        </m:r>
                        <m:r>
                          <m:rPr>
                            <m:nor/>
                          </m:rPr>
                          <a:rPr lang="en-CA" sz="4400" b="1" baseline="-25000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2</m:t>
                        </m:r>
                      </m:num>
                      <m:den>
                        <m:r>
                          <a:rPr lang="en-CA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CA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CA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𝒎𝒐𝒍</m:t>
                        </m:r>
                        <m:r>
                          <a:rPr lang="en-CA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4400" b="1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CO</m:t>
                        </m:r>
                        <m:r>
                          <m:rPr>
                            <m:nor/>
                          </m:rPr>
                          <a:rPr lang="en-CA" sz="4400" b="1" baseline="-25000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4400" b="1" dirty="0" smtClean="0">
                    <a:solidFill>
                      <a:srgbClr val="FF0000"/>
                    </a:solidFill>
                    <a:latin typeface="Agency FB" pitchFamily="34" charset="0"/>
                  </a:rPr>
                  <a:t> = </a:t>
                </a:r>
                <a:endParaRPr lang="en-CA" sz="4400" b="1" dirty="0">
                  <a:solidFill>
                    <a:srgbClr val="FF0000"/>
                  </a:solidFill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301" y="5303122"/>
                <a:ext cx="6390470" cy="1384711"/>
              </a:xfrm>
              <a:prstGeom prst="rect">
                <a:avLst/>
              </a:prstGeom>
              <a:blipFill rotWithShape="1">
                <a:blip r:embed="rId5"/>
                <a:stretch>
                  <a:fillRect l="-2099" r="-37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6188792" y="5560952"/>
                <a:ext cx="2546839" cy="8732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691640" indent="-18288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4884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759AA5">
                      <a:lumMod val="60000"/>
                      <a:lumOff val="40000"/>
                    </a:srgbClr>
                  </a:buClr>
                  <a:buFont typeface="Arial" pitchFamily="34" charset="0"/>
                  <a:buNone/>
                </a:pPr>
                <a:r>
                  <a:rPr lang="en-CA" sz="4400" b="1" dirty="0" smtClean="0">
                    <a:solidFill>
                      <a:srgbClr val="FF0000"/>
                    </a:solidFill>
                    <a:latin typeface="Agency FB" pitchFamily="34" charset="0"/>
                  </a:rPr>
                  <a:t> 3.03 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sz="4400" b="1" dirty="0">
                        <a:solidFill>
                          <a:srgbClr val="002060"/>
                        </a:solidFill>
                        <a:latin typeface="Agency FB" pitchFamily="34" charset="0"/>
                      </a:rPr>
                      <m:t>CO</m:t>
                    </m:r>
                    <m:r>
                      <m:rPr>
                        <m:nor/>
                      </m:rPr>
                      <a:rPr lang="en-CA" sz="4400" b="1" baseline="-25000" dirty="0">
                        <a:solidFill>
                          <a:srgbClr val="002060"/>
                        </a:solidFill>
                        <a:latin typeface="Agency FB" pitchFamily="34" charset="0"/>
                      </a:rPr>
                      <m:t>2</m:t>
                    </m:r>
                  </m:oMath>
                </a14:m>
                <a:endParaRPr lang="en-CA" sz="4400" b="1" dirty="0">
                  <a:solidFill>
                    <a:srgbClr val="FF0000"/>
                  </a:solidFill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792" y="5560952"/>
                <a:ext cx="2546839" cy="873287"/>
              </a:xfrm>
              <a:prstGeom prst="rect">
                <a:avLst/>
              </a:prstGeom>
              <a:blipFill rotWithShape="1">
                <a:blip r:embed="rId6"/>
                <a:stretch>
                  <a:fillRect l="-5024" t="-14685" b="-202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2022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P spid="6" grpId="0"/>
      <p:bldP spid="8" grpId="0"/>
      <p:bldP spid="8" grpId="1"/>
      <p:bldP spid="9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12474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b="1" dirty="0" smtClean="0"/>
              <a:t>What is the mass of CO</a:t>
            </a:r>
            <a:r>
              <a:rPr lang="en-CA" sz="2800" b="1" baseline="-25000" dirty="0" smtClean="0"/>
              <a:t>2</a:t>
            </a:r>
            <a:r>
              <a:rPr lang="en-CA" sz="2800" b="1" dirty="0" smtClean="0"/>
              <a:t> produced when 1.00 g of  C</a:t>
            </a:r>
            <a:r>
              <a:rPr lang="en-CA" sz="2800" b="1" baseline="-25000" dirty="0" smtClean="0"/>
              <a:t>4</a:t>
            </a:r>
            <a:r>
              <a:rPr lang="en-CA" sz="2800" b="1" dirty="0" smtClean="0"/>
              <a:t>H</a:t>
            </a:r>
            <a:r>
              <a:rPr lang="en-CA" sz="2800" b="1" baseline="-25000" dirty="0" smtClean="0"/>
              <a:t>10</a:t>
            </a:r>
            <a:r>
              <a:rPr lang="en-CA" sz="2800" b="1" dirty="0"/>
              <a:t> </a:t>
            </a:r>
            <a:r>
              <a:rPr lang="en-CA" sz="2800" b="1" dirty="0" smtClean="0"/>
              <a:t>(the fuel in disposable lighters) is burned? </a:t>
            </a:r>
            <a:endParaRPr lang="en-CA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-202886" y="1102040"/>
            <a:ext cx="31223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(l) 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8727" y="1081725"/>
            <a:ext cx="22181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1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260744" y="1320677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36631" y="1112929"/>
            <a:ext cx="20381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-130301" y="3185029"/>
                <a:ext cx="4628422" cy="10572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691640" indent="-18288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4884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759AA5">
                      <a:lumMod val="60000"/>
                      <a:lumOff val="40000"/>
                    </a:srgbClr>
                  </a:buClr>
                  <a:buFont typeface="Arial" pitchFamily="34" charset="0"/>
                  <a:buNone/>
                </a:pPr>
                <a:r>
                  <a:rPr lang="en-CA" sz="3600" b="1" dirty="0" smtClean="0">
                    <a:solidFill>
                      <a:srgbClr val="FF0000"/>
                    </a:solidFill>
                    <a:latin typeface="Agency FB" pitchFamily="34" charset="0"/>
                  </a:rPr>
                  <a:t> 1.00 g </a:t>
                </a:r>
                <a:r>
                  <a:rPr lang="en-CA" sz="3600" b="1" dirty="0" smtClean="0">
                    <a:solidFill>
                      <a:srgbClr val="002060"/>
                    </a:solidFill>
                    <a:latin typeface="Agency FB" pitchFamily="34" charset="0"/>
                  </a:rPr>
                  <a:t>C</a:t>
                </a:r>
                <a:r>
                  <a:rPr lang="en-CA" sz="3600" b="1" baseline="-25000" dirty="0" smtClean="0">
                    <a:solidFill>
                      <a:srgbClr val="002060"/>
                    </a:solidFill>
                    <a:latin typeface="Agency FB" pitchFamily="34" charset="0"/>
                  </a:rPr>
                  <a:t>4</a:t>
                </a:r>
                <a:r>
                  <a:rPr lang="en-CA" sz="3600" b="1" dirty="0" smtClean="0">
                    <a:solidFill>
                      <a:srgbClr val="002060"/>
                    </a:solidFill>
                    <a:latin typeface="Agency FB" pitchFamily="34" charset="0"/>
                  </a:rPr>
                  <a:t>H</a:t>
                </a:r>
                <a:r>
                  <a:rPr lang="en-CA" sz="3600" b="1" baseline="-25000" dirty="0" smtClean="0">
                    <a:solidFill>
                      <a:srgbClr val="002060"/>
                    </a:solidFill>
                    <a:latin typeface="Agency FB" pitchFamily="34" charset="0"/>
                  </a:rPr>
                  <a:t>10</a:t>
                </a:r>
                <a:r>
                  <a:rPr lang="en-CA" sz="3600" b="1" dirty="0" smtClean="0">
                    <a:solidFill>
                      <a:srgbClr val="FF0000"/>
                    </a:solidFill>
                    <a:latin typeface="Agency FB" pitchFamily="34" charset="0"/>
                  </a:rPr>
                  <a:t> </a:t>
                </a:r>
                <a:r>
                  <a:rPr lang="en-CA" sz="3600" b="1" dirty="0" smtClean="0">
                    <a:solidFill>
                      <a:prstClr val="black"/>
                    </a:solidFill>
                    <a:latin typeface="Agency FB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CA" sz="3600" b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𝒎𝒐𝒍</m:t>
                        </m:r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3600" b="1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CA" sz="3600" b="1" baseline="-25000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CA" sz="3600" b="1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CA" sz="3600" b="1" baseline="-25000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10</m:t>
                        </m:r>
                      </m:num>
                      <m:den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𝟓𝟖</m:t>
                        </m:r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3600" b="1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CA" sz="3600" b="1" baseline="-25000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CA" sz="3600" b="1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CA" sz="3600" b="1" baseline="-25000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CA" sz="3600" b="1" dirty="0">
                  <a:solidFill>
                    <a:srgbClr val="FF0000"/>
                  </a:solidFill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301" y="3185029"/>
                <a:ext cx="4628422" cy="1057219"/>
              </a:xfrm>
              <a:prstGeom prst="rect">
                <a:avLst/>
              </a:prstGeom>
              <a:blipFill rotWithShape="1">
                <a:blip r:embed="rId2"/>
                <a:stretch>
                  <a:fillRect l="-2108" b="-40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2989864" y="1851166"/>
            <a:ext cx="3868136" cy="739634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None/>
            </a:pPr>
            <a:r>
              <a:rPr lang="en-CA" sz="4000" b="1" dirty="0" smtClean="0">
                <a:solidFill>
                  <a:srgbClr val="7030A0"/>
                </a:solidFill>
                <a:latin typeface="Agency FB" pitchFamily="34" charset="0"/>
              </a:rPr>
              <a:t># mass of CO</a:t>
            </a:r>
            <a:r>
              <a:rPr lang="en-CA" sz="4000" b="1" baseline="-25000" dirty="0" smtClean="0">
                <a:solidFill>
                  <a:srgbClr val="7030A0"/>
                </a:solidFill>
                <a:latin typeface="Agency FB" pitchFamily="34" charset="0"/>
              </a:rPr>
              <a:t>2 </a:t>
            </a:r>
            <a:r>
              <a:rPr lang="en-CA" sz="4000" b="1" dirty="0" smtClean="0">
                <a:solidFill>
                  <a:srgbClr val="7030A0"/>
                </a:solidFill>
                <a:latin typeface="Agency FB" pitchFamily="34" charset="0"/>
              </a:rPr>
              <a:t>= </a:t>
            </a:r>
            <a:r>
              <a:rPr lang="en-CA" sz="4000" b="1" dirty="0" smtClean="0">
                <a:solidFill>
                  <a:srgbClr val="FF0000"/>
                </a:solidFill>
                <a:latin typeface="Britannic Bold" pitchFamily="34" charset="0"/>
              </a:rPr>
              <a:t>??</a:t>
            </a:r>
            <a:endParaRPr lang="en-CA" sz="4000" b="1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63648" y="1102040"/>
            <a:ext cx="27902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4170164" y="3168470"/>
                <a:ext cx="2593484" cy="10737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691640" indent="-18288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4884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759AA5">
                      <a:lumMod val="60000"/>
                      <a:lumOff val="40000"/>
                    </a:srgbClr>
                  </a:buClr>
                  <a:buFont typeface="Arial" pitchFamily="34" charset="0"/>
                  <a:buNone/>
                </a:pPr>
                <a:r>
                  <a:rPr lang="en-CA" sz="3600" b="1" dirty="0" smtClean="0">
                    <a:solidFill>
                      <a:prstClr val="black"/>
                    </a:solidFill>
                    <a:latin typeface="Agency FB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CA" sz="3600" b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𝒎𝒐𝒍</m:t>
                        </m:r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3600" b="1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CA" sz="3600" b="1" dirty="0" smtClean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CA" sz="3600" b="1" baseline="-25000" dirty="0" smtClean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2</m:t>
                        </m:r>
                      </m:num>
                      <m:den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𝒎𝒐𝒍</m:t>
                        </m:r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3600" b="1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CA" sz="3600" b="1" baseline="-25000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CA" sz="3600" b="1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CA" sz="3600" b="1" baseline="-25000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CA" sz="3600" b="1" dirty="0">
                  <a:solidFill>
                    <a:srgbClr val="FF0000"/>
                  </a:solidFill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164" y="3168470"/>
                <a:ext cx="2593484" cy="1073778"/>
              </a:xfrm>
              <a:prstGeom prst="rect">
                <a:avLst/>
              </a:prstGeom>
              <a:blipFill rotWithShape="1">
                <a:blip r:embed="rId3"/>
                <a:stretch>
                  <a:fillRect l="-7042" b="-28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6372957" y="3139801"/>
                <a:ext cx="2392238" cy="11311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691640" indent="-18288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4884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759AA5">
                      <a:lumMod val="60000"/>
                      <a:lumOff val="40000"/>
                    </a:srgbClr>
                  </a:buClr>
                  <a:buFont typeface="Arial" pitchFamily="34" charset="0"/>
                  <a:buNone/>
                </a:pPr>
                <a:r>
                  <a:rPr lang="en-CA" sz="3600" b="1" dirty="0" smtClean="0">
                    <a:solidFill>
                      <a:prstClr val="black"/>
                    </a:solidFill>
                    <a:latin typeface="Agency FB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CA" sz="3600" b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𝟒𝟒</m:t>
                        </m:r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3600" b="1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CO</m:t>
                        </m:r>
                        <m:r>
                          <m:rPr>
                            <m:nor/>
                          </m:rPr>
                          <a:rPr lang="en-CA" sz="3600" b="1" baseline="-25000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2</m:t>
                        </m:r>
                      </m:num>
                      <m:den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𝒎𝒐𝒍</m:t>
                        </m:r>
                        <m:r>
                          <a:rPr lang="en-CA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3600" b="1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CO</m:t>
                        </m:r>
                        <m:r>
                          <m:rPr>
                            <m:nor/>
                          </m:rPr>
                          <a:rPr lang="en-CA" sz="3600" b="1" baseline="-25000" dirty="0">
                            <a:solidFill>
                              <a:srgbClr val="002060"/>
                            </a:solidFill>
                            <a:latin typeface="Agency FB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3600" b="1" dirty="0" smtClean="0">
                    <a:solidFill>
                      <a:srgbClr val="FF0000"/>
                    </a:solidFill>
                    <a:latin typeface="Agency FB" pitchFamily="34" charset="0"/>
                  </a:rPr>
                  <a:t> = </a:t>
                </a:r>
                <a:endParaRPr lang="en-CA" sz="3600" b="1" dirty="0">
                  <a:solidFill>
                    <a:srgbClr val="FF0000"/>
                  </a:solidFill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957" y="3139801"/>
                <a:ext cx="2392238" cy="1131117"/>
              </a:xfrm>
              <a:prstGeom prst="rect">
                <a:avLst/>
              </a:prstGeom>
              <a:blipFill rotWithShape="1">
                <a:blip r:embed="rId4"/>
                <a:stretch>
                  <a:fillRect l="-7634" r="-106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2890504" y="5124308"/>
                <a:ext cx="2546839" cy="8732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691640" indent="-18288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4884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759AA5">
                      <a:lumMod val="60000"/>
                      <a:lumOff val="40000"/>
                    </a:srgbClr>
                  </a:buClr>
                  <a:buFont typeface="Arial" pitchFamily="34" charset="0"/>
                  <a:buNone/>
                </a:pPr>
                <a:r>
                  <a:rPr lang="en-CA" sz="4400" b="1" dirty="0" smtClean="0">
                    <a:solidFill>
                      <a:srgbClr val="FF0000"/>
                    </a:solidFill>
                    <a:latin typeface="Agency FB" pitchFamily="34" charset="0"/>
                  </a:rPr>
                  <a:t> 3.03 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sz="4400" b="1" dirty="0">
                        <a:solidFill>
                          <a:srgbClr val="002060"/>
                        </a:solidFill>
                        <a:latin typeface="Agency FB" pitchFamily="34" charset="0"/>
                      </a:rPr>
                      <m:t>CO</m:t>
                    </m:r>
                    <m:r>
                      <m:rPr>
                        <m:nor/>
                      </m:rPr>
                      <a:rPr lang="en-CA" sz="4400" b="1" baseline="-25000" dirty="0">
                        <a:solidFill>
                          <a:srgbClr val="002060"/>
                        </a:solidFill>
                        <a:latin typeface="Agency FB" pitchFamily="34" charset="0"/>
                      </a:rPr>
                      <m:t>2</m:t>
                    </m:r>
                  </m:oMath>
                </a14:m>
                <a:endParaRPr lang="en-CA" sz="4400" b="1" dirty="0">
                  <a:solidFill>
                    <a:srgbClr val="FF0000"/>
                  </a:solidFill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504" y="5124308"/>
                <a:ext cx="2546839" cy="873287"/>
              </a:xfrm>
              <a:prstGeom prst="rect">
                <a:avLst/>
              </a:prstGeom>
              <a:blipFill rotWithShape="1">
                <a:blip r:embed="rId5"/>
                <a:stretch>
                  <a:fillRect l="-5024" t="-14685" b="-202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7817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23" grpId="0" animBg="1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891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379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379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379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018" y="0"/>
            <a:ext cx="9144000" cy="89269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CA" sz="6000" dirty="0" smtClean="0">
                <a:solidFill>
                  <a:srgbClr val="FF0000"/>
                </a:solidFill>
                <a:latin typeface="Berlin Sans FB Demi" pitchFamily="34" charset="0"/>
              </a:rPr>
              <a:t>STOICHIOMETRY</a:t>
            </a:r>
            <a:endParaRPr lang="en-CA" sz="4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3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AutoShape 4" descr="Reactions are limited"/>
          <p:cNvSpPr>
            <a:spLocks noChangeAspect="1" noChangeArrowheads="1"/>
          </p:cNvSpPr>
          <p:nvPr/>
        </p:nvSpPr>
        <p:spPr bwMode="auto">
          <a:xfrm>
            <a:off x="155575" y="-10969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124744"/>
            <a:ext cx="8575054" cy="54006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5BD078"/>
              </a:buClr>
            </a:pPr>
            <a:r>
              <a:rPr lang="en-CA" sz="3200" dirty="0" smtClean="0">
                <a:solidFill>
                  <a:srgbClr val="7030A0"/>
                </a:solidFill>
                <a:latin typeface="Arial Black" pitchFamily="34" charset="0"/>
              </a:rPr>
              <a:t>CONSIDER A REACTION:</a:t>
            </a:r>
            <a:endParaRPr lang="en-CA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5793" y="1860767"/>
            <a:ext cx="25779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3CO</a:t>
            </a:r>
            <a:r>
              <a:rPr lang="en-US" sz="3600" b="1" spc="50" baseline="-2500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(g)+</a:t>
            </a:r>
            <a:endParaRPr lang="en-US" sz="3600" b="1" spc="50" dirty="0">
              <a:ln w="11430"/>
              <a:solidFill>
                <a:prstClr val="whit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080483" y="2006962"/>
            <a:ext cx="828092" cy="3539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94002" y="1860767"/>
            <a:ext cx="22816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4H</a:t>
            </a:r>
            <a:r>
              <a:rPr lang="en-US" sz="3600" b="1" spc="50" baseline="-2500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O(g)</a:t>
            </a:r>
            <a:endParaRPr lang="en-US" sz="3600" b="1" spc="50" dirty="0">
              <a:ln w="11430"/>
              <a:solidFill>
                <a:prstClr val="whit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275147" y="1788415"/>
            <a:ext cx="314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3600" b="1" spc="50" baseline="-2500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6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36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 +</a:t>
            </a:r>
            <a:endParaRPr lang="en-US" sz="3600" b="1" spc="50" dirty="0">
              <a:ln w="11430"/>
              <a:solidFill>
                <a:prstClr val="whit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41850" y="1768436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5O</a:t>
            </a:r>
            <a:r>
              <a:rPr lang="en-US" sz="3600" b="1" spc="50" baseline="-2500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600" b="1" spc="50" dirty="0">
              <a:ln w="11430"/>
              <a:solidFill>
                <a:prstClr val="whit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4538" y="2695011"/>
            <a:ext cx="9198259" cy="1512168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>
                <a:solidFill>
                  <a:srgbClr val="FFFF00"/>
                </a:solidFill>
                <a:latin typeface="Berlin Sans FB Demi" pitchFamily="34" charset="0"/>
              </a:rPr>
              <a:t>What mass of oxygen will react with 96.1 grams of </a:t>
            </a:r>
            <a:r>
              <a:rPr lang="en-CA" sz="3600" dirty="0" smtClean="0">
                <a:solidFill>
                  <a:srgbClr val="FFFF00"/>
                </a:solidFill>
                <a:latin typeface="Berlin Sans FB Demi" pitchFamily="34" charset="0"/>
              </a:rPr>
              <a:t>propane (C</a:t>
            </a:r>
            <a:r>
              <a:rPr lang="en-CA" sz="3600" baseline="-25000" dirty="0" smtClean="0">
                <a:solidFill>
                  <a:srgbClr val="FFFF00"/>
                </a:solidFill>
                <a:latin typeface="Berlin Sans FB Demi" pitchFamily="34" charset="0"/>
              </a:rPr>
              <a:t>3</a:t>
            </a:r>
            <a:r>
              <a:rPr lang="en-CA" sz="3600" dirty="0" smtClean="0">
                <a:solidFill>
                  <a:srgbClr val="FFFF00"/>
                </a:solidFill>
                <a:latin typeface="Berlin Sans FB Demi" pitchFamily="34" charset="0"/>
              </a:rPr>
              <a:t>H</a:t>
            </a:r>
            <a:r>
              <a:rPr lang="en-CA" sz="3600" baseline="-25000" dirty="0" smtClean="0">
                <a:solidFill>
                  <a:srgbClr val="FFFF00"/>
                </a:solidFill>
                <a:latin typeface="Berlin Sans FB Demi" pitchFamily="34" charset="0"/>
              </a:rPr>
              <a:t>8</a:t>
            </a:r>
            <a:r>
              <a:rPr lang="en-CA" sz="3600" dirty="0" smtClean="0">
                <a:solidFill>
                  <a:srgbClr val="FFFF00"/>
                </a:solidFill>
                <a:latin typeface="Berlin Sans FB Demi" pitchFamily="34" charset="0"/>
              </a:rPr>
              <a:t>)?</a:t>
            </a:r>
            <a:endParaRPr lang="en-CA" sz="36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91753" y="4167597"/>
            <a:ext cx="9198259" cy="1512168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What mass of </a:t>
            </a:r>
            <a:r>
              <a:rPr lang="en-C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propane will you need  to get 22.6 mL of water?</a:t>
            </a:r>
            <a:endParaRPr lang="en-CA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0" y="5497202"/>
            <a:ext cx="9106506" cy="104171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5BD078"/>
              </a:buClr>
            </a:pPr>
            <a:r>
              <a:rPr lang="en-CA" sz="3200" dirty="0" smtClean="0">
                <a:solidFill>
                  <a:srgbClr val="FF0000"/>
                </a:solidFill>
                <a:latin typeface="Arial Black" pitchFamily="34" charset="0"/>
              </a:rPr>
              <a:t>STOICHIOMETRY</a:t>
            </a:r>
            <a:r>
              <a:rPr lang="en-CA" sz="3200" dirty="0" smtClean="0">
                <a:solidFill>
                  <a:prstClr val="black"/>
                </a:solidFill>
                <a:latin typeface="Arial Black" pitchFamily="34" charset="0"/>
              </a:rPr>
              <a:t> is the method which we will use to answer these questions</a:t>
            </a:r>
            <a:endParaRPr lang="en-CA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750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5" grpId="0"/>
      <p:bldP spid="16" grpId="0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379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b="1" dirty="0" smtClean="0"/>
              <a:t>In how many litres of CO</a:t>
            </a:r>
            <a:r>
              <a:rPr lang="en-CA" sz="2800" b="1" baseline="-25000" dirty="0" smtClean="0"/>
              <a:t>2</a:t>
            </a:r>
            <a:r>
              <a:rPr lang="en-CA" sz="2800" b="1" dirty="0" smtClean="0"/>
              <a:t> would form from the combustion of 10.0 L of propane (C</a:t>
            </a:r>
            <a:r>
              <a:rPr lang="en-CA" sz="2800" b="1" baseline="-25000" dirty="0" smtClean="0"/>
              <a:t>3</a:t>
            </a:r>
            <a:r>
              <a:rPr lang="en-CA" sz="2800" b="1" dirty="0" smtClean="0"/>
              <a:t>H</a:t>
            </a:r>
            <a:r>
              <a:rPr lang="en-CA" sz="2800" b="1" baseline="-25000" dirty="0" smtClean="0"/>
              <a:t>8</a:t>
            </a:r>
            <a:r>
              <a:rPr lang="en-CA" sz="2800" b="1" dirty="0" smtClean="0"/>
              <a:t>) gas?</a:t>
            </a:r>
            <a:endParaRPr lang="en-CA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143000" y="1295400"/>
            <a:ext cx="6822572" cy="3416320"/>
          </a:xfrm>
          <a:prstGeom prst="rect">
            <a:avLst/>
          </a:prstGeom>
          <a:solidFill>
            <a:srgbClr val="CCFF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Volume A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5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Volume B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Mass A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Volume B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Volume A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Mass B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conversions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638800"/>
            <a:ext cx="754762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7274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727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414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727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727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727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b="1" dirty="0" smtClean="0"/>
              <a:t>What mass of nickel wire reacts with all the silver nitrate in 1.25 L of 0.15 M solution</a:t>
            </a:r>
            <a:endParaRPr lang="en-CA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143000" y="1295400"/>
            <a:ext cx="7109575" cy="1754326"/>
          </a:xfrm>
          <a:prstGeom prst="rect">
            <a:avLst/>
          </a:prstGeom>
          <a:solidFill>
            <a:srgbClr val="CCFF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Molarity A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5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Volume B</a:t>
            </a:r>
          </a:p>
          <a:p>
            <a:pPr algn="ctr"/>
            <a:r>
              <a:rPr lang="en-US" sz="5400" b="1" cap="none" spc="50" dirty="0" smtClean="0">
                <a:ln w="11430"/>
                <a:solidFill>
                  <a:srgbClr val="05050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conversions</a:t>
            </a:r>
            <a:endParaRPr lang="en-US" sz="5400" b="1" cap="none" spc="50" dirty="0">
              <a:ln w="11430"/>
              <a:solidFill>
                <a:srgbClr val="05050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599" y="3124200"/>
            <a:ext cx="530972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7274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b="1" dirty="0" smtClean="0"/>
              <a:t>What mass of nickel wire reacts with all the silver nitrate in 1.25 L of 0.15 M solution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xmlns="" val="29727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515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727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727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8304" y="5832078"/>
            <a:ext cx="21336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304" y="17526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REACTANTS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PRODUCTS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44896" y="2776662"/>
            <a:ext cx="9188896" cy="49165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b="1" dirty="0" smtClean="0">
                <a:solidFill>
                  <a:srgbClr val="00B0F0"/>
                </a:solidFill>
                <a:latin typeface="Berlin Sans FB" pitchFamily="34" charset="0"/>
              </a:rPr>
              <a:t>Sodium</a:t>
            </a:r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 and </a:t>
            </a:r>
            <a:r>
              <a:rPr lang="en-CA" b="1" dirty="0" smtClean="0">
                <a:solidFill>
                  <a:srgbClr val="00B0F0"/>
                </a:solidFill>
                <a:latin typeface="Berlin Sans FB" pitchFamily="34" charset="0"/>
              </a:rPr>
              <a:t>chlorine</a:t>
            </a:r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 react to form </a:t>
            </a:r>
            <a:r>
              <a:rPr lang="en-CA" b="1" dirty="0" smtClean="0">
                <a:solidFill>
                  <a:srgbClr val="7030A0"/>
                </a:solidFill>
                <a:latin typeface="Berlin Sans FB" pitchFamily="34" charset="0"/>
              </a:rPr>
              <a:t>sodium chloride</a:t>
            </a:r>
            <a:endParaRPr lang="en-CA" b="1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201" y="326832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Na + Cl</a:t>
            </a:r>
            <a:r>
              <a:rPr lang="en-US" sz="5400" b="1" spc="50" baseline="-2500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NaCl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22046" y="5024388"/>
            <a:ext cx="4610116" cy="829103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>
                <a:solidFill>
                  <a:prstClr val="black"/>
                </a:solidFill>
                <a:latin typeface="Berlin Sans FB Demi" pitchFamily="34" charset="0"/>
              </a:rPr>
              <a:t>COEFFICIENTS =  </a:t>
            </a: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6019800"/>
            <a:ext cx="8712968" cy="538609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rIns="0" bIns="0" anchor="t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 smtClean="0">
                <a:solidFill>
                  <a:srgbClr val="FFFF00"/>
                </a:solidFill>
                <a:latin typeface="Berlin Sans FB Demi" pitchFamily="34" charset="0"/>
              </a:rPr>
              <a:t>Number of atoms/molecules (number of moles)</a:t>
            </a:r>
            <a:endParaRPr lang="en-CA" sz="32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12" name="Up Arrow 11"/>
          <p:cNvSpPr/>
          <p:nvPr/>
        </p:nvSpPr>
        <p:spPr>
          <a:xfrm rot="19670654">
            <a:off x="1912904" y="4196734"/>
            <a:ext cx="297380" cy="108574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21324974">
            <a:off x="3571500" y="4167017"/>
            <a:ext cx="209931" cy="108574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 rot="1768081">
            <a:off x="5169261" y="4209278"/>
            <a:ext cx="241789" cy="108574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" y="25615"/>
            <a:ext cx="9144000" cy="15311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 smtClean="0">
                <a:solidFill>
                  <a:srgbClr val="FF0000"/>
                </a:solidFill>
                <a:latin typeface="Berlin Sans FB Demi" pitchFamily="34" charset="0"/>
              </a:rPr>
              <a:t>Remember!! </a:t>
            </a:r>
          </a:p>
          <a:p>
            <a:pPr algn="ctr"/>
            <a:r>
              <a:rPr lang="en-CA" sz="3200" dirty="0" smtClean="0">
                <a:solidFill>
                  <a:srgbClr val="0000FF"/>
                </a:solidFill>
                <a:latin typeface="Berlin Sans FB Demi" pitchFamily="34" charset="0"/>
              </a:rPr>
              <a:t>A coefficients is just a “relative” number/amount of the chemical!</a:t>
            </a:r>
            <a:endParaRPr lang="en-CA" sz="3200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0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 animBg="1"/>
      <p:bldP spid="12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727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5400" dirty="0" smtClean="0">
                <a:solidFill>
                  <a:srgbClr val="FF0000"/>
                </a:solidFill>
                <a:latin typeface="Berlin Sans FB Demi" pitchFamily="34" charset="0"/>
              </a:rPr>
              <a:t>4.5 Review Problems</a:t>
            </a:r>
            <a:endParaRPr lang="en-CA" sz="2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92896"/>
            <a:ext cx="756084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400" dirty="0" smtClean="0">
                <a:solidFill>
                  <a:srgbClr val="7030A0"/>
                </a:solidFill>
                <a:latin typeface="Bodoni MT Black" pitchFamily="18" charset="0"/>
              </a:rPr>
              <a:t>PAGE</a:t>
            </a:r>
            <a:r>
              <a:rPr lang="en-CA" sz="4400" dirty="0" smtClean="0">
                <a:latin typeface="Bodoni MT Black" pitchFamily="18" charset="0"/>
              </a:rPr>
              <a:t>: </a:t>
            </a:r>
            <a:r>
              <a:rPr lang="en-CA" sz="4400" dirty="0" smtClean="0">
                <a:solidFill>
                  <a:schemeClr val="tx1"/>
                </a:solidFill>
                <a:latin typeface="Bodoni MT Black" pitchFamily="18" charset="0"/>
              </a:rPr>
              <a:t>217 - 219</a:t>
            </a:r>
          </a:p>
          <a:p>
            <a:pPr marL="0" indent="0">
              <a:buNone/>
            </a:pPr>
            <a:endParaRPr lang="en-CA" sz="4400" dirty="0" smtClean="0">
              <a:latin typeface="Bodoni MT Black" pitchFamily="18" charset="0"/>
            </a:endParaRPr>
          </a:p>
          <a:p>
            <a:pPr marL="0" indent="0">
              <a:buNone/>
            </a:pPr>
            <a:r>
              <a:rPr lang="en-CA" sz="4400" dirty="0" smtClean="0">
                <a:solidFill>
                  <a:srgbClr val="7030A0"/>
                </a:solidFill>
                <a:latin typeface="Bodoni MT Black" pitchFamily="18" charset="0"/>
              </a:rPr>
              <a:t>PROBLEMS</a:t>
            </a:r>
            <a:r>
              <a:rPr lang="en-CA" sz="4400" smtClean="0">
                <a:solidFill>
                  <a:srgbClr val="7030A0"/>
                </a:solidFill>
                <a:latin typeface="Bodoni MT Black" pitchFamily="18" charset="0"/>
              </a:rPr>
              <a:t>: 1, 2, 6, 8,10, 14</a:t>
            </a:r>
            <a:endParaRPr lang="en-CA" sz="4400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41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0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44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727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01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727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727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727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727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727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727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8304" y="5832078"/>
            <a:ext cx="21336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5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304" y="17526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REACTANTS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PRODUCTS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44896" y="2776662"/>
            <a:ext cx="9188896" cy="49165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b="1" dirty="0" smtClean="0">
                <a:solidFill>
                  <a:srgbClr val="00B0F0"/>
                </a:solidFill>
                <a:latin typeface="Berlin Sans FB" pitchFamily="34" charset="0"/>
              </a:rPr>
              <a:t>Sodium</a:t>
            </a:r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 and </a:t>
            </a:r>
            <a:r>
              <a:rPr lang="en-CA" b="1" dirty="0" smtClean="0">
                <a:solidFill>
                  <a:srgbClr val="00B0F0"/>
                </a:solidFill>
                <a:latin typeface="Berlin Sans FB" pitchFamily="34" charset="0"/>
              </a:rPr>
              <a:t>chlorine</a:t>
            </a:r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 react to form </a:t>
            </a:r>
            <a:r>
              <a:rPr lang="en-CA" b="1" dirty="0" smtClean="0">
                <a:solidFill>
                  <a:srgbClr val="7030A0"/>
                </a:solidFill>
                <a:latin typeface="Berlin Sans FB" pitchFamily="34" charset="0"/>
              </a:rPr>
              <a:t>sodium chloride</a:t>
            </a:r>
            <a:endParaRPr lang="en-CA" b="1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201" y="326832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Na + Cl</a:t>
            </a:r>
            <a:r>
              <a:rPr lang="en-US" sz="5400" b="1" spc="50" baseline="-2500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NaCl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22046" y="5024388"/>
            <a:ext cx="4610116" cy="829103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>
                <a:solidFill>
                  <a:prstClr val="black"/>
                </a:solidFill>
                <a:latin typeface="Berlin Sans FB Demi" pitchFamily="34" charset="0"/>
              </a:rPr>
              <a:t>COEFFICIENTS =  </a:t>
            </a: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6019800"/>
            <a:ext cx="8712968" cy="538609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rIns="0" bIns="0" anchor="t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 smtClean="0">
                <a:solidFill>
                  <a:srgbClr val="FFFF00"/>
                </a:solidFill>
                <a:latin typeface="Berlin Sans FB Demi" pitchFamily="34" charset="0"/>
              </a:rPr>
              <a:t>Number of atoms/molecules (number of moles)</a:t>
            </a:r>
            <a:endParaRPr lang="en-CA" sz="32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12" name="Up Arrow 11"/>
          <p:cNvSpPr/>
          <p:nvPr/>
        </p:nvSpPr>
        <p:spPr>
          <a:xfrm rot="19670654">
            <a:off x="1912904" y="4196734"/>
            <a:ext cx="297380" cy="108574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21324974">
            <a:off x="3571500" y="4167017"/>
            <a:ext cx="209931" cy="108574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 rot="1768081">
            <a:off x="5169261" y="4209278"/>
            <a:ext cx="241789" cy="108574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770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103" y="1941984"/>
            <a:ext cx="4915793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 dirty="0" smtClean="0">
                <a:solidFill>
                  <a:srgbClr val="7030A0"/>
                </a:solidFill>
              </a:rPr>
              <a:t>The coefficients tell us that: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6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081336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FF0000"/>
                </a:solidFill>
                <a:latin typeface="Berlin Sans FB Demi" pitchFamily="34" charset="0"/>
              </a:rPr>
              <a:t>The Meaning of Coefficients in a Reaction Equation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5793" y="1234414"/>
            <a:ext cx="25779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080483" y="1452962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94002" y="1214435"/>
            <a:ext cx="22816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O(g)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75147" y="1234415"/>
            <a:ext cx="314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 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03192" y="1234413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-8816" y="2348880"/>
            <a:ext cx="9144000" cy="2016224"/>
          </a:xfrm>
          <a:prstGeom prst="rect">
            <a:avLst/>
          </a:prstGeom>
        </p:spPr>
        <p:txBody>
          <a:bodyPr vert="horz" wrap="none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1 </a:t>
            </a:r>
            <a:r>
              <a:rPr lang="en-CA" sz="3600" b="1" dirty="0" smtClean="0">
                <a:solidFill>
                  <a:srgbClr val="00B0F0"/>
                </a:solidFill>
                <a:latin typeface="Agency FB" pitchFamily="34" charset="0"/>
              </a:rPr>
              <a:t>PROPANE </a:t>
            </a: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molecule reacts with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5</a:t>
            </a: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 </a:t>
            </a:r>
            <a:r>
              <a:rPr lang="en-CA" sz="3600" b="1" dirty="0" smtClean="0">
                <a:solidFill>
                  <a:srgbClr val="00B0F0"/>
                </a:solidFill>
                <a:latin typeface="Agency FB" pitchFamily="34" charset="0"/>
              </a:rPr>
              <a:t>OXYGEN</a:t>
            </a: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 molecules 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                   to produce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3</a:t>
            </a: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 </a:t>
            </a:r>
            <a:r>
              <a:rPr lang="en-CA" sz="3600" b="1" dirty="0" smtClean="0">
                <a:solidFill>
                  <a:srgbClr val="00B0F0"/>
                </a:solidFill>
                <a:latin typeface="Agency FB" pitchFamily="34" charset="0"/>
              </a:rPr>
              <a:t>CARBON DIOXIDE </a:t>
            </a: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molecules 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and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4</a:t>
            </a: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 </a:t>
            </a:r>
            <a:r>
              <a:rPr lang="en-CA" sz="3600" b="1" dirty="0" smtClean="0">
                <a:solidFill>
                  <a:srgbClr val="00B0F0"/>
                </a:solidFill>
                <a:latin typeface="Agency FB" pitchFamily="34" charset="0"/>
              </a:rPr>
              <a:t>WATER</a:t>
            </a: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 molecules </a:t>
            </a:r>
            <a:endParaRPr lang="en-CA" sz="3600" b="1" dirty="0">
              <a:solidFill>
                <a:prstClr val="black"/>
              </a:solidFill>
              <a:latin typeface="Agency FB" pitchFamily="34" charset="0"/>
            </a:endParaRPr>
          </a:p>
          <a:p>
            <a:pPr marL="0" indent="0">
              <a:buClr>
                <a:srgbClr val="5BD078"/>
              </a:buClr>
              <a:buFont typeface="Wingdings 2"/>
              <a:buNone/>
            </a:pPr>
            <a:endParaRPr lang="en-CA" sz="3600" dirty="0" smtClean="0">
              <a:solidFill>
                <a:prstClr val="black"/>
              </a:solidFill>
              <a:latin typeface="Agency FB" pitchFamily="34" charset="0"/>
            </a:endParaRPr>
          </a:p>
          <a:p>
            <a:pPr marL="0" indent="0">
              <a:buClr>
                <a:srgbClr val="5BD078"/>
              </a:buClr>
              <a:buFont typeface="Wingdings 2"/>
              <a:buNone/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4257092"/>
            <a:ext cx="9135183" cy="1263806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000" b="1" dirty="0" smtClean="0">
                <a:solidFill>
                  <a:srgbClr val="7030A0"/>
                </a:solidFill>
              </a:rPr>
              <a:t>However, the equation is also balanced when numbers are multiplied by </a:t>
            </a:r>
            <a:r>
              <a:rPr lang="en-CA" sz="4100" b="1" dirty="0" smtClean="0">
                <a:solidFill>
                  <a:srgbClr val="FF0000"/>
                </a:solidFill>
              </a:rPr>
              <a:t>100</a:t>
            </a:r>
            <a:r>
              <a:rPr lang="en-CA" sz="3000" b="1" dirty="0" smtClean="0">
                <a:solidFill>
                  <a:srgbClr val="7030A0"/>
                </a:solidFill>
              </a:rPr>
              <a:t>:</a:t>
            </a:r>
          </a:p>
          <a:p>
            <a:pPr marL="0" indent="0">
              <a:buClr>
                <a:srgbClr val="5BD078"/>
              </a:buClr>
              <a:buFont typeface="Wingdings 2"/>
              <a:buNone/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52630" y="5521778"/>
            <a:ext cx="25779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300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039024" y="5744173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50821" y="5521778"/>
            <a:ext cx="24482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400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2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454046" y="5521338"/>
            <a:ext cx="314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03192" y="5520898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500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31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103" y="1941984"/>
            <a:ext cx="4915793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 dirty="0" smtClean="0">
                <a:solidFill>
                  <a:srgbClr val="7030A0"/>
                </a:solidFill>
              </a:rPr>
              <a:t>The coefficients tell us that: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7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081336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FF0000"/>
                </a:solidFill>
                <a:latin typeface="Berlin Sans FB Demi" pitchFamily="34" charset="0"/>
              </a:rPr>
              <a:t>The Meaning of Coefficients in a Reaction Equation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5793" y="1234414"/>
            <a:ext cx="25779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080483" y="1452962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94002" y="1214435"/>
            <a:ext cx="22816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O(g)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75147" y="1234415"/>
            <a:ext cx="314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 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03192" y="1234413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-8816" y="2348880"/>
            <a:ext cx="9144000" cy="2016224"/>
          </a:xfrm>
          <a:prstGeom prst="rect">
            <a:avLst/>
          </a:prstGeom>
        </p:spPr>
        <p:txBody>
          <a:bodyPr vert="horz" wrap="none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1 </a:t>
            </a:r>
            <a:r>
              <a:rPr lang="en-CA" sz="3600" b="1" dirty="0" smtClean="0">
                <a:solidFill>
                  <a:srgbClr val="00B0F0"/>
                </a:solidFill>
                <a:latin typeface="Agency FB" pitchFamily="34" charset="0"/>
              </a:rPr>
              <a:t>PROPANE </a:t>
            </a: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molecule reacts with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5</a:t>
            </a: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 </a:t>
            </a:r>
            <a:r>
              <a:rPr lang="en-CA" sz="3600" b="1" dirty="0" smtClean="0">
                <a:solidFill>
                  <a:srgbClr val="00B0F0"/>
                </a:solidFill>
                <a:latin typeface="Agency FB" pitchFamily="34" charset="0"/>
              </a:rPr>
              <a:t>OXYGEN</a:t>
            </a: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 molecules 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                   to produce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3</a:t>
            </a: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 </a:t>
            </a:r>
            <a:r>
              <a:rPr lang="en-CA" sz="3600" b="1" dirty="0" smtClean="0">
                <a:solidFill>
                  <a:srgbClr val="00B0F0"/>
                </a:solidFill>
                <a:latin typeface="Agency FB" pitchFamily="34" charset="0"/>
              </a:rPr>
              <a:t>CARBON DIOXIDE </a:t>
            </a: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molecules 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and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4</a:t>
            </a: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 </a:t>
            </a:r>
            <a:r>
              <a:rPr lang="en-CA" sz="3600" b="1" dirty="0" smtClean="0">
                <a:solidFill>
                  <a:srgbClr val="00B0F0"/>
                </a:solidFill>
                <a:latin typeface="Agency FB" pitchFamily="34" charset="0"/>
              </a:rPr>
              <a:t>WATER</a:t>
            </a: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 molecules </a:t>
            </a:r>
            <a:endParaRPr lang="en-CA" sz="3600" b="1" dirty="0">
              <a:solidFill>
                <a:prstClr val="black"/>
              </a:solidFill>
              <a:latin typeface="Agency FB" pitchFamily="34" charset="0"/>
            </a:endParaRPr>
          </a:p>
          <a:p>
            <a:pPr marL="0" indent="0">
              <a:buClr>
                <a:srgbClr val="5BD078"/>
              </a:buClr>
              <a:buFont typeface="Wingdings 2"/>
              <a:buNone/>
            </a:pPr>
            <a:endParaRPr lang="en-CA" sz="3600" dirty="0" smtClean="0">
              <a:solidFill>
                <a:prstClr val="black"/>
              </a:solidFill>
              <a:latin typeface="Agency FB" pitchFamily="34" charset="0"/>
            </a:endParaRPr>
          </a:p>
          <a:p>
            <a:pPr marL="0" indent="0">
              <a:buClr>
                <a:srgbClr val="5BD078"/>
              </a:buClr>
              <a:buFont typeface="Wingdings 2"/>
              <a:buNone/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4257092"/>
            <a:ext cx="9135183" cy="972108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4800" b="1" dirty="0" smtClean="0">
                <a:solidFill>
                  <a:srgbClr val="7030A0"/>
                </a:solidFill>
              </a:rPr>
              <a:t>Or by </a:t>
            </a:r>
            <a:r>
              <a:rPr lang="en-CA" sz="6600" b="1" dirty="0" smtClean="0">
                <a:solidFill>
                  <a:srgbClr val="FF0000"/>
                </a:solidFill>
              </a:rPr>
              <a:t>10000</a:t>
            </a:r>
            <a:r>
              <a:rPr lang="en-CA" sz="4800" b="1" dirty="0" smtClean="0">
                <a:solidFill>
                  <a:srgbClr val="7030A0"/>
                </a:solidFill>
              </a:rPr>
              <a:t>:</a:t>
            </a:r>
          </a:p>
          <a:p>
            <a:pPr marL="0" indent="0">
              <a:buClr>
                <a:srgbClr val="5BD078"/>
              </a:buClr>
              <a:buFont typeface="Wingdings 2"/>
              <a:buNone/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64620" y="5898063"/>
            <a:ext cx="33023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30000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105400" y="5334000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06065" y="5898063"/>
            <a:ext cx="32943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40000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2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275147" y="5195010"/>
            <a:ext cx="314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10000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97710" y="5209969"/>
            <a:ext cx="22552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50000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2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103" y="1941984"/>
            <a:ext cx="4915793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 dirty="0" smtClean="0">
                <a:solidFill>
                  <a:srgbClr val="7030A0"/>
                </a:solidFill>
              </a:rPr>
              <a:t>The coefficients tell us that: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8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081336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FF0000"/>
                </a:solidFill>
                <a:latin typeface="Berlin Sans FB Demi" pitchFamily="34" charset="0"/>
              </a:rPr>
              <a:t>The Meaning of Coefficients in a Reaction Equation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5793" y="1234414"/>
            <a:ext cx="25779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080483" y="1452962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94002" y="1214435"/>
            <a:ext cx="22816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O(g)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75147" y="1234415"/>
            <a:ext cx="314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 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03192" y="1234413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-8816" y="2348880"/>
            <a:ext cx="9144000" cy="2016224"/>
          </a:xfrm>
          <a:prstGeom prst="rect">
            <a:avLst/>
          </a:prstGeom>
        </p:spPr>
        <p:txBody>
          <a:bodyPr vert="horz" wrap="none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1 </a:t>
            </a:r>
            <a:r>
              <a:rPr lang="en-CA" sz="3600" b="1" dirty="0" smtClean="0">
                <a:solidFill>
                  <a:srgbClr val="00B0F0"/>
                </a:solidFill>
                <a:latin typeface="Agency FB" pitchFamily="34" charset="0"/>
              </a:rPr>
              <a:t>PROPANE </a:t>
            </a: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molecule reacts with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5</a:t>
            </a: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 </a:t>
            </a:r>
            <a:r>
              <a:rPr lang="en-CA" sz="3600" b="1" dirty="0" smtClean="0">
                <a:solidFill>
                  <a:srgbClr val="00B0F0"/>
                </a:solidFill>
                <a:latin typeface="Agency FB" pitchFamily="34" charset="0"/>
              </a:rPr>
              <a:t>OXYGEN</a:t>
            </a: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 molecules 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                   to produce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3</a:t>
            </a: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 </a:t>
            </a:r>
            <a:r>
              <a:rPr lang="en-CA" sz="3600" b="1" dirty="0" smtClean="0">
                <a:solidFill>
                  <a:srgbClr val="00B0F0"/>
                </a:solidFill>
                <a:latin typeface="Agency FB" pitchFamily="34" charset="0"/>
              </a:rPr>
              <a:t>CARBON DIOXIDE </a:t>
            </a: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molecules </a:t>
            </a:r>
          </a:p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and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4</a:t>
            </a: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 </a:t>
            </a:r>
            <a:r>
              <a:rPr lang="en-CA" sz="3600" b="1" dirty="0" smtClean="0">
                <a:solidFill>
                  <a:srgbClr val="00B0F0"/>
                </a:solidFill>
                <a:latin typeface="Agency FB" pitchFamily="34" charset="0"/>
              </a:rPr>
              <a:t>WATER</a:t>
            </a:r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 molecules </a:t>
            </a:r>
            <a:endParaRPr lang="en-CA" sz="3600" b="1" dirty="0">
              <a:solidFill>
                <a:prstClr val="black"/>
              </a:solidFill>
              <a:latin typeface="Agency FB" pitchFamily="34" charset="0"/>
            </a:endParaRPr>
          </a:p>
          <a:p>
            <a:pPr marL="0" indent="0">
              <a:buClr>
                <a:srgbClr val="5BD078"/>
              </a:buClr>
              <a:buFont typeface="Wingdings 2"/>
              <a:buNone/>
            </a:pPr>
            <a:endParaRPr lang="en-CA" sz="3600" dirty="0" smtClean="0">
              <a:solidFill>
                <a:prstClr val="black"/>
              </a:solidFill>
              <a:latin typeface="Agency FB" pitchFamily="34" charset="0"/>
            </a:endParaRPr>
          </a:p>
          <a:p>
            <a:pPr marL="0" indent="0">
              <a:buClr>
                <a:srgbClr val="5BD078"/>
              </a:buClr>
              <a:buFont typeface="Wingdings 2"/>
              <a:buNone/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4257092"/>
            <a:ext cx="9135183" cy="972108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4800" b="1" dirty="0" smtClean="0">
                <a:solidFill>
                  <a:srgbClr val="7030A0"/>
                </a:solidFill>
              </a:rPr>
              <a:t>Or by </a:t>
            </a:r>
            <a:r>
              <a:rPr lang="en-CA" sz="4400" b="1" dirty="0" smtClean="0">
                <a:solidFill>
                  <a:srgbClr val="FF0000"/>
                </a:solidFill>
              </a:rPr>
              <a:t>602000000000000000000000</a:t>
            </a:r>
            <a:r>
              <a:rPr lang="en-CA" sz="4800" b="1" dirty="0" smtClean="0">
                <a:solidFill>
                  <a:srgbClr val="7030A0"/>
                </a:solidFill>
              </a:rPr>
              <a:t>:</a:t>
            </a:r>
          </a:p>
          <a:p>
            <a:pPr marL="0" indent="0">
              <a:buClr>
                <a:srgbClr val="5BD078"/>
              </a:buClr>
              <a:buFont typeface="Wingdings 2"/>
              <a:buNone/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74624" y="5908306"/>
            <a:ext cx="48612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CA" sz="3600" b="1" dirty="0" smtClean="0">
                <a:solidFill>
                  <a:srgbClr val="FF0000"/>
                </a:solidFill>
              </a:rPr>
              <a:t> </a:t>
            </a:r>
            <a:r>
              <a:rPr lang="en-CA" sz="3600" b="1" dirty="0">
                <a:solidFill>
                  <a:srgbClr val="FF0000"/>
                </a:solidFill>
              </a:rPr>
              <a:t>•(6.02 x 10</a:t>
            </a:r>
            <a:r>
              <a:rPr lang="en-CA" sz="3600" b="1" baseline="30000" dirty="0">
                <a:solidFill>
                  <a:srgbClr val="FF0000"/>
                </a:solidFill>
              </a:rPr>
              <a:t>23 </a:t>
            </a:r>
            <a:r>
              <a:rPr lang="en-CA" sz="3600" b="1" dirty="0">
                <a:solidFill>
                  <a:srgbClr val="FF0000"/>
                </a:solidFill>
              </a:rPr>
              <a:t>) 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8307092" y="5396139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94529" y="5898063"/>
            <a:ext cx="47058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CA" sz="3600" b="1" dirty="0" smtClean="0">
                <a:solidFill>
                  <a:srgbClr val="FF0000"/>
                </a:solidFill>
              </a:rPr>
              <a:t> </a:t>
            </a:r>
            <a:r>
              <a:rPr lang="en-CA" sz="3600" b="1" dirty="0">
                <a:solidFill>
                  <a:srgbClr val="FF0000"/>
                </a:solidFill>
              </a:rPr>
              <a:t>•(6.02 x 10</a:t>
            </a:r>
            <a:r>
              <a:rPr lang="en-CA" sz="3600" b="1" baseline="30000" dirty="0">
                <a:solidFill>
                  <a:srgbClr val="FF0000"/>
                </a:solidFill>
              </a:rPr>
              <a:t>23 </a:t>
            </a:r>
            <a:r>
              <a:rPr lang="en-CA" sz="3600" b="1" dirty="0">
                <a:solidFill>
                  <a:srgbClr val="FF0000"/>
                </a:solidFill>
              </a:rPr>
              <a:t>) 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2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74624" y="5188001"/>
            <a:ext cx="43556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</a:rPr>
              <a:t>(6.02 </a:t>
            </a:r>
            <a:r>
              <a:rPr lang="en-CA" sz="3600" b="1" dirty="0">
                <a:solidFill>
                  <a:srgbClr val="FF0000"/>
                </a:solidFill>
              </a:rPr>
              <a:t>x </a:t>
            </a:r>
            <a:r>
              <a:rPr lang="en-CA" sz="3600" b="1" dirty="0" smtClean="0">
                <a:solidFill>
                  <a:srgbClr val="FF0000"/>
                </a:solidFill>
              </a:rPr>
              <a:t>10</a:t>
            </a:r>
            <a:r>
              <a:rPr lang="en-CA" sz="3600" b="1" baseline="30000" dirty="0" smtClean="0">
                <a:solidFill>
                  <a:srgbClr val="FF0000"/>
                </a:solidFill>
              </a:rPr>
              <a:t>23</a:t>
            </a:r>
            <a:r>
              <a:rPr lang="en-CA" sz="3600" b="1" dirty="0" smtClean="0">
                <a:solidFill>
                  <a:srgbClr val="FF0000"/>
                </a:solidFill>
              </a:rPr>
              <a:t>)</a:t>
            </a:r>
            <a:r>
              <a:rPr lang="en-CA" sz="3600" b="1" baseline="30000" dirty="0" smtClean="0">
                <a:solidFill>
                  <a:srgbClr val="FF0000"/>
                </a:solidFill>
              </a:rPr>
              <a:t> 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 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36696" y="5188000"/>
            <a:ext cx="41962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CA" sz="3600" b="1" dirty="0">
                <a:solidFill>
                  <a:srgbClr val="FF0000"/>
                </a:solidFill>
              </a:rPr>
              <a:t> </a:t>
            </a:r>
            <a:r>
              <a:rPr lang="en-CA" sz="3600" b="1" dirty="0" smtClean="0">
                <a:solidFill>
                  <a:srgbClr val="FF0000"/>
                </a:solidFill>
              </a:rPr>
              <a:t>•(6.02 </a:t>
            </a:r>
            <a:r>
              <a:rPr lang="en-CA" sz="3600" b="1" dirty="0">
                <a:solidFill>
                  <a:srgbClr val="FF0000"/>
                </a:solidFill>
              </a:rPr>
              <a:t>x 10</a:t>
            </a:r>
            <a:r>
              <a:rPr lang="en-CA" sz="3600" b="1" baseline="30000" dirty="0">
                <a:solidFill>
                  <a:srgbClr val="FF0000"/>
                </a:solidFill>
              </a:rPr>
              <a:t>23 </a:t>
            </a:r>
            <a:r>
              <a:rPr lang="en-CA" sz="3600" b="1" dirty="0" smtClean="0">
                <a:solidFill>
                  <a:srgbClr val="FF0000"/>
                </a:solidFill>
              </a:rPr>
              <a:t>)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91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Reactions are limited"/>
          <p:cNvSpPr>
            <a:spLocks noChangeAspect="1" noChangeArrowheads="1"/>
          </p:cNvSpPr>
          <p:nvPr/>
        </p:nvSpPr>
        <p:spPr bwMode="auto">
          <a:xfrm>
            <a:off x="155575" y="-10969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1081336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FF0000"/>
                </a:solidFill>
                <a:latin typeface="Berlin Sans FB Demi" pitchFamily="34" charset="0"/>
              </a:rPr>
              <a:t>The Meaning of Coefficients in a Reaction Equation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3180594"/>
            <a:ext cx="7620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9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0" y="1081336"/>
            <a:ext cx="9135183" cy="972108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4800" b="1" dirty="0" smtClean="0">
                <a:solidFill>
                  <a:prstClr val="white"/>
                </a:solidFill>
              </a:rPr>
              <a:t>Or</a:t>
            </a:r>
            <a:r>
              <a:rPr lang="en-CA" sz="4800" b="1" dirty="0" smtClean="0">
                <a:solidFill>
                  <a:srgbClr val="7030A0"/>
                </a:solidFill>
              </a:rPr>
              <a:t> </a:t>
            </a:r>
            <a:r>
              <a:rPr lang="en-CA" sz="6600" b="1" dirty="0" smtClean="0">
                <a:solidFill>
                  <a:srgbClr val="FF0000"/>
                </a:solidFill>
              </a:rPr>
              <a:t>6.02 x 10</a:t>
            </a:r>
            <a:r>
              <a:rPr lang="en-CA" sz="6600" b="1" baseline="30000" dirty="0" smtClean="0">
                <a:solidFill>
                  <a:srgbClr val="FF0000"/>
                </a:solidFill>
              </a:rPr>
              <a:t>23</a:t>
            </a:r>
            <a:r>
              <a:rPr lang="en-CA" sz="4800" b="1" dirty="0" smtClean="0">
                <a:solidFill>
                  <a:prstClr val="white"/>
                </a:solidFill>
              </a:rPr>
              <a:t>: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74624" y="2732550"/>
            <a:ext cx="48612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CA" sz="3600" b="1" dirty="0" smtClean="0">
                <a:solidFill>
                  <a:srgbClr val="FFFF00"/>
                </a:solidFill>
              </a:rPr>
              <a:t> </a:t>
            </a:r>
            <a:r>
              <a:rPr lang="en-CA" sz="3600" b="1" dirty="0">
                <a:solidFill>
                  <a:srgbClr val="FFFF00"/>
                </a:solidFill>
              </a:rPr>
              <a:t>•(6.02 x 10</a:t>
            </a:r>
            <a:r>
              <a:rPr lang="en-CA" sz="3600" b="1" baseline="30000" dirty="0">
                <a:solidFill>
                  <a:srgbClr val="FFFF00"/>
                </a:solidFill>
              </a:rPr>
              <a:t>23 </a:t>
            </a:r>
            <a:r>
              <a:rPr lang="en-CA" sz="3600" b="1" dirty="0" smtClean="0">
                <a:solidFill>
                  <a:srgbClr val="FFFF00"/>
                </a:solidFill>
              </a:rPr>
              <a:t>)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8307092" y="2220383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4529" y="2722307"/>
            <a:ext cx="47058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CA" sz="3600" b="1" dirty="0" smtClean="0">
                <a:solidFill>
                  <a:srgbClr val="FFFF00"/>
                </a:solidFill>
              </a:rPr>
              <a:t> </a:t>
            </a:r>
            <a:r>
              <a:rPr lang="en-CA" sz="3600" b="1" dirty="0">
                <a:solidFill>
                  <a:srgbClr val="FFFF00"/>
                </a:solidFill>
              </a:rPr>
              <a:t>•(6.02 x 10</a:t>
            </a:r>
            <a:r>
              <a:rPr lang="en-CA" sz="3600" b="1" baseline="30000" dirty="0">
                <a:solidFill>
                  <a:srgbClr val="FFFF00"/>
                </a:solidFill>
              </a:rPr>
              <a:t>23 </a:t>
            </a:r>
            <a:r>
              <a:rPr lang="en-CA" sz="3600" b="1" dirty="0" smtClean="0">
                <a:solidFill>
                  <a:srgbClr val="FFFF00"/>
                </a:solidFill>
              </a:rPr>
              <a:t>)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74624" y="2012245"/>
            <a:ext cx="43556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CA" sz="3600" b="1" dirty="0" smtClean="0">
                <a:solidFill>
                  <a:srgbClr val="FFFF00"/>
                </a:solidFill>
              </a:rPr>
              <a:t>(6.02 </a:t>
            </a:r>
            <a:r>
              <a:rPr lang="en-CA" sz="3600" b="1" dirty="0">
                <a:solidFill>
                  <a:srgbClr val="FFFF00"/>
                </a:solidFill>
              </a:rPr>
              <a:t>x </a:t>
            </a:r>
            <a:r>
              <a:rPr lang="en-CA" sz="3600" b="1" dirty="0" smtClean="0">
                <a:solidFill>
                  <a:srgbClr val="FFFF00"/>
                </a:solidFill>
              </a:rPr>
              <a:t>10</a:t>
            </a:r>
            <a:r>
              <a:rPr lang="en-CA" sz="3600" b="1" baseline="30000" dirty="0" smtClean="0">
                <a:solidFill>
                  <a:srgbClr val="FFFF00"/>
                </a:solidFill>
              </a:rPr>
              <a:t>23</a:t>
            </a:r>
            <a:r>
              <a:rPr lang="en-CA" sz="3600" b="1" dirty="0" smtClean="0">
                <a:solidFill>
                  <a:srgbClr val="FFFF00"/>
                </a:solidFill>
              </a:rPr>
              <a:t>)</a:t>
            </a:r>
            <a:r>
              <a:rPr lang="en-CA" sz="3600" b="1" baseline="30000" dirty="0" smtClean="0">
                <a:solidFill>
                  <a:srgbClr val="FFFF00"/>
                </a:solidFill>
              </a:rPr>
              <a:t> 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 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36696" y="2012244"/>
            <a:ext cx="41962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CA" sz="3600" b="1" dirty="0">
                <a:solidFill>
                  <a:srgbClr val="FFFF00"/>
                </a:solidFill>
              </a:rPr>
              <a:t> </a:t>
            </a:r>
            <a:r>
              <a:rPr lang="en-CA" sz="3600" b="1" dirty="0" smtClean="0">
                <a:solidFill>
                  <a:srgbClr val="FFFF00"/>
                </a:solidFill>
              </a:rPr>
              <a:t>•(6.02 </a:t>
            </a:r>
            <a:r>
              <a:rPr lang="en-CA" sz="3600" b="1" dirty="0">
                <a:solidFill>
                  <a:srgbClr val="FFFF00"/>
                </a:solidFill>
              </a:rPr>
              <a:t>x 10</a:t>
            </a:r>
            <a:r>
              <a:rPr lang="en-CA" sz="3600" b="1" baseline="30000" dirty="0">
                <a:solidFill>
                  <a:srgbClr val="FFFF00"/>
                </a:solidFill>
              </a:rPr>
              <a:t>23 </a:t>
            </a:r>
            <a:r>
              <a:rPr lang="en-CA" sz="3600" b="1" dirty="0" smtClean="0">
                <a:solidFill>
                  <a:srgbClr val="FFFF00"/>
                </a:solidFill>
              </a:rPr>
              <a:t>)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36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85801" y="3368638"/>
            <a:ext cx="7924800" cy="1644538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equation is equivalent to writing:</a:t>
            </a:r>
            <a:endParaRPr lang="en-C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74624" y="5741734"/>
            <a:ext cx="48612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CA" sz="4400" b="1" dirty="0" smtClean="0">
                <a:solidFill>
                  <a:srgbClr val="FFFF00"/>
                </a:solidFill>
              </a:rPr>
              <a:t> •(</a:t>
            </a:r>
            <a:r>
              <a:rPr lang="en-CA" sz="4400" b="1" dirty="0">
                <a:solidFill>
                  <a:srgbClr val="FFFF00"/>
                </a:solidFill>
              </a:rPr>
              <a:t>mole</a:t>
            </a:r>
            <a:r>
              <a:rPr lang="en-CA" sz="4400" b="1" dirty="0" smtClean="0">
                <a:solidFill>
                  <a:srgbClr val="FFFF00"/>
                </a:solidFill>
              </a:rPr>
              <a:t>)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44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8307092" y="5229567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4529" y="5731491"/>
            <a:ext cx="4705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CA" sz="4400" b="1" dirty="0" smtClean="0">
                <a:solidFill>
                  <a:srgbClr val="FFFF00"/>
                </a:solidFill>
              </a:rPr>
              <a:t> •(</a:t>
            </a:r>
            <a:r>
              <a:rPr lang="en-CA" sz="4400" b="1" dirty="0">
                <a:solidFill>
                  <a:srgbClr val="FFFF00"/>
                </a:solidFill>
              </a:rPr>
              <a:t>mole</a:t>
            </a:r>
            <a:r>
              <a:rPr lang="en-CA" sz="4400" b="1" dirty="0" smtClean="0">
                <a:solidFill>
                  <a:srgbClr val="FFFF00"/>
                </a:solidFill>
              </a:rPr>
              <a:t>)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4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74624" y="5021429"/>
            <a:ext cx="43556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CA" sz="4400" b="1" dirty="0" smtClean="0">
                <a:solidFill>
                  <a:srgbClr val="FFFF00"/>
                </a:solidFill>
              </a:rPr>
              <a:t>(mole)</a:t>
            </a:r>
            <a:r>
              <a:rPr lang="en-CA" sz="4400" b="1" baseline="30000" dirty="0" smtClean="0">
                <a:solidFill>
                  <a:srgbClr val="FFFF00"/>
                </a:solidFill>
              </a:rPr>
              <a:t> 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44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4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 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36696" y="5021428"/>
            <a:ext cx="41962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CA" sz="4400" b="1" dirty="0">
                <a:solidFill>
                  <a:srgbClr val="FFFF00"/>
                </a:solidFill>
              </a:rPr>
              <a:t> </a:t>
            </a:r>
            <a:r>
              <a:rPr lang="en-CA" sz="4400" b="1" dirty="0" smtClean="0">
                <a:solidFill>
                  <a:srgbClr val="FFFF00"/>
                </a:solidFill>
              </a:rPr>
              <a:t>•(</a:t>
            </a:r>
            <a:r>
              <a:rPr lang="en-CA" sz="4400" b="1" dirty="0">
                <a:solidFill>
                  <a:srgbClr val="FFFF00"/>
                </a:solidFill>
              </a:rPr>
              <a:t>mole</a:t>
            </a:r>
            <a:r>
              <a:rPr lang="en-CA" sz="4400" b="1" dirty="0" smtClean="0">
                <a:solidFill>
                  <a:srgbClr val="FFFF00"/>
                </a:solidFill>
              </a:rPr>
              <a:t>)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4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25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/>
      <p:bldP spid="32" grpId="0"/>
      <p:bldP spid="3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1359</TotalTime>
  <Words>1140</Words>
  <Application>Microsoft Office PowerPoint</Application>
  <PresentationFormat>On-screen Show (4:3)</PresentationFormat>
  <Paragraphs>226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1_Pushpin</vt:lpstr>
      <vt:lpstr>Office Theme</vt:lpstr>
      <vt:lpstr>4.5 Calculating Chemical Change - STOICHIOMETRY</vt:lpstr>
      <vt:lpstr>STOICHIOMETRY</vt:lpstr>
      <vt:lpstr>STOICHIOMETRY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STOICHIOMETRY – BASIC CALCULATIONS</vt:lpstr>
      <vt:lpstr>STOICHIOMETRY – BASIC CALCULATIONS</vt:lpstr>
      <vt:lpstr>STOICHIOMETRY – BASIC CALCULATIONS</vt:lpstr>
      <vt:lpstr>STOICHIOMETRY – BASIC CALCULATIONS</vt:lpstr>
      <vt:lpstr>STOICHIOMETRY – BASIC CALCULATIONS</vt:lpstr>
      <vt:lpstr>STOICHIOMETRY – BASIC CALCULATIONS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4.5 Review Problems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ATOMS, MOLECULES and IONS</dc:title>
  <dc:creator>andrej</dc:creator>
  <cp:lastModifiedBy>a.vlacil</cp:lastModifiedBy>
  <cp:revision>235</cp:revision>
  <dcterms:created xsi:type="dcterms:W3CDTF">2012-06-28T04:25:18Z</dcterms:created>
  <dcterms:modified xsi:type="dcterms:W3CDTF">2014-05-06T14:19:56Z</dcterms:modified>
</cp:coreProperties>
</file>