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</p:sldMasterIdLst>
  <p:notesMasterIdLst>
    <p:notesMasterId r:id="rId57"/>
  </p:notesMasterIdLst>
  <p:sldIdLst>
    <p:sldId id="950" r:id="rId3"/>
    <p:sldId id="951" r:id="rId4"/>
    <p:sldId id="952" r:id="rId5"/>
    <p:sldId id="953" r:id="rId6"/>
    <p:sldId id="954" r:id="rId7"/>
    <p:sldId id="955" r:id="rId8"/>
    <p:sldId id="956" r:id="rId9"/>
    <p:sldId id="957" r:id="rId10"/>
    <p:sldId id="958" r:id="rId11"/>
    <p:sldId id="959" r:id="rId12"/>
    <p:sldId id="960" r:id="rId13"/>
    <p:sldId id="961" r:id="rId14"/>
    <p:sldId id="962" r:id="rId15"/>
    <p:sldId id="963" r:id="rId16"/>
    <p:sldId id="964" r:id="rId17"/>
    <p:sldId id="965" r:id="rId18"/>
    <p:sldId id="966" r:id="rId19"/>
    <p:sldId id="967" r:id="rId20"/>
    <p:sldId id="968" r:id="rId21"/>
    <p:sldId id="1008" r:id="rId22"/>
    <p:sldId id="1015" r:id="rId23"/>
    <p:sldId id="985" r:id="rId24"/>
    <p:sldId id="986" r:id="rId25"/>
    <p:sldId id="1009" r:id="rId26"/>
    <p:sldId id="1010" r:id="rId27"/>
    <p:sldId id="1011" r:id="rId28"/>
    <p:sldId id="1012" r:id="rId29"/>
    <p:sldId id="993" r:id="rId30"/>
    <p:sldId id="1013" r:id="rId31"/>
    <p:sldId id="1014" r:id="rId32"/>
    <p:sldId id="1016" r:id="rId33"/>
    <p:sldId id="1017" r:id="rId34"/>
    <p:sldId id="1018" r:id="rId35"/>
    <p:sldId id="1019" r:id="rId36"/>
    <p:sldId id="999" r:id="rId37"/>
    <p:sldId id="1020" r:id="rId38"/>
    <p:sldId id="1001" r:id="rId39"/>
    <p:sldId id="1022" r:id="rId40"/>
    <p:sldId id="1023" r:id="rId41"/>
    <p:sldId id="1000" r:id="rId42"/>
    <p:sldId id="1021" r:id="rId43"/>
    <p:sldId id="1002" r:id="rId44"/>
    <p:sldId id="1026" r:id="rId45"/>
    <p:sldId id="1004" r:id="rId46"/>
    <p:sldId id="1005" r:id="rId47"/>
    <p:sldId id="1006" r:id="rId48"/>
    <p:sldId id="1024" r:id="rId49"/>
    <p:sldId id="1025" r:id="rId50"/>
    <p:sldId id="1007" r:id="rId51"/>
    <p:sldId id="1029" r:id="rId52"/>
    <p:sldId id="1027" r:id="rId53"/>
    <p:sldId id="1028" r:id="rId54"/>
    <p:sldId id="1030" r:id="rId55"/>
    <p:sldId id="10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50507"/>
    <a:srgbClr val="66FFFF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36" autoAdjust="0"/>
    <p:restoredTop sz="94660"/>
  </p:normalViewPr>
  <p:slideViewPr>
    <p:cSldViewPr>
      <p:cViewPr>
        <p:scale>
          <a:sx n="90" d="100"/>
          <a:sy n="90" d="100"/>
        </p:scale>
        <p:origin x="-73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12/05/2014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ED4EA-9EF6-4B8F-A1F5-3D53A7BDC781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5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27E-2875-41A2-9C08-D5357FADDCDD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4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DA65-1DF1-40D4-ACB7-30A4F93DE285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22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1F95-78BC-49AC-9A57-2C2BB43FC327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57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5/12/2014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C04-CA0F-4F8C-A08F-DC6F12F63616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D4C-3692-4D8C-A9C7-FA153DB6DBC7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5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65A0-C32F-4963-90FE-9106D8CE75FB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4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FDD-E2EE-452C-8A3D-30B1739880B1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5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72B6-F430-4DE3-B382-FD1E47F4E35A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3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2627FE-BCE6-436C-ACF3-5F63358BB329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1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9F5FF8-FACB-4AA7-8323-74686B65CFE3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9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0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5/12/2014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50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4.6 Excess, Limiting Amounts, Percentage Yield, and Impurities</a:t>
            </a:r>
            <a:endParaRPr lang="en-CA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5" y="1371601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37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" y="657046"/>
            <a:ext cx="9145973" cy="409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This ratio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EXACTLY</a:t>
            </a:r>
            <a:r>
              <a:rPr lang="en-CA" sz="2800" b="1" dirty="0" smtClean="0"/>
              <a:t> matches the </a:t>
            </a:r>
            <a:r>
              <a:rPr lang="en-CA" sz="2800" b="1" u="sng" dirty="0" smtClean="0"/>
              <a:t>numbers</a:t>
            </a:r>
            <a:r>
              <a:rPr lang="en-CA" sz="2800" b="1" dirty="0" smtClean="0"/>
              <a:t> in the balanced equation</a:t>
            </a:r>
            <a:endParaRPr lang="en-C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10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" y="1052736"/>
            <a:ext cx="9072865" cy="580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3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" y="1052736"/>
            <a:ext cx="9072865" cy="580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NOTHING</a:t>
            </a:r>
            <a:r>
              <a:rPr lang="en-CA" sz="2800" dirty="0" smtClean="0">
                <a:latin typeface="Berlin Sans FB" pitchFamily="34" charset="0"/>
              </a:rPr>
              <a:t> is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limiting</a:t>
            </a:r>
            <a:r>
              <a:rPr lang="en-CA" sz="2800" dirty="0" smtClean="0">
                <a:latin typeface="Berlin Sans FB" pitchFamily="34" charset="0"/>
              </a:rPr>
              <a:t> (too little) and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NOTHING</a:t>
            </a:r>
            <a:r>
              <a:rPr lang="en-CA" sz="2800" dirty="0" smtClean="0">
                <a:latin typeface="Berlin Sans FB" pitchFamily="34" charset="0"/>
              </a:rPr>
              <a:t> is 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in excess</a:t>
            </a:r>
            <a:r>
              <a:rPr lang="en-CA" sz="2800" dirty="0">
                <a:latin typeface="Berlin Sans FB" pitchFamily="34" charset="0"/>
              </a:rPr>
              <a:t> (too </a:t>
            </a:r>
            <a:r>
              <a:rPr lang="en-CA" sz="2800" dirty="0" smtClean="0">
                <a:latin typeface="Berlin Sans FB" pitchFamily="34" charset="0"/>
              </a:rPr>
              <a:t>much or extra) </a:t>
            </a:r>
            <a:endParaRPr lang="en-CA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" y="657046"/>
            <a:ext cx="7767630" cy="5574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Now, consider a different container of N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and H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:</a:t>
            </a:r>
            <a:endParaRPr lang="en-C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48064" y="1167602"/>
            <a:ext cx="3914610" cy="569039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How many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CA" sz="2800" b="1" baseline="-25000" dirty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are there?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srgbClr val="0000FF"/>
                </a:solidFill>
                <a:latin typeface="Berlin Sans FB Demi" pitchFamily="34" charset="0"/>
              </a:rPr>
              <a:t>5</a:t>
            </a:r>
            <a:endParaRPr lang="en-CA" sz="2800" dirty="0">
              <a:solidFill>
                <a:srgbClr val="0000FF"/>
              </a:solidFill>
              <a:latin typeface="Berlin Sans FB Demi" pitchFamily="34" charset="0"/>
            </a:endParaRP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>
                <a:solidFill>
                  <a:prstClr val="black"/>
                </a:solidFill>
                <a:latin typeface="Berlin Sans FB" pitchFamily="34" charset="0"/>
              </a:rPr>
              <a:t>How many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b="1" baseline="-25000" dirty="0" smtClean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are </a:t>
            </a:r>
            <a:r>
              <a:rPr lang="en-CA" sz="2800" dirty="0">
                <a:solidFill>
                  <a:prstClr val="black"/>
                </a:solidFill>
                <a:latin typeface="Berlin Sans FB" pitchFamily="34" charset="0"/>
              </a:rPr>
              <a:t>there?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srgbClr val="0000FF"/>
                </a:solidFill>
                <a:latin typeface="Berlin Sans FB Demi" pitchFamily="34" charset="0"/>
              </a:rPr>
              <a:t>9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What will this container look like if the reaction between</a:t>
            </a:r>
            <a:r>
              <a:rPr lang="en-CA" sz="2800" b="1" dirty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and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proceeds to completion?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REMEMBER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: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Each</a:t>
            </a:r>
            <a:r>
              <a:rPr lang="en-CA" sz="2800" b="1" dirty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CA" sz="2800" b="1" baseline="-25000" dirty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needs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3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molecules to form       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2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 NH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endParaRPr lang="en-CA" sz="28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" y="1167603"/>
            <a:ext cx="5140804" cy="569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7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7046"/>
            <a:ext cx="8534400" cy="899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HYDROGEN</a:t>
            </a:r>
            <a:r>
              <a:rPr lang="en-C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</a:rPr>
              <a:t>is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limiting</a:t>
            </a:r>
            <a:r>
              <a:rPr lang="en-CA" sz="2800" dirty="0" smtClean="0">
                <a:latin typeface="Berlin Sans FB" pitchFamily="34" charset="0"/>
              </a:rPr>
              <a:t> (too little) because it is used up </a:t>
            </a:r>
            <a:r>
              <a:rPr lang="en-C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BEFORE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</a:rPr>
              <a:t>all </a:t>
            </a:r>
            <a:r>
              <a:rPr lang="en-CA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NITROGEN</a:t>
            </a:r>
            <a:r>
              <a:rPr lang="en-CA" sz="2800" dirty="0" smtClean="0">
                <a:latin typeface="Berlin Sans FB" pitchFamily="34" charset="0"/>
              </a:rPr>
              <a:t> molecules are used.</a:t>
            </a:r>
            <a:endParaRPr lang="en-CA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13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5074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9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57046"/>
            <a:ext cx="8686800" cy="899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HYDROGEN</a:t>
            </a:r>
            <a:r>
              <a:rPr lang="en-CA" sz="2800" dirty="0" smtClean="0"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limits</a:t>
            </a:r>
            <a:r>
              <a:rPr lang="en-CA" sz="2800" dirty="0" smtClean="0">
                <a:latin typeface="Berlin Sans FB" pitchFamily="34" charset="0"/>
              </a:rPr>
              <a:t> the amount of </a:t>
            </a:r>
            <a:r>
              <a:rPr lang="en-CA" sz="2800" dirty="0" smtClean="0">
                <a:solidFill>
                  <a:srgbClr val="00B0F0"/>
                </a:solidFill>
                <a:latin typeface="Berlin Sans FB" pitchFamily="34" charset="0"/>
              </a:rPr>
              <a:t>AMMONIA</a:t>
            </a:r>
            <a:r>
              <a:rPr lang="en-CA" sz="2800" dirty="0" smtClean="0">
                <a:latin typeface="Berlin Sans FB" pitchFamily="34" charset="0"/>
              </a:rPr>
              <a:t> (NH3) that can be produced = H</a:t>
            </a:r>
            <a:r>
              <a:rPr lang="en-CA" sz="2800" baseline="-25000" dirty="0" smtClean="0">
                <a:latin typeface="Berlin Sans FB" pitchFamily="34" charset="0"/>
              </a:rPr>
              <a:t>2</a:t>
            </a:r>
            <a:r>
              <a:rPr lang="en-CA" sz="2800" dirty="0" smtClean="0">
                <a:latin typeface="Berlin Sans FB" pitchFamily="34" charset="0"/>
              </a:rPr>
              <a:t> is a </a:t>
            </a:r>
            <a:r>
              <a:rPr lang="en-C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LIMITING REACTANT</a:t>
            </a:r>
            <a:endParaRPr lang="en-CA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14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5074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3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7046"/>
            <a:ext cx="8534400" cy="899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NITROGEN</a:t>
            </a:r>
            <a:r>
              <a:rPr lang="en-C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</a:rPr>
              <a:t>is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in excess </a:t>
            </a:r>
            <a:r>
              <a:rPr lang="en-CA" sz="2800" dirty="0" smtClean="0">
                <a:latin typeface="Berlin Sans FB" pitchFamily="34" charset="0"/>
              </a:rPr>
              <a:t>(too much or extra) because the reaction runs out of </a:t>
            </a:r>
            <a:r>
              <a:rPr lang="en-CA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HYDROGEN</a:t>
            </a:r>
            <a:r>
              <a:rPr lang="en-CA" sz="2800" dirty="0" smtClean="0">
                <a:latin typeface="Berlin Sans FB" pitchFamily="34" charset="0"/>
              </a:rPr>
              <a:t> molecules first</a:t>
            </a:r>
            <a:endParaRPr lang="en-CA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15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5074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5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7046"/>
            <a:ext cx="8534400" cy="6383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NITROGEN</a:t>
            </a:r>
            <a:r>
              <a:rPr lang="en-C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3200" dirty="0" smtClean="0">
                <a:latin typeface="Berlin Sans FB" pitchFamily="34" charset="0"/>
              </a:rPr>
              <a:t>is called the </a:t>
            </a:r>
            <a:r>
              <a:rPr lang="en-C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EXCESS REACTANT</a:t>
            </a:r>
            <a:endParaRPr lang="en-CA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16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340768"/>
            <a:ext cx="915074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7046"/>
            <a:ext cx="8610600" cy="2555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dirty="0" smtClean="0">
                <a:latin typeface="Berlin Sans FB" pitchFamily="34" charset="0"/>
              </a:rPr>
              <a:t>In real life problems, we </a:t>
            </a:r>
            <a:r>
              <a:rPr lang="en-C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MUST</a:t>
            </a:r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3200" dirty="0" smtClean="0">
                <a:latin typeface="Berlin Sans FB" pitchFamily="34" charset="0"/>
              </a:rPr>
              <a:t>know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how much </a:t>
            </a:r>
            <a:r>
              <a:rPr lang="en-CA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PRODUCT</a:t>
            </a:r>
            <a:r>
              <a:rPr lang="en-C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3200" dirty="0" smtClean="0">
                <a:latin typeface="Berlin Sans FB" pitchFamily="34" charset="0"/>
              </a:rPr>
              <a:t>is produced.</a:t>
            </a:r>
          </a:p>
          <a:p>
            <a:pPr marL="0" indent="0" algn="ctr">
              <a:buNone/>
            </a:pPr>
            <a:r>
              <a:rPr lang="en-CA" sz="3200" dirty="0" smtClean="0">
                <a:latin typeface="Berlin Sans FB" pitchFamily="34" charset="0"/>
              </a:rPr>
              <a:t>And because this is limited by the </a:t>
            </a:r>
            <a:r>
              <a:rPr lang="en-C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LIMITING REACTANT</a:t>
            </a:r>
            <a:r>
              <a:rPr lang="en-CA" sz="3200" dirty="0" smtClean="0">
                <a:solidFill>
                  <a:srgbClr val="FF0000"/>
                </a:solidFill>
                <a:latin typeface="Berlin Sans FB" pitchFamily="34" charset="0"/>
                <a:cs typeface="Aharoni" pitchFamily="2" charset="-79"/>
              </a:rPr>
              <a:t>, </a:t>
            </a:r>
            <a:r>
              <a:rPr lang="en-CA" sz="3200" u="sng" dirty="0" smtClean="0">
                <a:solidFill>
                  <a:srgbClr val="0000FF"/>
                </a:solidFill>
                <a:latin typeface="Berlin Sans FB" pitchFamily="34" charset="0"/>
                <a:cs typeface="Aharoni" pitchFamily="2" charset="-79"/>
              </a:rPr>
              <a:t>we must look </a:t>
            </a:r>
            <a:r>
              <a:rPr lang="en-CA" sz="3200" dirty="0" smtClean="0">
                <a:latin typeface="Berlin Sans FB" pitchFamily="34" charset="0"/>
                <a:cs typeface="Aharoni" pitchFamily="2" charset="-79"/>
              </a:rPr>
              <a:t>for a reactant that is </a:t>
            </a:r>
            <a:r>
              <a:rPr lang="en-C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LIMITING.</a:t>
            </a:r>
            <a:endParaRPr lang="en-CA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6"/>
            <a:ext cx="915074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1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10854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latin typeface="Berlin Sans FB" pitchFamily="34" charset="0"/>
              </a:rPr>
              <a:t>In real life, </a:t>
            </a:r>
            <a:r>
              <a:rPr lang="en-CA" sz="2800" u="sng" dirty="0" smtClean="0">
                <a:solidFill>
                  <a:srgbClr val="0000FF"/>
                </a:solidFill>
                <a:latin typeface="Berlin Sans FB" pitchFamily="34" charset="0"/>
              </a:rPr>
              <a:t>we don’t count the molecules  </a:t>
            </a:r>
            <a:r>
              <a:rPr lang="en-CA" sz="2800" dirty="0" smtClean="0">
                <a:latin typeface="Berlin Sans FB" pitchFamily="34" charset="0"/>
              </a:rPr>
              <a:t>to find out what are </a:t>
            </a:r>
            <a:r>
              <a:rPr lang="en-C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LIMITING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</a:rPr>
              <a:t>and what are </a:t>
            </a:r>
            <a:r>
              <a:rPr lang="en-C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EXCESS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REACTANTS</a:t>
            </a:r>
            <a:r>
              <a:rPr lang="en-CA" sz="2800" dirty="0" smtClean="0">
                <a:latin typeface="Berlin Sans FB" pitchFamily="34" charset="0"/>
              </a:rPr>
              <a:t>!</a:t>
            </a:r>
            <a:endParaRPr lang="en-CA" sz="2800" dirty="0">
              <a:solidFill>
                <a:srgbClr val="FF0000"/>
              </a:solidFill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866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3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57" y="838200"/>
            <a:ext cx="8312543" cy="990600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b="1" dirty="0" smtClean="0">
                <a:latin typeface="Berlin Sans FB Demi" pitchFamily="34" charset="0"/>
              </a:rPr>
              <a:t>We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MUST</a:t>
            </a:r>
            <a:r>
              <a:rPr lang="en-CA" sz="28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CA" sz="2800" b="1" dirty="0" smtClean="0">
                <a:latin typeface="Berlin Sans FB Demi" pitchFamily="34" charset="0"/>
              </a:rPr>
              <a:t>count by </a:t>
            </a:r>
            <a:r>
              <a:rPr lang="en-CA" sz="2800" b="1" u="sng" dirty="0" smtClean="0">
                <a:solidFill>
                  <a:srgbClr val="0000FF"/>
                </a:solidFill>
                <a:latin typeface="Berlin Sans FB Demi" pitchFamily="34" charset="0"/>
              </a:rPr>
              <a:t>weighing</a:t>
            </a:r>
            <a:r>
              <a:rPr lang="en-CA" sz="2800" b="1" u="sng" dirty="0" smtClean="0">
                <a:latin typeface="Berlin Sans FB Demi" pitchFamily="34" charset="0"/>
              </a:rPr>
              <a:t> </a:t>
            </a:r>
            <a:r>
              <a:rPr lang="en-CA" sz="2800" b="1" dirty="0" smtClean="0">
                <a:latin typeface="Berlin Sans FB Demi" pitchFamily="34" charset="0"/>
              </a:rPr>
              <a:t>or by </a:t>
            </a:r>
            <a:r>
              <a:rPr lang="en-CA" sz="2800" b="1" u="sng" dirty="0" smtClean="0">
                <a:solidFill>
                  <a:srgbClr val="0000FF"/>
                </a:solidFill>
                <a:latin typeface="Berlin Sans FB Demi" pitchFamily="34" charset="0"/>
              </a:rPr>
              <a:t>calculating the number of moles</a:t>
            </a:r>
            <a:r>
              <a:rPr lang="en-CA" sz="2800" b="1" dirty="0" smtClean="0">
                <a:latin typeface="Berlin Sans FB Demi" pitchFamily="34" charset="0"/>
              </a:rPr>
              <a:t>!</a:t>
            </a:r>
            <a:endParaRPr lang="en-CA" sz="2800" b="1" dirty="0">
              <a:solidFill>
                <a:srgbClr val="FF0000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866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6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891"/>
            <a:ext cx="91440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dirty="0" smtClean="0"/>
              <a:t>Suppose you have a job in a sandwich shop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4400" b="1" dirty="0" smtClean="0">
                <a:solidFill>
                  <a:schemeClr val="bg1"/>
                </a:solidFill>
                <a:latin typeface="Britannic Bold" pitchFamily="34" charset="0"/>
              </a:rPr>
              <a:t>LIMITING and EXCESS REACTANTS</a:t>
            </a:r>
            <a:endParaRPr lang="en-CA" sz="44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" y="3284984"/>
            <a:ext cx="426451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507605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3296" y="1628800"/>
            <a:ext cx="9257897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prstClr val="black"/>
                </a:solidFill>
              </a:rPr>
              <a:t>One very popular sandwich has ingredients as follows: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96" y="2378075"/>
            <a:ext cx="9147296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slices of bread + 3 slices of meat + 1 slice of cheese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SAS Curriculum Pathways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erlin Sans FB" pitchFamily="34" charset="0"/>
              </a:rPr>
              <a:t>Username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alexanderacademy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latin typeface="Berlin Sans FB" pitchFamily="34" charset="0"/>
              </a:rPr>
              <a:t>Pick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Vlab</a:t>
            </a:r>
            <a:r>
              <a:rPr lang="en-US" dirty="0" smtClean="0">
                <a:solidFill>
                  <a:srgbClr val="FF0000"/>
                </a:solidFill>
              </a:rPr>
              <a:t>: Limiting Reactants”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SAS Curriculum Pathways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12953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>
                <a:latin typeface="Berlin Sans FB" pitchFamily="34" charset="0"/>
              </a:rPr>
              <a:t>Answers for Data &amp; Observations:</a:t>
            </a:r>
          </a:p>
          <a:p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On a separate piece of paper</a:t>
            </a:r>
          </a:p>
          <a:p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You will have a data table handout as well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004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Answers for Analysis &amp; Conclusions: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On a separate piece of paper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380" y="2852936"/>
            <a:ext cx="9036495" cy="206084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dirty="0" smtClean="0">
                <a:solidFill>
                  <a:srgbClr val="FF0000"/>
                </a:solidFill>
                <a:latin typeface="Berlin Sans FB Demi" pitchFamily="34" charset="0"/>
              </a:rPr>
              <a:t>Calculating </a:t>
            </a:r>
            <a:r>
              <a:rPr lang="en-CA" sz="7200" dirty="0" smtClean="0">
                <a:solidFill>
                  <a:srgbClr val="7030A0"/>
                </a:solidFill>
                <a:latin typeface="Berlin Sans FB Demi" pitchFamily="34" charset="0"/>
              </a:rPr>
              <a:t>Limiting Reactant</a:t>
            </a:r>
            <a:r>
              <a:rPr lang="en-CA" sz="7200" dirty="0" smtClean="0">
                <a:solidFill>
                  <a:srgbClr val="FF0000"/>
                </a:solidFill>
                <a:latin typeface="Berlin Sans FB Demi" pitchFamily="34" charset="0"/>
              </a:rPr>
              <a:t>!</a:t>
            </a:r>
            <a:endParaRPr lang="en-CA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-6743" y="0"/>
            <a:ext cx="9150743" cy="1361377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b="1" dirty="0">
                <a:latin typeface="Agency FB" pitchFamily="34" charset="0"/>
              </a:rPr>
              <a:t>If a sample containing </a:t>
            </a:r>
            <a:r>
              <a:rPr lang="en-CA" sz="2800" b="1" dirty="0">
                <a:solidFill>
                  <a:srgbClr val="FF0000"/>
                </a:solidFill>
                <a:latin typeface="Agency FB" pitchFamily="34" charset="0"/>
              </a:rPr>
              <a:t>18.1 g of NH</a:t>
            </a:r>
            <a:r>
              <a:rPr lang="en-CA" sz="2800" b="1" baseline="-25000" dirty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28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2800" b="1" dirty="0">
                <a:latin typeface="Agency FB" pitchFamily="34" charset="0"/>
              </a:rPr>
              <a:t>is reacted with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90.4 g </a:t>
            </a:r>
            <a:r>
              <a:rPr lang="en-CA" sz="2800" b="1" dirty="0">
                <a:solidFill>
                  <a:srgbClr val="FF0000"/>
                </a:solidFill>
                <a:latin typeface="Agency FB" pitchFamily="34" charset="0"/>
              </a:rPr>
              <a:t>of </a:t>
            </a:r>
            <a:r>
              <a:rPr lang="en-CA" sz="2800" b="1" dirty="0" err="1">
                <a:solidFill>
                  <a:srgbClr val="FF0000"/>
                </a:solidFill>
                <a:latin typeface="Agency FB" pitchFamily="34" charset="0"/>
              </a:rPr>
              <a:t>CuO</a:t>
            </a:r>
            <a:r>
              <a:rPr lang="en-CA" sz="2800" b="1" dirty="0">
                <a:latin typeface="Agency FB" pitchFamily="34" charset="0"/>
              </a:rPr>
              <a:t>, which is </a:t>
            </a:r>
            <a:r>
              <a:rPr lang="en-CA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</a:t>
            </a:r>
            <a:r>
              <a:rPr lang="en-CA" sz="2800" b="1" dirty="0">
                <a:latin typeface="Agency FB" pitchFamily="34" charset="0"/>
              </a:rPr>
              <a:t>? Which is </a:t>
            </a:r>
            <a:r>
              <a:rPr lang="en-CA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excess reactant</a:t>
            </a:r>
            <a:r>
              <a:rPr lang="en-CA" sz="2800" b="1" dirty="0">
                <a:latin typeface="Agency FB" pitchFamily="34" charset="0"/>
              </a:rPr>
              <a:t>? How many grams of </a:t>
            </a:r>
            <a:r>
              <a:rPr lang="en-CA" sz="2800" b="1" dirty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2800" b="1" baseline="-25000" dirty="0">
                <a:solidFill>
                  <a:srgbClr val="FF0000"/>
                </a:solidFill>
                <a:latin typeface="Agency FB" pitchFamily="34" charset="0"/>
              </a:rPr>
              <a:t>2</a:t>
            </a:r>
            <a:r>
              <a:rPr lang="en-CA" sz="28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2800" b="1" dirty="0">
                <a:latin typeface="Agency FB" pitchFamily="34" charset="0"/>
              </a:rPr>
              <a:t>will be produced</a:t>
            </a:r>
            <a:r>
              <a:rPr lang="en-CA" sz="2800" b="1" dirty="0" smtClean="0">
                <a:latin typeface="Agency FB" pitchFamily="34" charset="0"/>
              </a:rPr>
              <a:t>?</a:t>
            </a:r>
            <a:endParaRPr lang="en-CA" sz="2800" dirty="0" smtClean="0">
              <a:latin typeface="Agency FB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5240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81400" y="17526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7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590800"/>
            <a:ext cx="8710788" cy="554823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1. USING EACH </a:t>
            </a:r>
            <a:r>
              <a:rPr lang="en-CA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REACTANT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, CALCULATE THE MASS OF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0000FF"/>
                </a:solidFill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!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276600"/>
            <a:ext cx="8661990" cy="1230240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2. WHICHEVER </a:t>
            </a:r>
            <a:r>
              <a:rPr lang="en-CA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PRODUCES THE SMALLEST AMOUNT OF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2,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THAT IS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LIMITING REACTANT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!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2867" y="4800600"/>
            <a:ext cx="8592533" cy="1230240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3. USE THE NUMBER OF MOLES OF </a:t>
            </a:r>
            <a:r>
              <a:rPr lang="en-CA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TO CALCULATE THE MASS OF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.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6743" y="0"/>
            <a:ext cx="9150743" cy="136137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If a sample containing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18.1 g of NH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3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is reacted with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90.4 g of CuO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limiting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excess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How many grams of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N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2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will be produced?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1400" y="16764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590800"/>
            <a:ext cx="8710788" cy="554823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1. USING EACH </a:t>
            </a:r>
            <a:r>
              <a:rPr lang="en-CA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REACTANT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, CALCULATE THE MASS OF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0000FF"/>
                </a:solidFill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!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6743" y="0"/>
            <a:ext cx="9150743" cy="136137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If a sample containing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18.1 g of NH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3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is reacted with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90.4 g of CuO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limiting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excess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How many grams of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N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2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will be produced?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1400" y="16764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362200"/>
            <a:ext cx="8661990" cy="1230240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2. WHICHEVER </a:t>
            </a:r>
            <a:r>
              <a:rPr lang="en-CA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PRODUCES THE SMALLEST AMOUNT OF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2,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THAT IS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LIMITING REACTANT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!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6743" y="0"/>
            <a:ext cx="9150743" cy="136137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If a sample containing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18.1 g of NH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3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is reacted with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90.4 g of CuO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limiting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excess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How many grams of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N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2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will be produced?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1400" y="16764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286000"/>
            <a:ext cx="8592533" cy="1230240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3. USE THE NUMBER OF MOLES OF </a:t>
            </a:r>
            <a:r>
              <a:rPr lang="en-CA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TO CALCULATE THE MASS OF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.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6743" y="0"/>
            <a:ext cx="9150743" cy="136137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If a sample containing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18.1 g of NH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3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is reacted with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90.4 g of CuO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limiting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excess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How many grams of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N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2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will be produced?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1400" y="16764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286000"/>
            <a:ext cx="8592533" cy="1230240"/>
          </a:xfrm>
          <a:prstGeom prst="rect">
            <a:avLst/>
          </a:prstGeom>
          <a:solidFill>
            <a:srgbClr val="66FF66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3. USE THE NUMBER OF MOLES OF </a:t>
            </a:r>
            <a:r>
              <a:rPr lang="en-CA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TO CALCULATE THE MASS OF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.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6743" y="0"/>
            <a:ext cx="9150743" cy="136137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If a sample containing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18.1 g of NH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3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is reacted with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90.4 g of CuO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limiting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Which is </a:t>
            </a:r>
            <a:r>
              <a:rPr kumimoji="0" lang="en-CA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>the excess reactant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? How many grams of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N</a:t>
            </a:r>
            <a:r>
              <a:rPr kumimoji="0" lang="en-CA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2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will be produced?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1400" y="16764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4038600"/>
            <a:ext cx="8077200" cy="185966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CA" sz="6600" dirty="0" err="1" smtClean="0">
                <a:solidFill>
                  <a:srgbClr val="002060"/>
                </a:solidFill>
                <a:latin typeface="Berlin Sans FB Demi" pitchFamily="34" charset="0"/>
              </a:rPr>
              <a:t>CuO</a:t>
            </a:r>
            <a:r>
              <a:rPr lang="en-CA" sz="6600" dirty="0" smtClean="0">
                <a:solidFill>
                  <a:srgbClr val="002060"/>
                </a:solidFill>
                <a:latin typeface="Berlin Sans FB Demi" pitchFamily="34" charset="0"/>
              </a:rPr>
              <a:t> </a:t>
            </a:r>
            <a:r>
              <a:rPr lang="en-CA" sz="6600" dirty="0" smtClean="0">
                <a:solidFill>
                  <a:srgbClr val="FF0000"/>
                </a:solidFill>
                <a:latin typeface="Berlin Sans FB Demi" pitchFamily="34" charset="0"/>
              </a:rPr>
              <a:t>is the </a:t>
            </a:r>
            <a:r>
              <a:rPr lang="en-CA" sz="6600" dirty="0" smtClean="0">
                <a:solidFill>
                  <a:srgbClr val="00B0F0"/>
                </a:solidFill>
                <a:latin typeface="Berlin Sans FB Demi" pitchFamily="34" charset="0"/>
              </a:rPr>
              <a:t>Limiting Reactant</a:t>
            </a:r>
            <a:endParaRPr lang="en-CA" sz="4000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1780" y="63593"/>
            <a:ext cx="9150743" cy="1765207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dirty="0">
                <a:latin typeface="Agency FB" pitchFamily="34" charset="0"/>
              </a:rPr>
              <a:t>If a sample containing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18.1 g of NH</a:t>
            </a:r>
            <a:r>
              <a:rPr lang="en-CA" b="1" baseline="-25000" dirty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b="1" dirty="0">
                <a:latin typeface="Agency FB" pitchFamily="34" charset="0"/>
              </a:rPr>
              <a:t>is reacted with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90.4g of </a:t>
            </a:r>
            <a:r>
              <a:rPr lang="en-CA" b="1" dirty="0" err="1">
                <a:solidFill>
                  <a:srgbClr val="FF0000"/>
                </a:solidFill>
                <a:latin typeface="Agency FB" pitchFamily="34" charset="0"/>
              </a:rPr>
              <a:t>CuO</a:t>
            </a:r>
            <a:r>
              <a:rPr lang="en-CA" b="1" dirty="0">
                <a:latin typeface="Agency FB" pitchFamily="34" charset="0"/>
              </a:rPr>
              <a:t>, which is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</a:t>
            </a:r>
            <a:r>
              <a:rPr lang="en-CA" b="1" dirty="0">
                <a:latin typeface="Agency FB" pitchFamily="34" charset="0"/>
              </a:rPr>
              <a:t>? Which is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excess reactant</a:t>
            </a:r>
            <a:r>
              <a:rPr lang="en-CA" b="1" dirty="0" smtClean="0">
                <a:latin typeface="Agency FB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CA" sz="3200" b="1" dirty="0" smtClean="0">
                <a:latin typeface="Agency FB" pitchFamily="34" charset="0"/>
              </a:rPr>
              <a:t> By how many grams is the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NH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latin typeface="Agency FB" pitchFamily="34" charset="0"/>
              </a:rPr>
              <a:t>in excess?</a:t>
            </a:r>
            <a:endParaRPr lang="en-CA" sz="3200" dirty="0" smtClean="0">
              <a:latin typeface="Agency FB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2983220"/>
            <a:ext cx="8382000" cy="123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1. Use the mass/moles of </a:t>
            </a:r>
            <a:r>
              <a:rPr lang="en-CA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</a:t>
            </a:r>
            <a:r>
              <a:rPr lang="en-CA" sz="3200" b="1" dirty="0">
                <a:solidFill>
                  <a:srgbClr val="0000FF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to find out the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mass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 of the excess reactant which reacted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1000" y="4581129"/>
            <a:ext cx="8458200" cy="1210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2. Take the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mass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of the excess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from the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step 1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and </a:t>
            </a:r>
            <a:r>
              <a:rPr lang="en-CA" sz="3200" b="1" u="sng" dirty="0" smtClean="0">
                <a:solidFill>
                  <a:srgbClr val="FF0000"/>
                </a:solidFill>
                <a:latin typeface="Agency FB" pitchFamily="34" charset="0"/>
              </a:rPr>
              <a:t>subtract it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from the </a:t>
            </a:r>
            <a:r>
              <a:rPr lang="en-CA" sz="3200" b="1" u="sng" dirty="0" smtClean="0">
                <a:solidFill>
                  <a:srgbClr val="7030A0"/>
                </a:solidFill>
                <a:latin typeface="Agency FB" pitchFamily="34" charset="0"/>
              </a:rPr>
              <a:t>original mass of the excess reactant</a:t>
            </a:r>
            <a:endParaRPr lang="en-CA" sz="32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200" y="21336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3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1780" y="63593"/>
            <a:ext cx="9150743" cy="1765207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dirty="0">
                <a:latin typeface="Agency FB" pitchFamily="34" charset="0"/>
              </a:rPr>
              <a:t>If a sample containing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18.1 g of NH</a:t>
            </a:r>
            <a:r>
              <a:rPr lang="en-CA" b="1" baseline="-25000" dirty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b="1" dirty="0">
                <a:latin typeface="Agency FB" pitchFamily="34" charset="0"/>
              </a:rPr>
              <a:t>is reacted with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90.4g of </a:t>
            </a:r>
            <a:r>
              <a:rPr lang="en-CA" b="1" dirty="0" err="1">
                <a:solidFill>
                  <a:srgbClr val="FF0000"/>
                </a:solidFill>
                <a:latin typeface="Agency FB" pitchFamily="34" charset="0"/>
              </a:rPr>
              <a:t>CuO</a:t>
            </a:r>
            <a:r>
              <a:rPr lang="en-CA" b="1" dirty="0">
                <a:latin typeface="Agency FB" pitchFamily="34" charset="0"/>
              </a:rPr>
              <a:t>, which is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</a:t>
            </a:r>
            <a:r>
              <a:rPr lang="en-CA" b="1" dirty="0">
                <a:latin typeface="Agency FB" pitchFamily="34" charset="0"/>
              </a:rPr>
              <a:t>? Which is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excess reactant</a:t>
            </a:r>
            <a:r>
              <a:rPr lang="en-CA" b="1" dirty="0" smtClean="0">
                <a:latin typeface="Agency FB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CA" sz="3200" b="1" dirty="0" smtClean="0">
                <a:latin typeface="Agency FB" pitchFamily="34" charset="0"/>
              </a:rPr>
              <a:t> By how many grams is the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NH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latin typeface="Agency FB" pitchFamily="34" charset="0"/>
              </a:rPr>
              <a:t>in excess?</a:t>
            </a:r>
            <a:endParaRPr lang="en-CA" sz="3200" dirty="0" smtClean="0">
              <a:latin typeface="Agency FB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2983220"/>
            <a:ext cx="8382000" cy="123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1. Use the mass/moles of </a:t>
            </a:r>
            <a:r>
              <a:rPr lang="en-CA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</a:t>
            </a:r>
            <a:r>
              <a:rPr lang="en-CA" sz="3200" b="1" dirty="0">
                <a:solidFill>
                  <a:srgbClr val="0000FF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to find out the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mass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 of the excess reactant which reacted</a:t>
            </a:r>
            <a:endParaRPr lang="en-CA" sz="3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200" y="21336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3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AutoShape 2" descr="http://2.bp.blogspot.com/-5eVZsnSVSaA/ThS5fe71DtI/AAAAAAAAAB4/dD7iR7PXpxk/s1600/Sandwich_Shop_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96" y="1340768"/>
            <a:ext cx="3206871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bread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8986" y="4626714"/>
            <a:ext cx="322255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 of cheese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2996952"/>
            <a:ext cx="320357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meat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563888" y="1353979"/>
            <a:ext cx="720080" cy="380916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6196" y="2996952"/>
            <a:ext cx="322255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sandwich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1362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6" y="2011362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25" y="3665211"/>
            <a:ext cx="1104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6" y="3651716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68" y="366521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" y="3659599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24" y="5301208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4400" b="1" dirty="0" smtClean="0">
                <a:solidFill>
                  <a:schemeClr val="bg1"/>
                </a:solidFill>
                <a:latin typeface="Britannic Bold" pitchFamily="34" charset="0"/>
              </a:rPr>
              <a:t>LIMITING and EXCESS REACTANTS</a:t>
            </a:r>
            <a:endParaRPr lang="en-CA" sz="44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7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1780" y="63593"/>
            <a:ext cx="9150743" cy="1765207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dirty="0">
                <a:latin typeface="Agency FB" pitchFamily="34" charset="0"/>
              </a:rPr>
              <a:t>If a sample containing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18.1 g of NH</a:t>
            </a:r>
            <a:r>
              <a:rPr lang="en-CA" b="1" baseline="-25000" dirty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b="1" dirty="0">
                <a:latin typeface="Agency FB" pitchFamily="34" charset="0"/>
              </a:rPr>
              <a:t>is reacted with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90.4g of </a:t>
            </a:r>
            <a:r>
              <a:rPr lang="en-CA" b="1" dirty="0" err="1">
                <a:solidFill>
                  <a:srgbClr val="FF0000"/>
                </a:solidFill>
                <a:latin typeface="Agency FB" pitchFamily="34" charset="0"/>
              </a:rPr>
              <a:t>CuO</a:t>
            </a:r>
            <a:r>
              <a:rPr lang="en-CA" b="1" dirty="0">
                <a:latin typeface="Agency FB" pitchFamily="34" charset="0"/>
              </a:rPr>
              <a:t>, which is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limiting reactant</a:t>
            </a:r>
            <a:r>
              <a:rPr lang="en-CA" b="1" dirty="0">
                <a:latin typeface="Agency FB" pitchFamily="34" charset="0"/>
              </a:rPr>
              <a:t>? Which is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excess reactant</a:t>
            </a:r>
            <a:r>
              <a:rPr lang="en-CA" b="1" dirty="0" smtClean="0">
                <a:latin typeface="Agency FB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CA" sz="3200" b="1" dirty="0" smtClean="0">
                <a:latin typeface="Agency FB" pitchFamily="34" charset="0"/>
              </a:rPr>
              <a:t> By how many grams is the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NH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latin typeface="Agency FB" pitchFamily="34" charset="0"/>
              </a:rPr>
              <a:t>in excess?</a:t>
            </a:r>
            <a:endParaRPr lang="en-CA" sz="3200" dirty="0" smtClean="0">
              <a:latin typeface="Agency FB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2819400"/>
            <a:ext cx="8458200" cy="1210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2. Take the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mass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of the excess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reactant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from the </a:t>
            </a:r>
            <a:r>
              <a:rPr lang="en-CA" sz="3200" b="1" dirty="0" smtClean="0">
                <a:solidFill>
                  <a:srgbClr val="0000FF"/>
                </a:solidFill>
                <a:latin typeface="Agency FB" pitchFamily="34" charset="0"/>
              </a:rPr>
              <a:t>step 1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and </a:t>
            </a:r>
            <a:r>
              <a:rPr lang="en-CA" sz="3200" b="1" u="sng" dirty="0" smtClean="0">
                <a:solidFill>
                  <a:srgbClr val="FF0000"/>
                </a:solidFill>
                <a:latin typeface="Agency FB" pitchFamily="34" charset="0"/>
              </a:rPr>
              <a:t>subtract it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from the </a:t>
            </a:r>
            <a:r>
              <a:rPr lang="en-CA" sz="3200" b="1" u="sng" dirty="0" smtClean="0">
                <a:solidFill>
                  <a:srgbClr val="7030A0"/>
                </a:solidFill>
                <a:latin typeface="Agency FB" pitchFamily="34" charset="0"/>
              </a:rPr>
              <a:t>original mass of the excess reactant</a:t>
            </a:r>
            <a:endParaRPr lang="en-CA" sz="32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200" y="21336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7445" y="4353028"/>
            <a:ext cx="7236296" cy="615120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srgbClr val="FFFF00"/>
                </a:solidFill>
                <a:latin typeface="Agency FB" pitchFamily="34" charset="0"/>
              </a:rPr>
              <a:t>Mass </a:t>
            </a:r>
            <a:r>
              <a:rPr lang="en-CA" sz="3200" b="1" dirty="0" smtClean="0">
                <a:solidFill>
                  <a:prstClr val="white"/>
                </a:solidFill>
                <a:latin typeface="Agency FB" pitchFamily="34" charset="0"/>
              </a:rPr>
              <a:t>of the </a:t>
            </a:r>
            <a:r>
              <a:rPr lang="en-CA" sz="3200" b="1" u="sng" dirty="0" smtClean="0">
                <a:solidFill>
                  <a:srgbClr val="0000FF"/>
                </a:solidFill>
                <a:latin typeface="Agency FB" pitchFamily="34" charset="0"/>
              </a:rPr>
              <a:t>excess reactant </a:t>
            </a:r>
            <a:r>
              <a:rPr lang="en-CA" sz="3200" b="1" dirty="0" smtClean="0">
                <a:solidFill>
                  <a:prstClr val="white"/>
                </a:solidFill>
                <a:latin typeface="Agency FB" pitchFamily="34" charset="0"/>
              </a:rPr>
              <a:t>which </a:t>
            </a:r>
            <a:r>
              <a:rPr lang="en-CA" sz="3200" b="1" dirty="0" smtClean="0">
                <a:solidFill>
                  <a:srgbClr val="FFFF00"/>
                </a:solidFill>
                <a:latin typeface="Agency FB" pitchFamily="34" charset="0"/>
              </a:rPr>
              <a:t>reacted</a:t>
            </a:r>
            <a:r>
              <a:rPr lang="en-CA" sz="3200" b="1" dirty="0" smtClean="0">
                <a:solidFill>
                  <a:prstClr val="white"/>
                </a:solidFill>
                <a:latin typeface="Agency FB" pitchFamily="34" charset="0"/>
              </a:rPr>
              <a:t> = </a:t>
            </a:r>
            <a:endParaRPr lang="en-CA" sz="3200" b="1" u="sng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867400"/>
            <a:ext cx="7236296" cy="615120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srgbClr val="FFFF00"/>
                </a:solidFill>
                <a:latin typeface="Agency FB" pitchFamily="34" charset="0"/>
              </a:rPr>
              <a:t>The original mass </a:t>
            </a:r>
            <a:r>
              <a:rPr lang="en-CA" sz="3200" b="1" dirty="0" smtClean="0">
                <a:solidFill>
                  <a:prstClr val="white"/>
                </a:solidFill>
                <a:latin typeface="Agency FB" pitchFamily="34" charset="0"/>
              </a:rPr>
              <a:t>of the </a:t>
            </a:r>
            <a:r>
              <a:rPr lang="en-CA" sz="3200" b="1" u="sng" dirty="0" smtClean="0">
                <a:solidFill>
                  <a:srgbClr val="0000FF"/>
                </a:solidFill>
                <a:latin typeface="Agency FB" pitchFamily="34" charset="0"/>
              </a:rPr>
              <a:t>excess reactant </a:t>
            </a:r>
            <a:r>
              <a:rPr lang="en-CA" sz="3200" b="1" dirty="0" smtClean="0">
                <a:solidFill>
                  <a:prstClr val="white"/>
                </a:solidFill>
                <a:latin typeface="Agency FB" pitchFamily="34" charset="0"/>
              </a:rPr>
              <a:t>= </a:t>
            </a:r>
            <a:endParaRPr lang="en-CA" sz="3200" b="1" u="sng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3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580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0"/>
            <a:ext cx="43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32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20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solidFill>
                  <a:srgbClr val="FF0000"/>
                </a:solidFill>
                <a:latin typeface="Berlin Sans FB Demi" pitchFamily="34" charset="0"/>
              </a:rPr>
              <a:t>Classwork/Homework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35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018" y="0"/>
            <a:ext cx="9144000" cy="8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000" dirty="0">
                <a:solidFill>
                  <a:srgbClr val="FF0000"/>
                </a:solidFill>
                <a:latin typeface="Berlin Sans FB Demi" pitchFamily="34" charset="0"/>
              </a:rPr>
              <a:t>PERCENTAGE </a:t>
            </a:r>
            <a:r>
              <a:rPr lang="en-CA" sz="6000" dirty="0" smtClean="0">
                <a:solidFill>
                  <a:srgbClr val="FF0000"/>
                </a:solidFill>
                <a:latin typeface="Berlin Sans FB Demi" pitchFamily="34" charset="0"/>
              </a:rPr>
              <a:t>PURITY</a:t>
            </a:r>
            <a:endParaRPr lang="en-CA" sz="6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36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AutoShape 2" descr="http://1.bp.blogspot.com/-RhZtKHC6moE/T1m5d20071I/AAAAAAAAACc/aAPm-uafAo8/s1600/Percentage+Yield.jpg"/>
          <p:cNvSpPr>
            <a:spLocks noChangeAspect="1" noChangeArrowheads="1"/>
          </p:cNvSpPr>
          <p:nvPr/>
        </p:nvSpPr>
        <p:spPr bwMode="auto">
          <a:xfrm>
            <a:off x="155575" y="-2262188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pic>
        <p:nvPicPr>
          <p:cNvPr id="9218" name="Picture 2" descr="http://periodictable.com/Samples/Jensan.SilverOre/s1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520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.vlacil\Desktop\Chemistry 11 AA\4. Expressing and Measuring Chemical Change\4.6 Stoichiometry in the Real World\pics\generic_chemical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2057400"/>
            <a:ext cx="5105400" cy="5105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1219200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2400" dirty="0" smtClean="0">
                <a:latin typeface="Britannic Bold" pitchFamily="34" charset="0"/>
              </a:rPr>
              <a:t>It is virtually impossible to obtain a 100% chemical</a:t>
            </a:r>
          </a:p>
          <a:p>
            <a:pPr algn="ctr">
              <a:buNone/>
            </a:pPr>
            <a:r>
              <a:rPr lang="en-CA" sz="2400" dirty="0" smtClean="0">
                <a:latin typeface="Britannic Bold" pitchFamily="34" charset="0"/>
              </a:rPr>
              <a:t>Even chemicals from chemical supply companies include impurities</a:t>
            </a:r>
            <a:endParaRPr lang="en-CA" sz="2400" dirty="0">
              <a:latin typeface="Britannic Bol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018" y="0"/>
            <a:ext cx="9144000" cy="892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PERCENTAGE PURITY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8194" name="Picture 2" descr="C:\Documents and Settings\a.vlacil\Desktop\Chemistry 11 AA\4. Expressing and Measuring Chemical Change\4.6 Stoichiometry in the Real World\pics\chemicals_14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2590800"/>
            <a:ext cx="373379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60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.vlacil\Desktop\Chemistry 11 AA\4. Expressing and Measuring Chemical Change\4.6 Stoichiometry in the Real World\pics\generic_chemical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2057400"/>
            <a:ext cx="5105400" cy="5105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0018" y="0"/>
            <a:ext cx="9144000" cy="892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PERCENTAGE PURITY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8194" name="Picture 2" descr="C:\Documents and Settings\a.vlacil\Desktop\Chemistry 11 AA\4. Expressing and Measuring Chemical Change\4.6 Stoichiometry in the Real World\pics\chemicals_14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2590800"/>
            <a:ext cx="3733799" cy="4038600"/>
          </a:xfrm>
          <a:prstGeom prst="rect">
            <a:avLst/>
          </a:prstGeom>
          <a:noFill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143000"/>
            <a:ext cx="6858000" cy="11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60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75" y="0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639847" y="5551723"/>
            <a:ext cx="6199353" cy="1080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b="1" dirty="0" smtClean="0"/>
              <a:t>You come to work one day and find the following ingredients:</a:t>
            </a:r>
            <a:endParaRPr lang="en-CA" sz="3200" b="1" dirty="0"/>
          </a:p>
        </p:txBody>
      </p:sp>
      <p:sp>
        <p:nvSpPr>
          <p:cNvPr id="6" name="AutoShape 2" descr="http://2.bp.blogspot.com/-5eVZsnSVSaA/ThS5fe71DtI/AAAAAAAAAB4/dD7iR7PXpxk/s1600/Sandwich_Shop_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96" y="1340768"/>
            <a:ext cx="3206871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bread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8986" y="4626714"/>
            <a:ext cx="322255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 of cheese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2996952"/>
            <a:ext cx="320357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meat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1362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6" y="2011362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6" y="3651716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68" y="366521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" y="3659599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24" y="5301208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Brace 18"/>
          <p:cNvSpPr/>
          <p:nvPr/>
        </p:nvSpPr>
        <p:spPr>
          <a:xfrm>
            <a:off x="3563888" y="1353979"/>
            <a:ext cx="720080" cy="380916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6196" y="2996952"/>
            <a:ext cx="322255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sandwich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25" y="3665211"/>
            <a:ext cx="1104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4400" b="1" dirty="0" smtClean="0">
                <a:solidFill>
                  <a:schemeClr val="bg1"/>
                </a:solidFill>
                <a:latin typeface="Britannic Bold" pitchFamily="34" charset="0"/>
              </a:rPr>
              <a:t>LIMITING and EXCESS REACTANTS</a:t>
            </a:r>
            <a:endParaRPr lang="en-CA" sz="44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2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018" y="0"/>
            <a:ext cx="9144000" cy="8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000" dirty="0">
                <a:solidFill>
                  <a:srgbClr val="FF0000"/>
                </a:solidFill>
                <a:latin typeface="Berlin Sans FB Demi" pitchFamily="34" charset="0"/>
              </a:rPr>
              <a:t>PERCENTAGE </a:t>
            </a:r>
            <a:r>
              <a:rPr lang="en-CA" sz="6000" dirty="0" smtClean="0">
                <a:solidFill>
                  <a:srgbClr val="FF0000"/>
                </a:solidFill>
                <a:latin typeface="Berlin Sans FB Demi" pitchFamily="34" charset="0"/>
              </a:rPr>
              <a:t>YIELD</a:t>
            </a:r>
            <a:endParaRPr lang="en-CA" sz="6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40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40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AutoShape 2" descr="http://1.bp.blogspot.com/-RhZtKHC6moE/T1m5d20071I/AAAAAAAAACc/aAPm-uafAo8/s1600/Percentage+Yield.jpg"/>
          <p:cNvSpPr>
            <a:spLocks noChangeAspect="1" noChangeArrowheads="1"/>
          </p:cNvSpPr>
          <p:nvPr/>
        </p:nvSpPr>
        <p:spPr bwMode="auto">
          <a:xfrm>
            <a:off x="155575" y="-2262188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08720"/>
            <a:ext cx="3724275" cy="12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" y="2113816"/>
            <a:ext cx="9120170" cy="47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520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1752600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2800" dirty="0" smtClean="0">
                <a:latin typeface="Britannic Bold" pitchFamily="34" charset="0"/>
              </a:rPr>
              <a:t>Most of the times, </a:t>
            </a:r>
            <a:r>
              <a:rPr lang="en-C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the amount of products </a:t>
            </a:r>
            <a:r>
              <a:rPr lang="en-CA" sz="2800" dirty="0" smtClean="0">
                <a:latin typeface="Britannic Bold" pitchFamily="34" charset="0"/>
              </a:rPr>
              <a:t>that we receive from the reaction </a:t>
            </a:r>
            <a:r>
              <a:rPr lang="en-C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is less than </a:t>
            </a:r>
            <a:r>
              <a:rPr lang="en-CA" sz="2800" dirty="0" smtClean="0">
                <a:latin typeface="Britannic Bold" pitchFamily="34" charset="0"/>
              </a:rPr>
              <a:t>what </a:t>
            </a:r>
            <a:r>
              <a:rPr lang="en-C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we </a:t>
            </a:r>
            <a:r>
              <a:rPr lang="en-C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expected</a:t>
            </a:r>
            <a:r>
              <a:rPr lang="en-CA" sz="2800" dirty="0">
                <a:latin typeface="Britannic Bold" pitchFamily="34" charset="0"/>
              </a:rPr>
              <a:t> </a:t>
            </a:r>
            <a:r>
              <a:rPr lang="en-CA" sz="2800" dirty="0" smtClean="0">
                <a:latin typeface="Britannic Bold" pitchFamily="34" charset="0"/>
              </a:rPr>
              <a:t>based on our calculations and the balanced equation</a:t>
            </a:r>
            <a:endParaRPr lang="en-CA" sz="2800" dirty="0"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71800"/>
            <a:ext cx="7010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itannic Bold" pitchFamily="34" charset="0"/>
              </a:rPr>
              <a:t>WHY DO YOU THINK</a:t>
            </a:r>
          </a:p>
          <a:p>
            <a:pPr algn="ctr"/>
            <a:r>
              <a:rPr lang="en-C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itannic Bold" pitchFamily="34" charset="0"/>
              </a:rPr>
              <a:t> THIS HAPPENS?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4724400"/>
            <a:ext cx="8534400" cy="1883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Different reactions happening at the same time (side reactions)</a:t>
            </a:r>
          </a:p>
          <a:p>
            <a:pPr algn="ctr">
              <a:buClr>
                <a:srgbClr val="5BD078"/>
              </a:buClr>
            </a:pP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Not all of the pure material (product) reacts</a:t>
            </a:r>
          </a:p>
          <a:p>
            <a:pPr algn="ctr">
              <a:buClr>
                <a:srgbClr val="5BD078"/>
              </a:buClr>
            </a:pPr>
            <a:r>
              <a:rPr lang="en-CA" b="1" dirty="0" smtClean="0"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The products might not be 100% pure</a:t>
            </a:r>
          </a:p>
          <a:p>
            <a:pPr algn="ctr">
              <a:buClr>
                <a:srgbClr val="5BD078"/>
              </a:buClr>
            </a:pPr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Some of the product is lost during the laboratory procedures</a:t>
            </a:r>
            <a:endParaRPr lang="en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018" y="0"/>
            <a:ext cx="9144000" cy="892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PERCENTAGE YIELD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0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0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124744"/>
            <a:ext cx="8534400" cy="237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dirty="0" smtClean="0">
                <a:solidFill>
                  <a:prstClr val="black"/>
                </a:solidFill>
                <a:latin typeface="Berlin Sans FB" pitchFamily="34" charset="0"/>
              </a:rPr>
              <a:t>So, the balanced equation and the stoichiometric </a:t>
            </a:r>
            <a:r>
              <a:rPr lang="en-CA" sz="3600" b="1" dirty="0" smtClean="0">
                <a:solidFill>
                  <a:srgbClr val="002060"/>
                </a:solidFill>
                <a:latin typeface="Berlin Sans FB" pitchFamily="34" charset="0"/>
              </a:rPr>
              <a:t>calculations</a:t>
            </a:r>
            <a:r>
              <a:rPr lang="en-CA" sz="3600" dirty="0" smtClean="0">
                <a:solidFill>
                  <a:prstClr val="black"/>
                </a:solidFill>
                <a:latin typeface="Berlin Sans FB" pitchFamily="34" charset="0"/>
              </a:rPr>
              <a:t> will give you </a:t>
            </a:r>
            <a:r>
              <a:rPr lang="en-CA" sz="3600" b="1" u="sng" dirty="0" smtClean="0">
                <a:solidFill>
                  <a:srgbClr val="0000FF"/>
                </a:solidFill>
                <a:latin typeface="Berlin Sans FB" pitchFamily="34" charset="0"/>
              </a:rPr>
              <a:t>ONLY</a:t>
            </a:r>
            <a:r>
              <a:rPr lang="en-CA" sz="36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EXPECTED (THEORETICAL) YIELD </a:t>
            </a:r>
            <a:r>
              <a:rPr lang="en-CA" sz="3600" dirty="0" smtClean="0">
                <a:solidFill>
                  <a:prstClr val="black"/>
                </a:solidFill>
                <a:latin typeface="Berlin Sans FB" pitchFamily="34" charset="0"/>
              </a:rPr>
              <a:t>of a product</a:t>
            </a:r>
            <a:endParaRPr lang="en-CA" sz="36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96826"/>
            <a:ext cx="4788024" cy="27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398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600" b="1" dirty="0" smtClean="0">
                <a:solidFill>
                  <a:srgbClr val="7030A0"/>
                </a:solidFill>
                <a:latin typeface="Bauhaus 93" pitchFamily="82" charset="0"/>
              </a:rPr>
              <a:t>THEORETICAL YIELD</a:t>
            </a:r>
            <a:endParaRPr lang="en-CA" sz="6600" b="1" dirty="0">
              <a:solidFill>
                <a:srgbClr val="7030A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3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066800"/>
            <a:ext cx="8549224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dirty="0" smtClean="0">
                <a:solidFill>
                  <a:srgbClr val="002060"/>
                </a:solidFill>
                <a:latin typeface="Berlin Sans FB" pitchFamily="34" charset="0"/>
              </a:rPr>
              <a:t>When you </a:t>
            </a:r>
            <a:r>
              <a:rPr lang="en-CA" sz="3600" u="sng" dirty="0" smtClean="0">
                <a:solidFill>
                  <a:srgbClr val="FF0000"/>
                </a:solidFill>
                <a:latin typeface="Berlin Sans FB" pitchFamily="34" charset="0"/>
              </a:rPr>
              <a:t>actually measure </a:t>
            </a:r>
            <a:r>
              <a:rPr lang="en-CA" sz="3600" dirty="0" smtClean="0">
                <a:solidFill>
                  <a:srgbClr val="002060"/>
                </a:solidFill>
                <a:latin typeface="Berlin Sans FB" pitchFamily="34" charset="0"/>
              </a:rPr>
              <a:t>(weigh) how much product is produced, this is called: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000" dirty="0" smtClean="0">
                <a:solidFill>
                  <a:srgbClr val="00B050"/>
                </a:solidFill>
                <a:latin typeface="Berlin Sans FB" pitchFamily="34" charset="0"/>
              </a:rPr>
              <a:t>THE ACTUAL YIELD</a:t>
            </a:r>
            <a:endParaRPr lang="en-CA" sz="40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38450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2996952"/>
            <a:ext cx="4786262" cy="3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398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600" b="1" dirty="0" smtClean="0">
                <a:solidFill>
                  <a:srgbClr val="0000FF"/>
                </a:solidFill>
                <a:latin typeface="Bauhaus 93" pitchFamily="82" charset="0"/>
              </a:rPr>
              <a:t>ACTUAL YIELD</a:t>
            </a:r>
            <a:endParaRPr lang="en-CA" sz="6600" b="1" dirty="0">
              <a:solidFill>
                <a:srgbClr val="0000FF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2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0018" y="0"/>
            <a:ext cx="9144000" cy="892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PERCENTAGE YIELD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1295400"/>
            <a:ext cx="80826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06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 useBgFill="1"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452" y="5849888"/>
                <a:ext cx="9145686" cy="100811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Mass of </a:t>
                </a:r>
                <a:r>
                  <a:rPr lang="en-CA" sz="28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N</a:t>
                </a:r>
                <a:r>
                  <a:rPr lang="en-CA" sz="2800" b="1" baseline="-25000" dirty="0" smtClean="0">
                    <a:solidFill>
                      <a:srgbClr val="FF0000"/>
                    </a:solidFill>
                    <a:latin typeface="Agency FB" pitchFamily="34" charset="0"/>
                  </a:rPr>
                  <a:t>2</a:t>
                </a:r>
                <a:r>
                  <a:rPr lang="en-CA" sz="2800" b="1" baseline="-25000" dirty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actually produced in a lab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800" b="1" dirty="0" smtClean="0">
                        <a:solidFill>
                          <a:srgbClr val="FF0000"/>
                        </a:solidFill>
                        <a:latin typeface="Agency FB" pitchFamily="34" charset="0"/>
                      </a:rPr>
                      <m:t>CuO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srgbClr val="FF0000"/>
                        </a:solidFill>
                        <a:latin typeface="Agency FB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limiting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reactant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)</m:t>
                    </m:r>
                  </m:oMath>
                </a14:m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:</a:t>
                </a:r>
              </a:p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9.55 g</a:t>
                </a:r>
                <a14:m>
                  <m:oMath xmlns:m="http://schemas.openxmlformats.org/officeDocument/2006/math">
                    <m:r>
                      <a:rPr lang="en-CA" sz="2800" b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CA" sz="2800" b="1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CA" sz="2800" b="1" baseline="-25000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2800" b="1" dirty="0" smtClean="0">
                  <a:solidFill>
                    <a:prstClr val="black"/>
                  </a:solidFill>
                  <a:latin typeface="Agency FB" pitchFamily="34" charset="0"/>
                </a:endParaRPr>
              </a:p>
            </p:txBody>
          </p:sp>
        </mc:Choice>
        <mc:Fallback>
          <p:sp useBgFill="1"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" y="5849888"/>
                <a:ext cx="9145686" cy="1008112"/>
              </a:xfrm>
              <a:prstGeom prst="rect">
                <a:avLst/>
              </a:prstGeom>
              <a:blipFill rotWithShape="1">
                <a:blip r:embed="rId2"/>
                <a:stretch>
                  <a:fillRect t="-6667" b="-187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2130" y="5253904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6743" y="0"/>
            <a:ext cx="9150743" cy="2286000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If a sample containing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18.1 g of NH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is reacted with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90.4 g of </a:t>
            </a:r>
            <a:r>
              <a:rPr lang="en-CA" sz="3200" b="1" dirty="0" err="1" smtClean="0">
                <a:solidFill>
                  <a:srgbClr val="FF0000"/>
                </a:solidFill>
                <a:latin typeface="Agency FB" pitchFamily="34" charset="0"/>
              </a:rPr>
              <a:t>CuO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. How </a:t>
            </a:r>
            <a:r>
              <a:rPr lang="en-CA" sz="3200" b="1" dirty="0">
                <a:solidFill>
                  <a:prstClr val="black"/>
                </a:solidFill>
                <a:latin typeface="Agency FB" pitchFamily="34" charset="0"/>
              </a:rPr>
              <a:t>many grams of </a:t>
            </a:r>
            <a:r>
              <a:rPr lang="en-CA" sz="3200" b="1" dirty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>
                <a:solidFill>
                  <a:srgbClr val="FF0000"/>
                </a:solidFill>
                <a:latin typeface="Agency FB" pitchFamily="34" charset="0"/>
              </a:rPr>
              <a:t>2</a:t>
            </a:r>
            <a:r>
              <a:rPr lang="en-CA" sz="32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>
                <a:solidFill>
                  <a:prstClr val="black"/>
                </a:solidFill>
                <a:latin typeface="Agency FB" pitchFamily="34" charset="0"/>
              </a:rPr>
              <a:t>will be produced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?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err="1" smtClean="0">
                <a:solidFill>
                  <a:prstClr val="black"/>
                </a:solidFill>
                <a:latin typeface="Agency FB" pitchFamily="34" charset="0"/>
              </a:rPr>
              <a:t>Crisanta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 did this experiment in a lab, and obtained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9.55 g 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of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N</a:t>
            </a:r>
            <a:r>
              <a:rPr lang="en-CA" sz="3200" b="1" baseline="-25000" dirty="0" smtClean="0">
                <a:solidFill>
                  <a:srgbClr val="FF0000"/>
                </a:solidFill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.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200" b="1" dirty="0" smtClean="0">
                <a:solidFill>
                  <a:srgbClr val="0000FF"/>
                </a:solidFill>
              </a:rPr>
              <a:t>What was the percentage yield of the reaction? </a:t>
            </a:r>
            <a:endParaRPr lang="en-CA" sz="3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 useBgFill="1"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-32670" y="3899591"/>
                <a:ext cx="9145686" cy="165801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Mass of </a:t>
                </a:r>
                <a:r>
                  <a:rPr lang="en-CA" sz="28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N</a:t>
                </a:r>
                <a:r>
                  <a:rPr lang="en-CA" sz="2800" b="1" baseline="-25000" dirty="0" smtClean="0">
                    <a:solidFill>
                      <a:srgbClr val="FF0000"/>
                    </a:solidFill>
                    <a:latin typeface="Agency FB" pitchFamily="34" charset="0"/>
                  </a:rPr>
                  <a:t>2</a:t>
                </a:r>
                <a:r>
                  <a:rPr lang="en-CA" sz="2800" b="1" baseline="-25000" dirty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800" b="1" dirty="0" smtClean="0">
                        <a:solidFill>
                          <a:srgbClr val="FF0000"/>
                        </a:solidFill>
                        <a:latin typeface="Agency FB" pitchFamily="34" charset="0"/>
                      </a:rPr>
                      <m:t>CuO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srgbClr val="FF0000"/>
                        </a:solidFill>
                        <a:latin typeface="Agency FB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limiting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reactant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prstClr val="black"/>
                        </a:solidFill>
                        <a:latin typeface="Agency FB" pitchFamily="34" charset="0"/>
                      </a:rPr>
                      <m:t>)</m:t>
                    </m:r>
                  </m:oMath>
                </a14:m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:</a:t>
                </a:r>
              </a:p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= 90.4 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800" b="1" dirty="0" smtClean="0">
                        <a:solidFill>
                          <a:srgbClr val="FF0000"/>
                        </a:solidFill>
                        <a:latin typeface="Agency FB" pitchFamily="34" charset="0"/>
                      </a:rPr>
                      <m:t>CuO</m:t>
                    </m:r>
                    <m:r>
                      <m:rPr>
                        <m:nor/>
                      </m:rPr>
                      <a:rPr lang="en-CA" sz="2800" b="1" dirty="0" smtClean="0">
                        <a:solidFill>
                          <a:srgbClr val="FF0000"/>
                        </a:solidFill>
                        <a:latin typeface="Agency FB" pitchFamily="34" charset="0"/>
                      </a:rPr>
                      <m:t> </m:t>
                    </m:r>
                  </m:oMath>
                </a14:m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mol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CuO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79.55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CuO</m:t>
                        </m:r>
                      </m:den>
                    </m:f>
                    <m:r>
                      <m:rPr>
                        <m:nor/>
                      </m:rPr>
                      <a:rPr lang="en-CA" sz="2800" b="1" dirty="0">
                        <a:solidFill>
                          <a:prstClr val="black"/>
                        </a:solidFill>
                        <a:latin typeface="Agency FB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CA" sz="2800" b="1" dirty="0">
                        <a:solidFill>
                          <a:prstClr val="black"/>
                        </a:solidFill>
                        <a:latin typeface="Agency FB" pitchFamily="34" charset="0"/>
                      </a:rPr>
                      <m:t> </m:t>
                    </m:r>
                    <m:f>
                      <m:fPr>
                        <m:ctrlPr>
                          <a:rPr lang="en-CA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mol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CA" sz="2800" b="1" baseline="-25000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mol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CuO</m:t>
                        </m:r>
                      </m:den>
                    </m:f>
                    <m:r>
                      <m:rPr>
                        <m:nor/>
                      </m:rPr>
                      <a:rPr lang="en-CA" sz="2800" b="1" dirty="0">
                        <a:solidFill>
                          <a:prstClr val="black"/>
                        </a:solidFill>
                        <a:latin typeface="Agency FB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CA" sz="2800" b="1" dirty="0">
                        <a:solidFill>
                          <a:prstClr val="black"/>
                        </a:solidFill>
                        <a:latin typeface="Agency FB" pitchFamily="34" charset="0"/>
                      </a:rPr>
                      <m:t> </m:t>
                    </m:r>
                    <m:f>
                      <m:fPr>
                        <m:ctrlPr>
                          <a:rPr lang="en-CA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28.0 </m:t>
                        </m:r>
                        <m:r>
                          <m:rPr>
                            <m:nor/>
                          </m:rPr>
                          <a:rPr lang="en-CA" sz="2800" b="1" dirty="0" smtClean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CA" sz="2800" b="1" baseline="-25000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mol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CA" sz="2800" b="1" baseline="-25000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CA" sz="2800" b="1" dirty="0">
                        <a:solidFill>
                          <a:prstClr val="black"/>
                        </a:solidFill>
                        <a:latin typeface="Agency FB" pitchFamily="34" charset="0"/>
                      </a:rPr>
                      <m:t>=</m:t>
                    </m:r>
                  </m:oMath>
                </a14:m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 10.6 g</a:t>
                </a:r>
                <a14:m>
                  <m:oMath xmlns:m="http://schemas.openxmlformats.org/officeDocument/2006/math">
                    <m:r>
                      <a:rPr lang="en-CA" sz="2800" b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CA" sz="2800" b="1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CA" sz="2800" b="1" baseline="-25000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2800" b="1" dirty="0" smtClean="0">
                  <a:solidFill>
                    <a:prstClr val="black"/>
                  </a:solidFill>
                  <a:latin typeface="Agency FB" pitchFamily="34" charset="0"/>
                </a:endParaRPr>
              </a:p>
            </p:txBody>
          </p:sp>
        </mc:Choice>
        <mc:Fallback>
          <p:sp useBgFill="1"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670" y="3899591"/>
                <a:ext cx="9145686" cy="1658016"/>
              </a:xfrm>
              <a:prstGeom prst="rect">
                <a:avLst/>
              </a:prstGeom>
              <a:blipFill rotWithShape="1">
                <a:blip r:embed="rId3"/>
                <a:stretch>
                  <a:fillRect t="-40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5944922" y="5316957"/>
            <a:ext cx="3157020" cy="4455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prstClr val="white"/>
                </a:solidFill>
                <a:latin typeface="Bodoni MT Black" pitchFamily="18" charset="0"/>
              </a:rPr>
              <a:t>Theoretical Yield</a:t>
            </a:r>
            <a:endParaRPr lang="en-CA" sz="2400" dirty="0">
              <a:solidFill>
                <a:prstClr val="white"/>
              </a:solidFill>
              <a:latin typeface="Bodoni MT Black" pitchFamily="18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sz="2800" dirty="0">
              <a:solidFill>
                <a:prstClr val="black"/>
              </a:solidFill>
            </a:endParaRPr>
          </a:p>
        </p:txBody>
      </p:sp>
      <p:sp useBgFill="1">
        <p:nvSpPr>
          <p:cNvPr id="11" name="Rectangle 10"/>
          <p:cNvSpPr/>
          <p:nvPr/>
        </p:nvSpPr>
        <p:spPr>
          <a:xfrm flipH="1">
            <a:off x="2555466" y="4531643"/>
            <a:ext cx="1500339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 useBgFill="1">
        <p:nvSpPr>
          <p:cNvPr id="12" name="Rectangle 11"/>
          <p:cNvSpPr/>
          <p:nvPr/>
        </p:nvSpPr>
        <p:spPr>
          <a:xfrm flipH="1">
            <a:off x="4055805" y="4579717"/>
            <a:ext cx="1440161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 useBgFill="1">
        <p:nvSpPr>
          <p:cNvPr id="13" name="Rectangle 12"/>
          <p:cNvSpPr/>
          <p:nvPr/>
        </p:nvSpPr>
        <p:spPr>
          <a:xfrm flipH="1">
            <a:off x="5495965" y="4529404"/>
            <a:ext cx="1584177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 useBgFill="1">
        <p:nvSpPr>
          <p:cNvPr id="14" name="Rectangle 13"/>
          <p:cNvSpPr/>
          <p:nvPr/>
        </p:nvSpPr>
        <p:spPr>
          <a:xfrm flipH="1">
            <a:off x="7080141" y="4529404"/>
            <a:ext cx="1584177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22440" y="6353944"/>
            <a:ext cx="3157020" cy="4455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prstClr val="white"/>
                </a:solidFill>
                <a:latin typeface="Bodoni MT Black" pitchFamily="18" charset="0"/>
              </a:rPr>
              <a:t>Actual Yield</a:t>
            </a:r>
            <a:endParaRPr lang="en-CA" sz="2400" dirty="0">
              <a:solidFill>
                <a:prstClr val="white"/>
              </a:solidFill>
              <a:latin typeface="Bodoni MT Black" pitchFamily="18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362200"/>
            <a:ext cx="8610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N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2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05200" y="2590800"/>
            <a:ext cx="936104" cy="3637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8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 useBgFill="1"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989472" y="1579104"/>
                <a:ext cx="1474204" cy="481744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9.55 g</a:t>
                </a:r>
                <a14:m>
                  <m:oMath xmlns:m="http://schemas.openxmlformats.org/officeDocument/2006/math">
                    <m:r>
                      <a:rPr lang="en-CA" sz="2800" b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CA" sz="2800" b="1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CA" sz="2800" b="1" baseline="-25000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2800" b="1" dirty="0" smtClean="0">
                  <a:solidFill>
                    <a:prstClr val="black"/>
                  </a:solidFill>
                  <a:latin typeface="Agency FB" pitchFamily="34" charset="0"/>
                </a:endParaRPr>
              </a:p>
            </p:txBody>
          </p:sp>
        </mc:Choice>
        <mc:Fallback>
          <p:sp useBgFill="1"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472" y="1579104"/>
                <a:ext cx="1474204" cy="481744"/>
              </a:xfrm>
              <a:prstGeom prst="rect">
                <a:avLst/>
              </a:prstGeom>
              <a:blipFill rotWithShape="1">
                <a:blip r:embed="rId2"/>
                <a:stretch>
                  <a:fillRect l="-2905" t="-13924" b="-417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 useBgFill="1"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672498" y="1673788"/>
                <a:ext cx="1508326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28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10.6 g</a:t>
                </a:r>
                <a14:m>
                  <m:oMath xmlns:m="http://schemas.openxmlformats.org/officeDocument/2006/math">
                    <m:r>
                      <a:rPr lang="en-CA" sz="2800" b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CA" sz="2800" b="1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CA" sz="2800" b="1" baseline="-25000" dirty="0">
                        <a:solidFill>
                          <a:srgbClr val="FF000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2800" b="1" dirty="0" smtClean="0">
                  <a:solidFill>
                    <a:prstClr val="black"/>
                  </a:solidFill>
                  <a:latin typeface="Agency FB" pitchFamily="34" charset="0"/>
                </a:endParaRPr>
              </a:p>
            </p:txBody>
          </p:sp>
        </mc:Choice>
        <mc:Fallback>
          <p:sp useBgFill="1"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98" y="1673788"/>
                <a:ext cx="1508326" cy="648072"/>
              </a:xfrm>
              <a:prstGeom prst="rect">
                <a:avLst/>
              </a:prstGeom>
              <a:blipFill rotWithShape="1">
                <a:blip r:embed="rId3"/>
                <a:stretch>
                  <a:fillRect t="-10377" b="-5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848151" y="1147201"/>
            <a:ext cx="3157020" cy="4455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prstClr val="white"/>
                </a:solidFill>
                <a:latin typeface="Bodoni MT Black" pitchFamily="18" charset="0"/>
              </a:rPr>
              <a:t>Theoretical Yield</a:t>
            </a:r>
            <a:endParaRPr lang="en-CA" sz="2800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48064" y="1147201"/>
            <a:ext cx="3157020" cy="4455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prstClr val="white"/>
                </a:solidFill>
                <a:latin typeface="Bodoni MT Black" pitchFamily="18" charset="0"/>
              </a:rPr>
              <a:t>Actual Yield</a:t>
            </a:r>
            <a:endParaRPr lang="en-CA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3180824" y="3919666"/>
                <a:ext cx="4864246" cy="1559724"/>
              </a:xfrm>
              <a:prstGeom prst="rect">
                <a:avLst/>
              </a:prstGeom>
              <a:noFill/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BD078"/>
                  </a:buClr>
                  <a:buFont typeface="Wingdings 2"/>
                  <a:buNone/>
                </a:pPr>
                <a:r>
                  <a:rPr lang="en-CA" sz="3600" b="1" dirty="0" smtClean="0">
                    <a:solidFill>
                      <a:prstClr val="black"/>
                    </a:solidFill>
                  </a:rPr>
                  <a:t>=</a:t>
                </a:r>
                <a:r>
                  <a:rPr lang="en-CA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9.55 </m:t>
                        </m:r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g</m:t>
                        </m:r>
                        <m:r>
                          <a:rPr lang="en-CA" sz="48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CA" sz="4800" b="1" baseline="-25000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10.6 </m:t>
                        </m:r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g</m:t>
                        </m:r>
                        <m:r>
                          <a:rPr lang="en-CA" sz="48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CA" sz="4800" b="1" baseline="-25000" dirty="0">
                            <a:solidFill>
                              <a:srgbClr val="FF0000"/>
                            </a:solidFill>
                            <a:latin typeface="Agency FB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CA" sz="4800" b="1" dirty="0">
                            <a:solidFill>
                              <a:prstClr val="black"/>
                            </a:solidFill>
                            <a:latin typeface="Agency FB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CA" b="1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CA" sz="5400" b="1" dirty="0" smtClean="0">
                    <a:solidFill>
                      <a:prstClr val="black"/>
                    </a:solidFill>
                  </a:rPr>
                  <a:t>x 100%</a:t>
                </a:r>
                <a:endParaRPr lang="en-CA" sz="5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24" y="3919666"/>
                <a:ext cx="4864246" cy="1559724"/>
              </a:xfrm>
              <a:prstGeom prst="rect">
                <a:avLst/>
              </a:prstGeom>
              <a:blipFill rotWithShape="1">
                <a:blip r:embed="rId4"/>
                <a:stretch>
                  <a:fillRect l="-3885" r="-5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3581400" y="2590800"/>
            <a:ext cx="2433866" cy="914400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srgbClr val="0000FF"/>
                </a:solidFill>
              </a:rPr>
              <a:t>=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sz="5400" b="1" dirty="0" smtClean="0">
                <a:solidFill>
                  <a:srgbClr val="0000FF"/>
                </a:solidFill>
              </a:rPr>
              <a:t>90.1%</a:t>
            </a:r>
            <a:endParaRPr lang="en-CA" sz="5400" b="1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0018" y="0"/>
            <a:ext cx="9144000" cy="8926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PERCENTAGE YIELD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0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0"/>
            <a:ext cx="476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7172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0"/>
            <a:ext cx="476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900" dirty="0" smtClean="0">
                <a:solidFill>
                  <a:srgbClr val="FF0000"/>
                </a:solidFill>
                <a:latin typeface="Berlin Sans FB Demi" pitchFamily="34" charset="0"/>
              </a:rPr>
              <a:t>HOMEWORK 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49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7952" y="2132856"/>
            <a:ext cx="7634048" cy="4039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A2B1E"/>
              </a:buClr>
              <a:buFont typeface="Brush Script MT" pitchFamily="66" charset="0"/>
              <a:buNone/>
            </a:pPr>
            <a:r>
              <a:rPr lang="en-CA" sz="2800" dirty="0" smtClean="0">
                <a:solidFill>
                  <a:srgbClr val="7030A0"/>
                </a:solidFill>
                <a:latin typeface="Britannic Bold" pitchFamily="34" charset="0"/>
              </a:rPr>
              <a:t>PAGE</a:t>
            </a:r>
            <a:r>
              <a:rPr lang="en-CA" sz="2800" dirty="0" smtClean="0">
                <a:solidFill>
                  <a:prstClr val="black"/>
                </a:solidFill>
                <a:latin typeface="Britannic Bold" pitchFamily="34" charset="0"/>
              </a:rPr>
              <a:t>: 228</a:t>
            </a:r>
          </a:p>
          <a:p>
            <a:pPr marL="0" indent="0">
              <a:buClr>
                <a:srgbClr val="AA2B1E"/>
              </a:buClr>
              <a:buNone/>
            </a:pPr>
            <a:r>
              <a:rPr lang="en-CA" sz="2800" dirty="0" smtClean="0">
                <a:solidFill>
                  <a:srgbClr val="7030A0"/>
                </a:solidFill>
                <a:latin typeface="Britannic Bold" pitchFamily="34" charset="0"/>
              </a:rPr>
              <a:t>PROBLEMS</a:t>
            </a:r>
            <a:r>
              <a:rPr lang="en-CA" sz="3600" dirty="0" smtClean="0">
                <a:solidFill>
                  <a:srgbClr val="7030A0"/>
                </a:solidFill>
                <a:latin typeface="Britannic Bold" pitchFamily="34" charset="0"/>
              </a:rPr>
              <a:t>: </a:t>
            </a:r>
          </a:p>
          <a:p>
            <a:pPr marL="0" indent="0">
              <a:buClr>
                <a:srgbClr val="AA2B1E"/>
              </a:buClr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4.6 Activity: </a:t>
            </a:r>
            <a:r>
              <a:rPr lang="en-CA" sz="2800" dirty="0" smtClean="0">
                <a:latin typeface="Britannic Bold" pitchFamily="34" charset="0"/>
              </a:rPr>
              <a:t>Charting and Graphing Stoichiometry</a:t>
            </a:r>
            <a:endParaRPr lang="en-CA" sz="2800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pPr marL="0" indent="0">
              <a:buClr>
                <a:srgbClr val="AA2B1E"/>
              </a:buClr>
              <a:buFont typeface="Brush Script MT" pitchFamily="66" charset="0"/>
              <a:buNone/>
            </a:pPr>
            <a:r>
              <a:rPr lang="en-CA" sz="2800" dirty="0" smtClean="0">
                <a:latin typeface="Britannic Bold" pitchFamily="34" charset="0"/>
              </a:rPr>
              <a:t>Practice Problems </a:t>
            </a: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(do as many as you want/need)</a:t>
            </a:r>
          </a:p>
          <a:p>
            <a:pPr marL="0" indent="0" algn="ctr">
              <a:buClr>
                <a:srgbClr val="AA2B1E"/>
              </a:buClr>
              <a:buFont typeface="Brush Script MT" pitchFamily="66" charset="0"/>
              <a:buNone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The answer key will be given on Monday, after I see 4.6 Activity completed</a:t>
            </a:r>
          </a:p>
          <a:p>
            <a:pPr marL="0" indent="0">
              <a:buClr>
                <a:srgbClr val="AA2B1E"/>
              </a:buClr>
              <a:buFont typeface="Brush Script MT" pitchFamily="66" charset="0"/>
              <a:buNone/>
            </a:pPr>
            <a:r>
              <a:rPr lang="en-CA" sz="3600" dirty="0" smtClean="0">
                <a:solidFill>
                  <a:prstClr val="black"/>
                </a:solidFill>
                <a:latin typeface="Britannic Bold" pitchFamily="34" charset="0"/>
              </a:rPr>
              <a:t>                      </a:t>
            </a:r>
            <a:endParaRPr lang="en-CA" sz="3600" dirty="0">
              <a:solidFill>
                <a:prstClr val="black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5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2.bp.blogspot.com/-5eVZsnSVSaA/ThS5fe71DtI/AAAAAAAAAB4/dD7iR7PXpxk/s1600/Sandwich_Shop_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704" y="1340768"/>
            <a:ext cx="3206871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bread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2470" y="4637089"/>
            <a:ext cx="322255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 of cheese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8905" y="3017179"/>
            <a:ext cx="320357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meat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3" y="2037190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57" y="2004289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0" y="366521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20" y="366521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0" y="3659599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71" y="5291732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32" y="1976348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64" y="1966561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39" y="2004289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14" y="1966562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9" y="1901913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96" y="1889816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74136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674136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68524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44" y="3647503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94" y="3647503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4" y="364189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83" y="5291734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76" y="5291734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76" y="5291733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88" y="5291734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4400" b="1" dirty="0" smtClean="0">
                <a:solidFill>
                  <a:schemeClr val="bg1"/>
                </a:solidFill>
                <a:latin typeface="Britannic Bold" pitchFamily="34" charset="0"/>
              </a:rPr>
              <a:t>LIMITING and EXCESS REACTANTS</a:t>
            </a:r>
            <a:endParaRPr lang="en-CA" sz="44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5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29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4495800" cy="190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17666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743200"/>
            <a:ext cx="2286000" cy="9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886200"/>
            <a:ext cx="2181225" cy="7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733800"/>
            <a:ext cx="762000" cy="2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3733800"/>
            <a:ext cx="738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1" y="3733801"/>
            <a:ext cx="3282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733800"/>
            <a:ext cx="3282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3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4038600"/>
            <a:ext cx="838200" cy="2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4038600"/>
            <a:ext cx="838200" cy="2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4038600"/>
            <a:ext cx="932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38800" y="4038600"/>
            <a:ext cx="838200" cy="2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343400"/>
            <a:ext cx="762000" cy="2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343400"/>
            <a:ext cx="762000" cy="2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343400"/>
            <a:ext cx="328246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6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4343400"/>
            <a:ext cx="557212" cy="2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77987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4495800" cy="190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17666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352800"/>
            <a:ext cx="762000" cy="2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352800"/>
            <a:ext cx="738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352800"/>
            <a:ext cx="3282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3352800"/>
            <a:ext cx="3282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724400"/>
            <a:ext cx="2362200" cy="149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733800"/>
            <a:ext cx="1066800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3657600"/>
            <a:ext cx="1014412" cy="3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3657600"/>
            <a:ext cx="94700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3657600"/>
            <a:ext cx="94700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1" y="4114800"/>
            <a:ext cx="838200" cy="25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4114800"/>
            <a:ext cx="857250" cy="25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10200" y="4114800"/>
            <a:ext cx="933450" cy="2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05600" y="4114800"/>
            <a:ext cx="933450" cy="2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2133600" cy="4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7572375" cy="4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209800"/>
            <a:ext cx="5486400" cy="53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819400"/>
            <a:ext cx="4852987" cy="48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657600"/>
            <a:ext cx="8534400" cy="8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5105400"/>
            <a:ext cx="4191000" cy="44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791200"/>
            <a:ext cx="6705600" cy="5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066800"/>
            <a:ext cx="8549224" cy="1828800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Tx/>
            </a:pPr>
            <a:r>
              <a:rPr lang="en-CA" sz="3600" dirty="0" smtClean="0">
                <a:latin typeface="Berlin Sans FB" pitchFamily="34" charset="0"/>
              </a:rPr>
              <a:t>Tuesday, May 13</a:t>
            </a:r>
            <a:r>
              <a:rPr lang="en-CA" sz="3600" baseline="30000" dirty="0" smtClean="0">
                <a:latin typeface="Berlin Sans FB" pitchFamily="34" charset="0"/>
              </a:rPr>
              <a:t>th</a:t>
            </a:r>
            <a:r>
              <a:rPr lang="en-CA" sz="3600" dirty="0" smtClean="0">
                <a:latin typeface="Berlin Sans FB" pitchFamily="34" charset="0"/>
              </a:rPr>
              <a:t> </a:t>
            </a:r>
          </a:p>
          <a:p>
            <a:pPr marL="742950" indent="-742950" algn="ctr">
              <a:buClrTx/>
            </a:pPr>
            <a:r>
              <a:rPr lang="en-CA" sz="4000" smtClean="0">
                <a:latin typeface="Berlin Sans FB" pitchFamily="34" charset="0"/>
              </a:rPr>
              <a:t>5 </a:t>
            </a:r>
            <a:r>
              <a:rPr lang="en-CA" sz="4000" dirty="0" smtClean="0">
                <a:latin typeface="Berlin Sans FB" pitchFamily="34" charset="0"/>
              </a:rPr>
              <a:t>questions – one from each section</a:t>
            </a:r>
            <a:endParaRPr lang="en-CA" sz="4000" dirty="0">
              <a:latin typeface="Berlin Sans FB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398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600" b="1" dirty="0" smtClean="0">
                <a:solidFill>
                  <a:srgbClr val="0000FF"/>
                </a:solidFill>
                <a:latin typeface="Bauhaus 93" pitchFamily="82" charset="0"/>
              </a:rPr>
              <a:t>Chapter 4 TEST</a:t>
            </a:r>
            <a:endParaRPr lang="en-CA" sz="6600" b="1" dirty="0">
              <a:solidFill>
                <a:srgbClr val="0000FF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2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2.bp.blogspot.com/-5eVZsnSVSaA/ThS5fe71DtI/AAAAAAAAAB4/dD7iR7PXpxk/s1600/Sandwich_Shop_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704" y="1340768"/>
            <a:ext cx="3206871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bread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2470" y="4637089"/>
            <a:ext cx="322255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 of cheese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8905" y="3017179"/>
            <a:ext cx="320357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slices of meat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3" y="2037190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57" y="2004289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0" y="366521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20" y="366521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0" y="3659599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71" y="5291732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32" y="1976348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64" y="1966561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39" y="2004289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14" y="1966562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9" y="1901913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96" y="1889816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74136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674136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68524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44" y="3647503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94" y="3647503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4" y="3641891"/>
            <a:ext cx="93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83" y="5291734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76" y="5291734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76" y="5291733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88" y="5291734"/>
            <a:ext cx="1019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21490" cy="990600"/>
          </a:xfrm>
          <a:solidFill>
            <a:srgbClr val="0000FF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b="1" dirty="0" smtClean="0">
                <a:solidFill>
                  <a:srgbClr val="FFFF00"/>
                </a:solidFill>
                <a:latin typeface="Kristen ITC" pitchFamily="66" charset="0"/>
              </a:rPr>
              <a:t>NOW, ANSWER THE QUESTIONS ON THE WORKSHEET!</a:t>
            </a:r>
            <a:endParaRPr lang="en-CA" sz="3200" b="1" dirty="0">
              <a:solidFill>
                <a:srgbClr val="FFFF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4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-2517"/>
            <a:ext cx="9144000" cy="83923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Most probably  you found out: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AutoShape 2" descr="http://2.bp.blogspot.com/-5eVZsnSVSaA/ThS5fe71DtI/AAAAAAAAAB4/dD7iR7PXpxk/s1600/Sandwich_Shop_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37632" y="851547"/>
            <a:ext cx="3525042" cy="501585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 The meat was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a limiting ingredient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!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When you run out of </a:t>
            </a:r>
            <a:r>
              <a:rPr lang="en-CA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meat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,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you couldn’t make any more sandwiches even though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you had </a:t>
            </a:r>
            <a:r>
              <a:rPr lang="en-CA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bread</a:t>
            </a:r>
            <a:r>
              <a:rPr lang="en-CA" sz="2800" dirty="0" smtClean="0">
                <a:solidFill>
                  <a:srgbClr val="00B0F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and </a:t>
            </a:r>
            <a:r>
              <a:rPr lang="en-CA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cheese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in excess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(too much or extra)</a:t>
            </a:r>
            <a:endParaRPr lang="en-CA" sz="28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5537632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73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AutoShape 2" descr="http://2.bp.blogspot.com/-5eVZsnSVSaA/ThS5fe71DtI/AAAAAAAAAB4/dD7iR7PXpxk/s1600/Sandwich_Shop_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5537632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2819400"/>
            <a:ext cx="3579894" cy="2448272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000" b="1" dirty="0" smtClean="0">
                <a:solidFill>
                  <a:srgbClr val="0000FF"/>
                </a:solidFill>
                <a:latin typeface="Forte" pitchFamily="66" charset="0"/>
              </a:rPr>
              <a:t>Molecules react with each other in </a:t>
            </a:r>
            <a:r>
              <a:rPr lang="en-CA" sz="4000" b="1" dirty="0" smtClean="0">
                <a:solidFill>
                  <a:srgbClr val="7030A0"/>
                </a:solidFill>
                <a:latin typeface="Forte" pitchFamily="66" charset="0"/>
              </a:rPr>
              <a:t>very similar way</a:t>
            </a:r>
            <a:r>
              <a:rPr lang="en-CA" sz="4000" b="1" dirty="0" smtClean="0">
                <a:solidFill>
                  <a:srgbClr val="0000FF"/>
                </a:solidFill>
                <a:latin typeface="Forte" pitchFamily="66" charset="0"/>
              </a:rPr>
              <a:t>!</a:t>
            </a:r>
            <a:endParaRPr lang="en-CA" sz="4000" b="1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-2517"/>
            <a:ext cx="9144000" cy="83923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+mn-cs"/>
              </a:rPr>
              <a:t>Most probably  you found out: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4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" y="657046"/>
            <a:ext cx="7081830" cy="557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b="1" dirty="0" smtClean="0"/>
              <a:t>Consider the following container of N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and H</a:t>
            </a:r>
            <a:r>
              <a:rPr lang="en-CA" sz="2800" b="1" baseline="-25000" dirty="0"/>
              <a:t>2</a:t>
            </a:r>
            <a:r>
              <a:rPr lang="en-CA" sz="2800" b="1" dirty="0"/>
              <a:t> </a:t>
            </a:r>
            <a:r>
              <a:rPr lang="en-CA" sz="2800" b="1" dirty="0" smtClean="0"/>
              <a:t>:</a:t>
            </a:r>
            <a:endParaRPr lang="en-C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2784"/>
            <a:ext cx="9150743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N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  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4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2NH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228600"/>
            <a:ext cx="1603356" cy="31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602"/>
            <a:ext cx="5355345" cy="569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229390" y="1167603"/>
            <a:ext cx="3914610" cy="5690397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How many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CA" sz="2800" b="1" baseline="-25000" dirty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are there?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srgbClr val="0000FF"/>
                </a:solidFill>
                <a:latin typeface="Berlin Sans FB Demi" pitchFamily="34" charset="0"/>
              </a:rPr>
              <a:t>5</a:t>
            </a:r>
            <a:endParaRPr lang="en-CA" sz="2800" dirty="0">
              <a:solidFill>
                <a:srgbClr val="0000FF"/>
              </a:solidFill>
              <a:latin typeface="Berlin Sans FB Demi" pitchFamily="34" charset="0"/>
            </a:endParaRP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>
                <a:solidFill>
                  <a:prstClr val="black"/>
                </a:solidFill>
                <a:latin typeface="Berlin Sans FB" pitchFamily="34" charset="0"/>
              </a:rPr>
              <a:t>How many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b="1" baseline="-25000" dirty="0" smtClean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are </a:t>
            </a:r>
            <a:r>
              <a:rPr lang="en-CA" sz="2800" dirty="0">
                <a:solidFill>
                  <a:prstClr val="black"/>
                </a:solidFill>
                <a:latin typeface="Berlin Sans FB" pitchFamily="34" charset="0"/>
              </a:rPr>
              <a:t>there?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srgbClr val="0000FF"/>
                </a:solidFill>
                <a:latin typeface="Berlin Sans FB Demi" pitchFamily="34" charset="0"/>
              </a:rPr>
              <a:t>15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What will this container look like if the reaction between</a:t>
            </a:r>
            <a:r>
              <a:rPr lang="en-CA" sz="2800" b="1" dirty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and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proceeds to completion?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REMEMBER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: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Each</a:t>
            </a:r>
            <a:r>
              <a:rPr lang="en-CA" sz="2800" b="1" dirty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CA" sz="2800" b="1" baseline="-25000" dirty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needs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3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molecules to form       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2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 NH</a:t>
            </a:r>
            <a:r>
              <a:rPr lang="en-CA" sz="2800" b="1" baseline="-25000" dirty="0" smtClean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endParaRPr lang="en-CA" sz="2800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1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2329</TotalTime>
  <Words>1584</Words>
  <Application>Microsoft Office PowerPoint</Application>
  <PresentationFormat>On-screen Show (4:3)</PresentationFormat>
  <Paragraphs>183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1_Pushpin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SAS Curriculum Pathways</vt:lpstr>
      <vt:lpstr>SAS Curriculum Pathways</vt:lpstr>
      <vt:lpstr>Calculating Limiting Reactant!</vt:lpstr>
      <vt:lpstr>Slide 23</vt:lpstr>
      <vt:lpstr>Slide 24</vt:lpstr>
      <vt:lpstr>Slide 25</vt:lpstr>
      <vt:lpstr>Slide 26</vt:lpstr>
      <vt:lpstr>CuO is the Limiting Reactant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Classwork/Homework</vt:lpstr>
      <vt:lpstr>PERCENTAGE PURITY</vt:lpstr>
      <vt:lpstr>Slide 37</vt:lpstr>
      <vt:lpstr>Slide 38</vt:lpstr>
      <vt:lpstr>Slide 39</vt:lpstr>
      <vt:lpstr>PERCENTAGE YIELD</vt:lpstr>
      <vt:lpstr>Slide 41</vt:lpstr>
      <vt:lpstr>THEORETICAL YIELD</vt:lpstr>
      <vt:lpstr>ACTUAL YIELD</vt:lpstr>
      <vt:lpstr>Slide 44</vt:lpstr>
      <vt:lpstr>Slide 45</vt:lpstr>
      <vt:lpstr>Slide 46</vt:lpstr>
      <vt:lpstr>Slide 47</vt:lpstr>
      <vt:lpstr>Slide 48</vt:lpstr>
      <vt:lpstr>HOMEWORK </vt:lpstr>
      <vt:lpstr>Slide 50</vt:lpstr>
      <vt:lpstr>Slide 51</vt:lpstr>
      <vt:lpstr>Slide 52</vt:lpstr>
      <vt:lpstr>Slide 53</vt:lpstr>
      <vt:lpstr>Chapter 4 TEST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186</cp:revision>
  <dcterms:created xsi:type="dcterms:W3CDTF">2012-06-28T04:25:18Z</dcterms:created>
  <dcterms:modified xsi:type="dcterms:W3CDTF">2014-05-12T14:53:52Z</dcterms:modified>
</cp:coreProperties>
</file>