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heme/theme5.xml" ContentType="application/vnd.openxmlformats-officedocument.theme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s/slide136.xml" ContentType="application/vnd.openxmlformats-officedocument.presentationml.slide+xml"/>
  <Override PartName="/ppt/slideLayouts/slideLayout203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notesSlides/notesSlide135.xml" ContentType="application/vnd.openxmlformats-officedocument.presentationml.notes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Layouts/slideLayout118.xml" ContentType="application/vnd.openxmlformats-officedocument.presentationml.slideLayout+xml"/>
  <Default Extension="png" ContentType="image/png"/>
  <Override PartName="/ppt/slideLayouts/slideLayout165.xml" ContentType="application/vnd.openxmlformats-officedocument.presentationml.slideLayout+xml"/>
  <Override PartName="/ppt/notesSlides/notesSlide79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notesSlides/notesSlide57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notesSlides/notesSlide35.xml" ContentType="application/vnd.openxmlformats-officedocument.presentationml.notesSlide+xml"/>
  <Override PartName="/ppt/notesSlides/notesSlide82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33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slides/slide111.xml" ContentType="application/vnd.openxmlformats-officedocument.presentationml.slide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notesSlides/notesSlide54.xml" ContentType="application/vnd.openxmlformats-officedocument.presentationml.notesSlide+xml"/>
  <Override PartName="/ppt/slideLayouts/slideLayout40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Layouts/slideLayout216.xml" ContentType="application/vnd.openxmlformats-officedocument.presentationml.slideLayout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notesSlides/notesSlide126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04.xml" ContentType="application/vnd.openxmlformats-officedocument.presentationml.notesSlide+xml"/>
  <Override PartName="/ppt/slides/slide130.xml" ContentType="application/vnd.openxmlformats-officedocument.presentationml.slide+xml"/>
  <Override PartName="/ppt/slideLayouts/slideLayout56.xml" ContentType="application/vnd.openxmlformats-officedocument.presentationml.slideLayout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35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12.xml" ContentType="application/vnd.openxmlformats-officedocument.presentationml.slideLayout+xml"/>
  <Override PartName="/ppt/notesSlides/notesSlide26.xml" ContentType="application/vnd.openxmlformats-officedocument.presentationml.notesSlide+xml"/>
  <Override PartName="/ppt/notesSlides/notesSlide73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notesSlides/notesSlide51.xml" ContentType="application/vnd.openxmlformats-officedocument.presentationml.notesSlide+xml"/>
  <Override PartName="/ppt/slideLayouts/slideLayout224.xml" ContentType="application/vnd.openxmlformats-officedocument.presentationml.slideLayout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notesSlides/notesSlide128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88.xml" ContentType="application/vnd.openxmlformats-officedocument.presentationml.notesSlide+xml"/>
  <Override PartName="/ppt/notesSlides/notesSlide13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slideLayouts/slideLayout206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notesSlides/notesSlide127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notesSlides/notesSlide116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notesSlides/notesSlide49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notesSlides/notesSlide102.xml" ContentType="application/vnd.openxmlformats-officedocument.presentationml.notesSlide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notesSlides/notesSlide87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notesSlides/notesSlide43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8.xml" ContentType="application/vnd.openxmlformats-officedocument.presentationml.slide+xml"/>
  <Override PartName="/ppt/slideLayouts/slideLayout205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41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59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s/slide24.xml" ContentType="application/vnd.openxmlformats-officedocument.presentationml.slide+xml"/>
  <Override PartName="/ppt/slides/slide71.xml" ContentType="application/vnd.openxmlformats-officedocument.presentationml.slide+xml"/>
  <Override PartName="/ppt/slideLayouts/slideLayout92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6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89" r:id="rId3"/>
    <p:sldMasterId id="2147483703" r:id="rId4"/>
    <p:sldMasterId id="2147483816" r:id="rId5"/>
    <p:sldMasterId id="2147483829" r:id="rId6"/>
    <p:sldMasterId id="2147483846" r:id="rId7"/>
    <p:sldMasterId id="2147483858" r:id="rId8"/>
    <p:sldMasterId id="2147483870" r:id="rId9"/>
    <p:sldMasterId id="2147483883" r:id="rId10"/>
    <p:sldMasterId id="2147483902" r:id="rId11"/>
    <p:sldMasterId id="2147483915" r:id="rId12"/>
    <p:sldMasterId id="2147483927" r:id="rId13"/>
    <p:sldMasterId id="2147483940" r:id="rId14"/>
    <p:sldMasterId id="2147483953" r:id="rId15"/>
    <p:sldMasterId id="2147484024" r:id="rId16"/>
    <p:sldMasterId id="2147484038" r:id="rId17"/>
  </p:sldMasterIdLst>
  <p:notesMasterIdLst>
    <p:notesMasterId r:id="rId161"/>
  </p:notesMasterIdLst>
  <p:sldIdLst>
    <p:sldId id="450" r:id="rId18"/>
    <p:sldId id="329" r:id="rId19"/>
    <p:sldId id="257" r:id="rId20"/>
    <p:sldId id="417" r:id="rId21"/>
    <p:sldId id="419" r:id="rId22"/>
    <p:sldId id="420" r:id="rId23"/>
    <p:sldId id="423" r:id="rId24"/>
    <p:sldId id="424" r:id="rId25"/>
    <p:sldId id="425" r:id="rId26"/>
    <p:sldId id="426" r:id="rId27"/>
    <p:sldId id="427" r:id="rId28"/>
    <p:sldId id="428" r:id="rId29"/>
    <p:sldId id="429" r:id="rId30"/>
    <p:sldId id="430" r:id="rId31"/>
    <p:sldId id="432" r:id="rId32"/>
    <p:sldId id="434" r:id="rId33"/>
    <p:sldId id="431" r:id="rId34"/>
    <p:sldId id="433" r:id="rId35"/>
    <p:sldId id="436" r:id="rId36"/>
    <p:sldId id="435" r:id="rId37"/>
    <p:sldId id="437" r:id="rId38"/>
    <p:sldId id="438" r:id="rId39"/>
    <p:sldId id="439" r:id="rId40"/>
    <p:sldId id="440" r:id="rId41"/>
    <p:sldId id="441" r:id="rId42"/>
    <p:sldId id="442" r:id="rId43"/>
    <p:sldId id="443" r:id="rId44"/>
    <p:sldId id="444" r:id="rId45"/>
    <p:sldId id="445" r:id="rId46"/>
    <p:sldId id="446" r:id="rId47"/>
    <p:sldId id="448" r:id="rId48"/>
    <p:sldId id="447" r:id="rId49"/>
    <p:sldId id="449" r:id="rId50"/>
    <p:sldId id="452" r:id="rId51"/>
    <p:sldId id="453" r:id="rId52"/>
    <p:sldId id="454" r:id="rId53"/>
    <p:sldId id="456" r:id="rId54"/>
    <p:sldId id="538" r:id="rId55"/>
    <p:sldId id="455" r:id="rId56"/>
    <p:sldId id="537" r:id="rId57"/>
    <p:sldId id="481" r:id="rId58"/>
    <p:sldId id="457" r:id="rId59"/>
    <p:sldId id="458" r:id="rId60"/>
    <p:sldId id="459" r:id="rId61"/>
    <p:sldId id="460" r:id="rId62"/>
    <p:sldId id="461" r:id="rId63"/>
    <p:sldId id="475" r:id="rId64"/>
    <p:sldId id="462" r:id="rId65"/>
    <p:sldId id="469" r:id="rId66"/>
    <p:sldId id="474" r:id="rId67"/>
    <p:sldId id="476" r:id="rId68"/>
    <p:sldId id="478" r:id="rId69"/>
    <p:sldId id="477" r:id="rId70"/>
    <p:sldId id="479" r:id="rId71"/>
    <p:sldId id="480" r:id="rId72"/>
    <p:sldId id="482" r:id="rId73"/>
    <p:sldId id="484" r:id="rId74"/>
    <p:sldId id="487" r:id="rId75"/>
    <p:sldId id="485" r:id="rId76"/>
    <p:sldId id="486" r:id="rId77"/>
    <p:sldId id="498" r:id="rId78"/>
    <p:sldId id="483" r:id="rId79"/>
    <p:sldId id="499" r:id="rId80"/>
    <p:sldId id="488" r:id="rId81"/>
    <p:sldId id="490" r:id="rId82"/>
    <p:sldId id="491" r:id="rId83"/>
    <p:sldId id="492" r:id="rId84"/>
    <p:sldId id="493" r:id="rId85"/>
    <p:sldId id="507" r:id="rId86"/>
    <p:sldId id="494" r:id="rId87"/>
    <p:sldId id="495" r:id="rId88"/>
    <p:sldId id="496" r:id="rId89"/>
    <p:sldId id="501" r:id="rId90"/>
    <p:sldId id="548" r:id="rId91"/>
    <p:sldId id="500" r:id="rId92"/>
    <p:sldId id="497" r:id="rId93"/>
    <p:sldId id="502" r:id="rId94"/>
    <p:sldId id="550" r:id="rId95"/>
    <p:sldId id="503" r:id="rId96"/>
    <p:sldId id="551" r:id="rId97"/>
    <p:sldId id="504" r:id="rId98"/>
    <p:sldId id="549" r:id="rId99"/>
    <p:sldId id="505" r:id="rId100"/>
    <p:sldId id="506" r:id="rId101"/>
    <p:sldId id="508" r:id="rId102"/>
    <p:sldId id="509" r:id="rId103"/>
    <p:sldId id="510" r:id="rId104"/>
    <p:sldId id="511" r:id="rId105"/>
    <p:sldId id="512" r:id="rId106"/>
    <p:sldId id="513" r:id="rId107"/>
    <p:sldId id="514" r:id="rId108"/>
    <p:sldId id="516" r:id="rId109"/>
    <p:sldId id="519" r:id="rId110"/>
    <p:sldId id="520" r:id="rId111"/>
    <p:sldId id="521" r:id="rId112"/>
    <p:sldId id="522" r:id="rId113"/>
    <p:sldId id="517" r:id="rId114"/>
    <p:sldId id="553" r:id="rId115"/>
    <p:sldId id="552" r:id="rId116"/>
    <p:sldId id="518" r:id="rId117"/>
    <p:sldId id="524" r:id="rId118"/>
    <p:sldId id="567" r:id="rId119"/>
    <p:sldId id="523" r:id="rId120"/>
    <p:sldId id="525" r:id="rId121"/>
    <p:sldId id="530" r:id="rId122"/>
    <p:sldId id="582" r:id="rId123"/>
    <p:sldId id="532" r:id="rId124"/>
    <p:sldId id="531" r:id="rId125"/>
    <p:sldId id="584" r:id="rId126"/>
    <p:sldId id="586" r:id="rId127"/>
    <p:sldId id="587" r:id="rId128"/>
    <p:sldId id="585" r:id="rId129"/>
    <p:sldId id="533" r:id="rId130"/>
    <p:sldId id="591" r:id="rId131"/>
    <p:sldId id="592" r:id="rId132"/>
    <p:sldId id="593" r:id="rId133"/>
    <p:sldId id="594" r:id="rId134"/>
    <p:sldId id="595" r:id="rId135"/>
    <p:sldId id="581" r:id="rId136"/>
    <p:sldId id="534" r:id="rId137"/>
    <p:sldId id="559" r:id="rId138"/>
    <p:sldId id="515" r:id="rId139"/>
    <p:sldId id="526" r:id="rId140"/>
    <p:sldId id="561" r:id="rId141"/>
    <p:sldId id="562" r:id="rId142"/>
    <p:sldId id="563" r:id="rId143"/>
    <p:sldId id="564" r:id="rId144"/>
    <p:sldId id="565" r:id="rId145"/>
    <p:sldId id="566" r:id="rId146"/>
    <p:sldId id="536" r:id="rId147"/>
    <p:sldId id="544" r:id="rId148"/>
    <p:sldId id="545" r:id="rId149"/>
    <p:sldId id="546" r:id="rId150"/>
    <p:sldId id="547" r:id="rId151"/>
    <p:sldId id="560" r:id="rId152"/>
    <p:sldId id="539" r:id="rId153"/>
    <p:sldId id="540" r:id="rId154"/>
    <p:sldId id="541" r:id="rId155"/>
    <p:sldId id="542" r:id="rId156"/>
    <p:sldId id="543" r:id="rId157"/>
    <p:sldId id="589" r:id="rId158"/>
    <p:sldId id="588" r:id="rId159"/>
    <p:sldId id="590" r:id="rId16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6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6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6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6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6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6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6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6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6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CCFF"/>
    <a:srgbClr val="0000FF"/>
    <a:srgbClr val="CCFFCC"/>
    <a:srgbClr val="FFFFCC"/>
    <a:srgbClr val="66FFFF"/>
    <a:srgbClr val="00FF00"/>
    <a:srgbClr val="8B0030"/>
    <a:srgbClr val="CC6600"/>
    <a:srgbClr val="FF99CC"/>
    <a:srgbClr val="00197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314" autoAdjust="0"/>
    <p:restoredTop sz="94747" autoAdjust="0"/>
  </p:normalViewPr>
  <p:slideViewPr>
    <p:cSldViewPr>
      <p:cViewPr>
        <p:scale>
          <a:sx n="60" d="100"/>
          <a:sy n="60" d="100"/>
        </p:scale>
        <p:origin x="-720" y="-10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748"/>
    </p:cViewPr>
  </p:sorterViewPr>
  <p:notesViewPr>
    <p:cSldViewPr>
      <p:cViewPr varScale="1">
        <p:scale>
          <a:sx n="81" d="100"/>
          <a:sy n="81" d="100"/>
        </p:scale>
        <p:origin x="-2144" y="-10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117" Type="http://schemas.openxmlformats.org/officeDocument/2006/relationships/slide" Target="slides/slide100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12" Type="http://schemas.openxmlformats.org/officeDocument/2006/relationships/slide" Target="slides/slide95.xml"/><Relationship Id="rId133" Type="http://schemas.openxmlformats.org/officeDocument/2006/relationships/slide" Target="slides/slide116.xml"/><Relationship Id="rId138" Type="http://schemas.openxmlformats.org/officeDocument/2006/relationships/slide" Target="slides/slide121.xml"/><Relationship Id="rId154" Type="http://schemas.openxmlformats.org/officeDocument/2006/relationships/slide" Target="slides/slide137.xml"/><Relationship Id="rId159" Type="http://schemas.openxmlformats.org/officeDocument/2006/relationships/slide" Target="slides/slide142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123" Type="http://schemas.openxmlformats.org/officeDocument/2006/relationships/slide" Target="slides/slide106.xml"/><Relationship Id="rId128" Type="http://schemas.openxmlformats.org/officeDocument/2006/relationships/slide" Target="slides/slide111.xml"/><Relationship Id="rId144" Type="http://schemas.openxmlformats.org/officeDocument/2006/relationships/slide" Target="slides/slide127.xml"/><Relationship Id="rId149" Type="http://schemas.openxmlformats.org/officeDocument/2006/relationships/slide" Target="slides/slide13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160" Type="http://schemas.openxmlformats.org/officeDocument/2006/relationships/slide" Target="slides/slide143.xml"/><Relationship Id="rId165" Type="http://schemas.openxmlformats.org/officeDocument/2006/relationships/tableStyles" Target="tableStyles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113" Type="http://schemas.openxmlformats.org/officeDocument/2006/relationships/slide" Target="slides/slide96.xml"/><Relationship Id="rId118" Type="http://schemas.openxmlformats.org/officeDocument/2006/relationships/slide" Target="slides/slide101.xml"/><Relationship Id="rId134" Type="http://schemas.openxmlformats.org/officeDocument/2006/relationships/slide" Target="slides/slide117.xml"/><Relationship Id="rId139" Type="http://schemas.openxmlformats.org/officeDocument/2006/relationships/slide" Target="slides/slide122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150" Type="http://schemas.openxmlformats.org/officeDocument/2006/relationships/slide" Target="slides/slide133.xml"/><Relationship Id="rId155" Type="http://schemas.openxmlformats.org/officeDocument/2006/relationships/slide" Target="slides/slide13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59" Type="http://schemas.openxmlformats.org/officeDocument/2006/relationships/slide" Target="slides/slide42.xml"/><Relationship Id="rId103" Type="http://schemas.openxmlformats.org/officeDocument/2006/relationships/slide" Target="slides/slide86.xml"/><Relationship Id="rId108" Type="http://schemas.openxmlformats.org/officeDocument/2006/relationships/slide" Target="slides/slide91.xml"/><Relationship Id="rId124" Type="http://schemas.openxmlformats.org/officeDocument/2006/relationships/slide" Target="slides/slide107.xml"/><Relationship Id="rId129" Type="http://schemas.openxmlformats.org/officeDocument/2006/relationships/slide" Target="slides/slide112.xml"/><Relationship Id="rId54" Type="http://schemas.openxmlformats.org/officeDocument/2006/relationships/slide" Target="slides/slide37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40" Type="http://schemas.openxmlformats.org/officeDocument/2006/relationships/slide" Target="slides/slide123.xml"/><Relationship Id="rId145" Type="http://schemas.openxmlformats.org/officeDocument/2006/relationships/slide" Target="slides/slide128.xml"/><Relationship Id="rId16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14" Type="http://schemas.openxmlformats.org/officeDocument/2006/relationships/slide" Target="slides/slide97.xml"/><Relationship Id="rId119" Type="http://schemas.openxmlformats.org/officeDocument/2006/relationships/slide" Target="slides/slide102.xml"/><Relationship Id="rId127" Type="http://schemas.openxmlformats.org/officeDocument/2006/relationships/slide" Target="slides/slide11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122" Type="http://schemas.openxmlformats.org/officeDocument/2006/relationships/slide" Target="slides/slide105.xml"/><Relationship Id="rId130" Type="http://schemas.openxmlformats.org/officeDocument/2006/relationships/slide" Target="slides/slide113.xml"/><Relationship Id="rId135" Type="http://schemas.openxmlformats.org/officeDocument/2006/relationships/slide" Target="slides/slide118.xml"/><Relationship Id="rId143" Type="http://schemas.openxmlformats.org/officeDocument/2006/relationships/slide" Target="slides/slide126.xml"/><Relationship Id="rId148" Type="http://schemas.openxmlformats.org/officeDocument/2006/relationships/slide" Target="slides/slide131.xml"/><Relationship Id="rId151" Type="http://schemas.openxmlformats.org/officeDocument/2006/relationships/slide" Target="slides/slide134.xml"/><Relationship Id="rId156" Type="http://schemas.openxmlformats.org/officeDocument/2006/relationships/slide" Target="slides/slide139.xml"/><Relationship Id="rId16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slide" Target="slides/slide9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120" Type="http://schemas.openxmlformats.org/officeDocument/2006/relationships/slide" Target="slides/slide103.xml"/><Relationship Id="rId125" Type="http://schemas.openxmlformats.org/officeDocument/2006/relationships/slide" Target="slides/slide108.xml"/><Relationship Id="rId141" Type="http://schemas.openxmlformats.org/officeDocument/2006/relationships/slide" Target="slides/slide124.xml"/><Relationship Id="rId146" Type="http://schemas.openxmlformats.org/officeDocument/2006/relationships/slide" Target="slides/slide12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16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slide" Target="slides/slide93.xml"/><Relationship Id="rId115" Type="http://schemas.openxmlformats.org/officeDocument/2006/relationships/slide" Target="slides/slide98.xml"/><Relationship Id="rId131" Type="http://schemas.openxmlformats.org/officeDocument/2006/relationships/slide" Target="slides/slide114.xml"/><Relationship Id="rId136" Type="http://schemas.openxmlformats.org/officeDocument/2006/relationships/slide" Target="slides/slide119.xml"/><Relationship Id="rId157" Type="http://schemas.openxmlformats.org/officeDocument/2006/relationships/slide" Target="slides/slide140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52" Type="http://schemas.openxmlformats.org/officeDocument/2006/relationships/slide" Target="slides/slide13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126" Type="http://schemas.openxmlformats.org/officeDocument/2006/relationships/slide" Target="slides/slide109.xml"/><Relationship Id="rId147" Type="http://schemas.openxmlformats.org/officeDocument/2006/relationships/slide" Target="slides/slide13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121" Type="http://schemas.openxmlformats.org/officeDocument/2006/relationships/slide" Target="slides/slide104.xml"/><Relationship Id="rId142" Type="http://schemas.openxmlformats.org/officeDocument/2006/relationships/slide" Target="slides/slide125.xml"/><Relationship Id="rId16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8.xml"/><Relationship Id="rId46" Type="http://schemas.openxmlformats.org/officeDocument/2006/relationships/slide" Target="slides/slide29.xml"/><Relationship Id="rId67" Type="http://schemas.openxmlformats.org/officeDocument/2006/relationships/slide" Target="slides/slide50.xml"/><Relationship Id="rId116" Type="http://schemas.openxmlformats.org/officeDocument/2006/relationships/slide" Target="slides/slide99.xml"/><Relationship Id="rId137" Type="http://schemas.openxmlformats.org/officeDocument/2006/relationships/slide" Target="slides/slide120.xml"/><Relationship Id="rId158" Type="http://schemas.openxmlformats.org/officeDocument/2006/relationships/slide" Target="slides/slide14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62" Type="http://schemas.openxmlformats.org/officeDocument/2006/relationships/slide" Target="slides/slide45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111" Type="http://schemas.openxmlformats.org/officeDocument/2006/relationships/slide" Target="slides/slide94.xml"/><Relationship Id="rId132" Type="http://schemas.openxmlformats.org/officeDocument/2006/relationships/slide" Target="slides/slide115.xml"/><Relationship Id="rId153" Type="http://schemas.openxmlformats.org/officeDocument/2006/relationships/slide" Target="slides/slide1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FF4C37-41EC-4384-B20D-4BF8203DDB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03004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66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6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6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6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6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105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6E32DD-21A9-45DE-94FC-16120866932B}" type="slidenum">
              <a:rPr lang="en-US">
                <a:solidFill>
                  <a:prstClr val="black"/>
                </a:solidFill>
              </a:rPr>
              <a:pPr/>
              <a:t>106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107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108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109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A34F6E-A3AD-47E1-ACD0-EB7C6DD7C86E}" type="slidenum">
              <a:rPr lang="en-US">
                <a:solidFill>
                  <a:prstClr val="black"/>
                </a:solidFill>
              </a:rPr>
              <a:pPr/>
              <a:t>111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A34F6E-A3AD-47E1-ACD0-EB7C6DD7C86E}" type="slidenum">
              <a:rPr lang="en-US"/>
              <a:pPr/>
              <a:t>120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EDC8EA-49B5-4E0D-A6EF-02FBE74E6573}" type="slidenum">
              <a:rPr lang="en-US">
                <a:solidFill>
                  <a:prstClr val="black"/>
                </a:solidFill>
              </a:rPr>
              <a:pPr/>
              <a:t>122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A34F6E-A3AD-47E1-ACD0-EB7C6DD7C86E}" type="slidenum">
              <a:rPr lang="en-US"/>
              <a:pPr/>
              <a:t>123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A34F6E-A3AD-47E1-ACD0-EB7C6DD7C86E}" type="slidenum">
              <a:rPr lang="en-US"/>
              <a:pPr/>
              <a:t>124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A34F6E-A3AD-47E1-ACD0-EB7C6DD7C86E}" type="slidenum">
              <a:rPr lang="en-US"/>
              <a:pPr/>
              <a:t>125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ACFBED-4ED3-4160-A398-8DD0939210B5}" type="slidenum">
              <a:rPr lang="en-US">
                <a:solidFill>
                  <a:prstClr val="black"/>
                </a:solidFill>
              </a:rPr>
              <a:pPr/>
              <a:t>127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8B10C3-4F12-4F83-8BCE-7661D6083E7A}" type="slidenum">
              <a:rPr lang="en-US">
                <a:solidFill>
                  <a:prstClr val="black"/>
                </a:solidFill>
              </a:rPr>
              <a:pPr/>
              <a:t>128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8B10C3-4F12-4F83-8BCE-7661D6083E7A}" type="slidenum">
              <a:rPr lang="en-US">
                <a:solidFill>
                  <a:prstClr val="black"/>
                </a:solidFill>
              </a:rPr>
              <a:pPr/>
              <a:t>129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6E32DD-21A9-45DE-94FC-16120866932B}" type="slidenum">
              <a:rPr lang="en-US"/>
              <a:pPr/>
              <a:t>3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6E32DD-21A9-45DE-94FC-16120866932B}" type="slidenum">
              <a:rPr lang="en-US"/>
              <a:pPr/>
              <a:t>4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6E32DD-21A9-45DE-94FC-16120866932B}" type="slidenum">
              <a:rPr lang="en-US"/>
              <a:pPr/>
              <a:t>5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6E32DD-21A9-45DE-94FC-16120866932B}" type="slidenum">
              <a:rPr lang="en-US"/>
              <a:pPr/>
              <a:t>6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2C26D-A383-42FE-BA17-FCD468AF71E7}" type="slidenum">
              <a:rPr lang="en-US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79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80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81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83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85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86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87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88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89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90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91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92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93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94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95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96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97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98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99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100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101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102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103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D6A82-8EA0-414B-A201-ED28D808E2B5}" type="slidenum">
              <a:rPr lang="en-US">
                <a:solidFill>
                  <a:prstClr val="black"/>
                </a:solidFill>
              </a:rPr>
              <a:pPr/>
              <a:t>104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F4A473-8BCC-4C6C-888E-91F905D3C68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572448552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57FAE2-9E6D-48BC-8587-D661756AA64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4052363000"/>
      </p:ext>
    </p:extLst>
  </p:cSld>
  <p:clrMapOvr>
    <a:masterClrMapping/>
  </p:clrMapOvr>
  <p:transition spd="slow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68511C-F737-4681-A935-57B44C591C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3269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B38CF-2F5A-4074-94C5-627F6BF400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78236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C94451-FCF1-4BF7-8E10-5B26D62304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57738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FFA808-1F09-41D8-BF87-30F87F020B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90630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BD62B-4F85-405D-867C-6AF0558931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12927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96AFE-FBBF-440C-B2E4-3D4E8C050F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43836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F1C8E-1C76-4471-B527-7EAE7758F9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26639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345F77-D5C5-4252-991C-B389AC6767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56685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411524073"/>
      </p:ext>
    </p:extLst>
  </p:cSld>
  <p:clrMapOvr>
    <a:masterClrMapping/>
  </p:clrMapOvr>
  <p:transition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3623167124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860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FB6719-90D5-42D4-B7B0-DA8301903B9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2954072905"/>
      </p:ext>
    </p:extLst>
  </p:cSld>
  <p:clrMapOvr>
    <a:masterClrMapping/>
  </p:clrMapOvr>
  <p:transition spd="slow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846339515"/>
      </p:ext>
    </p:extLst>
  </p:cSld>
  <p:clrMapOvr>
    <a:masterClrMapping/>
  </p:clrMapOvr>
  <p:transition spd="slow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1101938743"/>
      </p:ext>
    </p:extLst>
  </p:cSld>
  <p:clrMapOvr>
    <a:masterClrMapping/>
  </p:clrMapOvr>
  <p:transition spd="slow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3043062154"/>
      </p:ext>
    </p:extLst>
  </p:cSld>
  <p:clrMapOvr>
    <a:masterClrMapping/>
  </p:clrMapOvr>
  <p:transition spd="slow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1786812346"/>
      </p:ext>
    </p:extLst>
  </p:cSld>
  <p:clrMapOvr>
    <a:masterClrMapping/>
  </p:clrMapOvr>
  <p:transition spd="slow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91445911"/>
      </p:ext>
    </p:extLst>
  </p:cSld>
  <p:clrMapOvr>
    <a:masterClrMapping/>
  </p:clrMapOvr>
  <p:transition spd="slow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231843628"/>
      </p:ext>
    </p:extLst>
  </p:cSld>
  <p:clrMapOvr>
    <a:masterClrMapping/>
  </p:clrMapOvr>
  <p:transition spd="slow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768301295"/>
      </p:ext>
    </p:extLst>
  </p:cSld>
  <p:clrMapOvr>
    <a:masterClrMapping/>
  </p:clrMapOvr>
  <p:transition spd="slow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646446286"/>
      </p:ext>
    </p:extLst>
  </p:cSld>
  <p:clrMapOvr>
    <a:masterClrMapping/>
  </p:clrMapOvr>
  <p:transition spd="slow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1824045010"/>
      </p:ext>
    </p:extLst>
  </p:cSld>
  <p:clrMapOvr>
    <a:masterClrMapping/>
  </p:clrMapOvr>
  <p:transition spd="slow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760056D-AB05-449F-9F45-0C0630A96D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2926595130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4EC5928-87F2-4A00-8E47-700A03B3D34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3581339555"/>
      </p:ext>
    </p:extLst>
  </p:cSld>
  <p:clrMapOvr>
    <a:masterClrMapping/>
  </p:clrMapOvr>
  <p:transition spd="slow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3706BF-047B-42F5-832F-19FF9CD6F8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2408883534"/>
      </p:ext>
    </p:extLst>
  </p:cSld>
  <p:clrMapOvr>
    <a:masterClrMapping/>
  </p:clrMapOvr>
  <p:transition spd="slow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990547-AF49-457E-A487-0F1822C7BB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3482447209"/>
      </p:ext>
    </p:extLst>
  </p:cSld>
  <p:clrMapOvr>
    <a:masterClrMapping/>
  </p:clrMapOvr>
  <p:transition spd="slow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EEEB4A-CCE2-47E4-9F30-AE020C8932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998427070"/>
      </p:ext>
    </p:extLst>
  </p:cSld>
  <p:clrMapOvr>
    <a:masterClrMapping/>
  </p:clrMapOvr>
  <p:transition spd="slow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57C3E09-0625-4E0C-BC7A-D094F1037E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610995833"/>
      </p:ext>
    </p:extLst>
  </p:cSld>
  <p:clrMapOvr>
    <a:masterClrMapping/>
  </p:clrMapOvr>
  <p:transition spd="slow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2BF79D-2EFE-4793-9644-D72CCD1893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3027698811"/>
      </p:ext>
    </p:extLst>
  </p:cSld>
  <p:clrMapOvr>
    <a:masterClrMapping/>
  </p:clrMapOvr>
  <p:transition spd="slow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77C01D1-5369-4AB3-A7EC-B913A11284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596891296"/>
      </p:ext>
    </p:extLst>
  </p:cSld>
  <p:clrMapOvr>
    <a:masterClrMapping/>
  </p:clrMapOvr>
  <p:transition spd="slow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328E12D-40EA-4D07-BD37-96042AEB1E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3319276138"/>
      </p:ext>
    </p:extLst>
  </p:cSld>
  <p:clrMapOvr>
    <a:masterClrMapping/>
  </p:clrMapOvr>
  <p:transition spd="slow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D490F5-C59D-4B02-876F-DBDC1EFA62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3166384795"/>
      </p:ext>
    </p:extLst>
  </p:cSld>
  <p:clrMapOvr>
    <a:masterClrMapping/>
  </p:clrMapOvr>
  <p:transition spd="slow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39CBA62-A537-44C1-82AC-2802058173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538247906"/>
      </p:ext>
    </p:extLst>
  </p:cSld>
  <p:clrMapOvr>
    <a:masterClrMapping/>
  </p:clrMapOvr>
  <p:transition spd="slow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AB8911E-4D0B-4C99-B6AC-4E849EBCBB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573114418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B418456-9792-4A29-B6F9-C69D3D465C7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2002986699"/>
      </p:ext>
    </p:extLst>
  </p:cSld>
  <p:clrMapOvr>
    <a:masterClrMapping/>
  </p:clrMapOvr>
  <p:transition spd="slow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860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9327E7B-FB5E-4682-B00F-0CCBB327AE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3390621085"/>
      </p:ext>
    </p:extLst>
  </p:cSld>
  <p:clrMapOvr>
    <a:masterClrMapping/>
  </p:clrMapOvr>
  <p:transition spd="slow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E7DBAB0-7719-422C-AEC9-80E20E2E94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4115886516"/>
      </p:ext>
    </p:extLst>
  </p:cSld>
  <p:clrMapOvr>
    <a:masterClrMapping/>
  </p:clrMapOvr>
  <p:transition spd="slow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D21796D-32FA-47F0-B8B5-5CB9388708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296557168"/>
      </p:ext>
    </p:extLst>
  </p:cSld>
  <p:clrMapOvr>
    <a:masterClrMapping/>
  </p:clrMapOvr>
  <p:transition spd="slow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E2C24F5-366C-46E6-88BF-B32BF3A4B2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020406894"/>
      </p:ext>
    </p:extLst>
  </p:cSld>
  <p:clrMapOvr>
    <a:masterClrMapping/>
  </p:clrMapOvr>
  <p:transition spd="slow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6CBF9D4-EC9D-46AB-BE01-ECDAE77611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3249609857"/>
      </p:ext>
    </p:extLst>
  </p:cSld>
  <p:clrMapOvr>
    <a:masterClrMapping/>
  </p:clrMapOvr>
  <p:transition spd="slow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9E98D6C-38E5-404A-9F72-C003BBB33E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490102574"/>
      </p:ext>
    </p:extLst>
  </p:cSld>
  <p:clrMapOvr>
    <a:masterClrMapping/>
  </p:clrMapOvr>
  <p:transition spd="slow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483ED15-7D3A-418E-BE3C-C2FAB0095C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641158103"/>
      </p:ext>
    </p:extLst>
  </p:cSld>
  <p:clrMapOvr>
    <a:masterClrMapping/>
  </p:clrMapOvr>
  <p:transition spd="slow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0D866DA-70FA-45AD-A280-359575698E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2286993863"/>
      </p:ext>
    </p:extLst>
  </p:cSld>
  <p:clrMapOvr>
    <a:masterClrMapping/>
  </p:clrMapOvr>
  <p:transition spd="slow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332084007"/>
      </p:ext>
    </p:extLst>
  </p:cSld>
  <p:clrMapOvr>
    <a:masterClrMapping/>
  </p:clrMapOvr>
  <p:transition spd="slow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1993718997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760056D-AB05-449F-9F45-0C0630A96D1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684240467"/>
      </p:ext>
    </p:extLst>
  </p:cSld>
  <p:clrMapOvr>
    <a:masterClrMapping/>
  </p:clrMapOvr>
  <p:transition spd="slow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07868615"/>
      </p:ext>
    </p:extLst>
  </p:cSld>
  <p:clrMapOvr>
    <a:masterClrMapping/>
  </p:clrMapOvr>
  <p:transition spd="slow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4195082815"/>
      </p:ext>
    </p:extLst>
  </p:cSld>
  <p:clrMapOvr>
    <a:masterClrMapping/>
  </p:clrMapOvr>
  <p:transition spd="slow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102464597"/>
      </p:ext>
    </p:extLst>
  </p:cSld>
  <p:clrMapOvr>
    <a:masterClrMapping/>
  </p:clrMapOvr>
  <p:transition spd="slow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3353650693"/>
      </p:ext>
    </p:extLst>
  </p:cSld>
  <p:clrMapOvr>
    <a:masterClrMapping/>
  </p:clrMapOvr>
  <p:transition spd="slow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59560153"/>
      </p:ext>
    </p:extLst>
  </p:cSld>
  <p:clrMapOvr>
    <a:masterClrMapping/>
  </p:clrMapOvr>
  <p:transition spd="slow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075494927"/>
      </p:ext>
    </p:extLst>
  </p:cSld>
  <p:clrMapOvr>
    <a:masterClrMapping/>
  </p:clrMapOvr>
  <p:transition spd="slow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535455453"/>
      </p:ext>
    </p:extLst>
  </p:cSld>
  <p:clrMapOvr>
    <a:masterClrMapping/>
  </p:clrMapOvr>
  <p:transition spd="slow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3525857453"/>
      </p:ext>
    </p:extLst>
  </p:cSld>
  <p:clrMapOvr>
    <a:masterClrMapping/>
  </p:clrMapOvr>
  <p:transition spd="slow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1136588328"/>
      </p:ext>
    </p:extLst>
  </p:cSld>
  <p:clrMapOvr>
    <a:masterClrMapping/>
  </p:clrMapOvr>
  <p:transition spd="slow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760056D-AB05-449F-9F45-0C0630A96D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2728905233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0334416-86DF-4527-97F2-41EBBAA22E0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534837691"/>
      </p:ext>
    </p:extLst>
  </p:cSld>
  <p:clrMapOvr>
    <a:masterClrMapping/>
  </p:clrMapOvr>
  <p:transition spd="slow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D7FED4EA-9EF6-4B8F-A1F5-3D53A7BDC781}" type="datetime1">
              <a:rPr lang="en-US" smtClean="0">
                <a:solidFill>
                  <a:srgbClr val="465E9C"/>
                </a:solidFill>
              </a:rPr>
              <a:pPr/>
              <a:t>5/16/2014</a:t>
            </a:fld>
            <a:endParaRPr lang="en-US" dirty="0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r>
              <a:rPr lang="en-US" smtClean="0">
                <a:solidFill>
                  <a:srgbClr val="465E9C"/>
                </a:solidFill>
              </a:rPr>
              <a:t>Footer Text</a:t>
            </a:r>
            <a:endParaRPr lang="en-US" dirty="0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A9B540C-44DA-4F69-89C9-7C84606640D3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96414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1F95-78BC-49AC-9A57-2C2BB43FC327}" type="datetime1">
              <a:rPr lang="en-US" smtClean="0">
                <a:solidFill>
                  <a:srgbClr val="465E9C"/>
                </a:solidFill>
              </a:rPr>
              <a:pPr/>
              <a:t>5/16/2014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65E9C"/>
                </a:solidFill>
              </a:rPr>
              <a:t>Footer Text</a:t>
            </a:r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782520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0C04-CA0F-4F8C-A08F-DC6F12F63616}" type="datetime1">
              <a:rPr lang="en-US" smtClean="0">
                <a:solidFill>
                  <a:srgbClr val="465E9C"/>
                </a:solidFill>
              </a:rPr>
              <a:pPr/>
              <a:t>5/16/2014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65E9C"/>
                </a:solidFill>
              </a:rPr>
              <a:t>Footer Text</a:t>
            </a:r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23659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E2D4C-3692-4D8C-A9C7-FA153DB6DBC7}" type="datetime1">
              <a:rPr lang="en-US" smtClean="0">
                <a:solidFill>
                  <a:srgbClr val="465E9C"/>
                </a:solidFill>
              </a:rPr>
              <a:pPr/>
              <a:t>5/16/2014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65E9C"/>
                </a:solidFill>
              </a:rPr>
              <a:t>Footer Text</a:t>
            </a:r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6599265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465A0-C32F-4963-90FE-9106D8CE75FB}" type="datetime1">
              <a:rPr lang="en-US" smtClean="0">
                <a:solidFill>
                  <a:srgbClr val="465E9C"/>
                </a:solidFill>
              </a:rPr>
              <a:pPr/>
              <a:t>5/16/2014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65E9C"/>
                </a:solidFill>
              </a:rPr>
              <a:t>Footer Text</a:t>
            </a:r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6331355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2EFDD-E2EE-452C-8A3D-30B1739880B1}" type="datetime1">
              <a:rPr lang="en-US" smtClean="0">
                <a:solidFill>
                  <a:srgbClr val="465E9C"/>
                </a:solidFill>
              </a:rPr>
              <a:pPr/>
              <a:t>5/16/2014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65E9C"/>
                </a:solidFill>
              </a:rPr>
              <a:t>Footer Text</a:t>
            </a:r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80300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72B6-F430-4DE3-B382-FD1E47F4E35A}" type="datetime1">
              <a:rPr lang="en-US" smtClean="0">
                <a:solidFill>
                  <a:srgbClr val="465E9C"/>
                </a:solidFill>
              </a:rPr>
              <a:pPr/>
              <a:t>5/16/2014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65E9C"/>
                </a:solidFill>
              </a:rPr>
              <a:t>Footer Text</a:t>
            </a:r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85565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D72627FE-BCE6-436C-ACF3-5F63358BB329}" type="datetime1">
              <a:rPr lang="en-US" smtClean="0">
                <a:solidFill>
                  <a:srgbClr val="465E9C"/>
                </a:solidFill>
              </a:rPr>
              <a:pPr/>
              <a:t>5/16/2014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r>
              <a:rPr lang="en-US" smtClean="0">
                <a:solidFill>
                  <a:srgbClr val="465E9C"/>
                </a:solidFill>
              </a:rPr>
              <a:t>Footer Text</a:t>
            </a:r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A9B540C-44DA-4F69-89C9-7C84606640D3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354326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DB9F5FF8-FACB-4AA7-8323-74686B65CFE3}" type="datetime1">
              <a:rPr lang="en-US" smtClean="0">
                <a:solidFill>
                  <a:srgbClr val="465E9C"/>
                </a:solidFill>
              </a:rPr>
              <a:pPr/>
              <a:t>5/16/2014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r>
              <a:rPr lang="en-US" smtClean="0">
                <a:solidFill>
                  <a:srgbClr val="465E9C"/>
                </a:solidFill>
              </a:rPr>
              <a:t>Footer Text</a:t>
            </a:r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A9B540C-44DA-4F69-89C9-7C84606640D3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230187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927E-2875-41A2-9C08-D5357FADDCDD}" type="datetime1">
              <a:rPr lang="en-US" smtClean="0">
                <a:solidFill>
                  <a:srgbClr val="465E9C"/>
                </a:solidFill>
              </a:rPr>
              <a:pPr/>
              <a:t>5/16/2014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65E9C"/>
                </a:solidFill>
              </a:rPr>
              <a:t>Footer Text</a:t>
            </a:r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1157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6AF8815-0FFD-4A42-9D54-F3D2172B76E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4217780947"/>
      </p:ext>
    </p:extLst>
  </p:cSld>
  <p:clrMapOvr>
    <a:masterClrMapping/>
  </p:clrMapOvr>
  <p:transition spd="slow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DA65-1DF1-40D4-ACB7-30A4F93DE285}" type="datetime1">
              <a:rPr lang="en-US" smtClean="0">
                <a:solidFill>
                  <a:srgbClr val="465E9C"/>
                </a:solidFill>
              </a:rPr>
              <a:pPr/>
              <a:t>5/16/2014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65E9C"/>
                </a:solidFill>
              </a:rPr>
              <a:t>Footer Text</a:t>
            </a:r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20621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2084643449"/>
      </p:ext>
    </p:extLst>
  </p:cSld>
  <p:clrMapOvr>
    <a:masterClrMapping/>
  </p:clrMapOvr>
  <p:transition spd="slow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1605214588"/>
      </p:ext>
    </p:extLst>
  </p:cSld>
  <p:clrMapOvr>
    <a:masterClrMapping/>
  </p:clrMapOvr>
  <p:transition spd="slow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715047022"/>
      </p:ext>
    </p:extLst>
  </p:cSld>
  <p:clrMapOvr>
    <a:masterClrMapping/>
  </p:clrMapOvr>
  <p:transition spd="slow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196590879"/>
      </p:ext>
    </p:extLst>
  </p:cSld>
  <p:clrMapOvr>
    <a:masterClrMapping/>
  </p:clrMapOvr>
  <p:transition spd="slow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3806662753"/>
      </p:ext>
    </p:extLst>
  </p:cSld>
  <p:clrMapOvr>
    <a:masterClrMapping/>
  </p:clrMapOvr>
  <p:transition spd="slow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3385997294"/>
      </p:ext>
    </p:extLst>
  </p:cSld>
  <p:clrMapOvr>
    <a:masterClrMapping/>
  </p:clrMapOvr>
  <p:transition spd="slow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93380446"/>
      </p:ext>
    </p:extLst>
  </p:cSld>
  <p:clrMapOvr>
    <a:masterClrMapping/>
  </p:clrMapOvr>
  <p:transition spd="slow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790105134"/>
      </p:ext>
    </p:extLst>
  </p:cSld>
  <p:clrMapOvr>
    <a:masterClrMapping/>
  </p:clrMapOvr>
  <p:transition spd="slow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77909929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3123345038"/>
      </p:ext>
    </p:extLst>
  </p:cSld>
  <p:clrMapOvr>
    <a:masterClrMapping/>
  </p:clrMapOvr>
  <p:transition spd="slow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1548509323"/>
      </p:ext>
    </p:extLst>
  </p:cSld>
  <p:clrMapOvr>
    <a:masterClrMapping/>
  </p:clrMapOvr>
  <p:transition spd="slow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3144422788"/>
      </p:ext>
    </p:extLst>
  </p:cSld>
  <p:clrMapOvr>
    <a:masterClrMapping/>
  </p:clrMapOvr>
  <p:transition spd="slow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760056D-AB05-449F-9F45-0C0630A96D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928478399"/>
      </p:ext>
    </p:extLst>
  </p:cSld>
  <p:clrMapOvr>
    <a:masterClrMapping/>
  </p:clrMapOvr>
  <p:transition spd="slow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97864976"/>
      </p:ext>
    </p:extLst>
  </p:cSld>
  <p:clrMapOvr>
    <a:masterClrMapping/>
  </p:clrMapOvr>
  <p:transition spd="slow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941353015"/>
      </p:ext>
    </p:extLst>
  </p:cSld>
  <p:clrMapOvr>
    <a:masterClrMapping/>
  </p:clrMapOvr>
  <p:transition spd="slow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158447667"/>
      </p:ext>
    </p:extLst>
  </p:cSld>
  <p:clrMapOvr>
    <a:masterClrMapping/>
  </p:clrMapOvr>
  <p:transition spd="slow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2231852351"/>
      </p:ext>
    </p:extLst>
  </p:cSld>
  <p:clrMapOvr>
    <a:masterClrMapping/>
  </p:clrMapOvr>
  <p:transition spd="slow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2027333752"/>
      </p:ext>
    </p:extLst>
  </p:cSld>
  <p:clrMapOvr>
    <a:masterClrMapping/>
  </p:clrMapOvr>
  <p:transition spd="slow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2616470453"/>
      </p:ext>
    </p:extLst>
  </p:cSld>
  <p:clrMapOvr>
    <a:masterClrMapping/>
  </p:clrMapOvr>
  <p:transition spd="slow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11277515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1095732762"/>
      </p:ext>
    </p:extLst>
  </p:cSld>
  <p:clrMapOvr>
    <a:masterClrMapping/>
  </p:clrMapOvr>
  <p:transition spd="slow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4163225983"/>
      </p:ext>
    </p:extLst>
  </p:cSld>
  <p:clrMapOvr>
    <a:masterClrMapping/>
  </p:clrMapOvr>
  <p:transition spd="slow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080744210"/>
      </p:ext>
    </p:extLst>
  </p:cSld>
  <p:clrMapOvr>
    <a:masterClrMapping/>
  </p:clrMapOvr>
  <p:transition spd="slow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902266158"/>
      </p:ext>
    </p:extLst>
  </p:cSld>
  <p:clrMapOvr>
    <a:masterClrMapping/>
  </p:clrMapOvr>
  <p:transition spd="slow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592917040"/>
      </p:ext>
    </p:extLst>
  </p:cSld>
  <p:clrMapOvr>
    <a:masterClrMapping/>
  </p:clrMapOvr>
  <p:transition spd="slow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760056D-AB05-449F-9F45-0C0630A96D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2576608189"/>
      </p:ext>
    </p:extLst>
  </p:cSld>
  <p:clrMapOvr>
    <a:masterClrMapping/>
  </p:clrMapOvr>
  <p:transition spd="slow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3884064901"/>
      </p:ext>
    </p:extLst>
  </p:cSld>
  <p:clrMapOvr>
    <a:masterClrMapping/>
  </p:clrMapOvr>
  <p:transition spd="slow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3935243514"/>
      </p:ext>
    </p:extLst>
  </p:cSld>
  <p:clrMapOvr>
    <a:masterClrMapping/>
  </p:clrMapOvr>
  <p:transition spd="slow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103857301"/>
      </p:ext>
    </p:extLst>
  </p:cSld>
  <p:clrMapOvr>
    <a:masterClrMapping/>
  </p:clrMapOvr>
  <p:transition spd="slow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3705019090"/>
      </p:ext>
    </p:extLst>
  </p:cSld>
  <p:clrMapOvr>
    <a:masterClrMapping/>
  </p:clrMapOvr>
  <p:transition spd="slow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2771098879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4177838047"/>
      </p:ext>
    </p:extLst>
  </p:cSld>
  <p:clrMapOvr>
    <a:masterClrMapping/>
  </p:clrMapOvr>
  <p:transition spd="slow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4276413566"/>
      </p:ext>
    </p:extLst>
  </p:cSld>
  <p:clrMapOvr>
    <a:masterClrMapping/>
  </p:clrMapOvr>
  <p:transition spd="slow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529206246"/>
      </p:ext>
    </p:extLst>
  </p:cSld>
  <p:clrMapOvr>
    <a:masterClrMapping/>
  </p:clrMapOvr>
  <p:transition spd="slow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4139588506"/>
      </p:ext>
    </p:extLst>
  </p:cSld>
  <p:clrMapOvr>
    <a:masterClrMapping/>
  </p:clrMapOvr>
  <p:transition spd="slow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029675829"/>
      </p:ext>
    </p:extLst>
  </p:cSld>
  <p:clrMapOvr>
    <a:masterClrMapping/>
  </p:clrMapOvr>
  <p:transition spd="slow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4147281382"/>
      </p:ext>
    </p:extLst>
  </p:cSld>
  <p:clrMapOvr>
    <a:masterClrMapping/>
  </p:clrMapOvr>
  <p:transition spd="slow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2667016922"/>
      </p:ext>
    </p:extLst>
  </p:cSld>
  <p:clrMapOvr>
    <a:masterClrMapping/>
  </p:clrMapOvr>
  <p:transition spd="slow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760056D-AB05-449F-9F45-0C0630A96D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390797281"/>
      </p:ext>
    </p:extLst>
  </p:cSld>
  <p:clrMapOvr>
    <a:masterClrMapping/>
  </p:clrMapOvr>
  <p:transition spd="slow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1854635325"/>
      </p:ext>
    </p:extLst>
  </p:cSld>
  <p:clrMapOvr>
    <a:masterClrMapping/>
  </p:clrMapOvr>
  <p:transition spd="slow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2387841559"/>
      </p:ext>
    </p:extLst>
  </p:cSld>
  <p:clrMapOvr>
    <a:masterClrMapping/>
  </p:clrMapOvr>
  <p:transition spd="slow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52570121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82E412-38B5-496B-B0E3-A5677619568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3963691208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4127280830"/>
      </p:ext>
    </p:extLst>
  </p:cSld>
  <p:clrMapOvr>
    <a:masterClrMapping/>
  </p:clrMapOvr>
  <p:transition spd="slow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187608792"/>
      </p:ext>
    </p:extLst>
  </p:cSld>
  <p:clrMapOvr>
    <a:masterClrMapping/>
  </p:clrMapOvr>
  <p:transition spd="slow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3145617589"/>
      </p:ext>
    </p:extLst>
  </p:cSld>
  <p:clrMapOvr>
    <a:masterClrMapping/>
  </p:clrMapOvr>
  <p:transition spd="slow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1756278676"/>
      </p:ext>
    </p:extLst>
  </p:cSld>
  <p:clrMapOvr>
    <a:masterClrMapping/>
  </p:clrMapOvr>
  <p:transition spd="slow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83318990"/>
      </p:ext>
    </p:extLst>
  </p:cSld>
  <p:clrMapOvr>
    <a:masterClrMapping/>
  </p:clrMapOvr>
  <p:transition spd="slow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446512145"/>
      </p:ext>
    </p:extLst>
  </p:cSld>
  <p:clrMapOvr>
    <a:masterClrMapping/>
  </p:clrMapOvr>
  <p:transition spd="slow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388325981"/>
      </p:ext>
    </p:extLst>
  </p:cSld>
  <p:clrMapOvr>
    <a:masterClrMapping/>
  </p:clrMapOvr>
  <p:transition spd="slow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1557099452"/>
      </p:ext>
    </p:extLst>
  </p:cSld>
  <p:clrMapOvr>
    <a:masterClrMapping/>
  </p:clrMapOvr>
  <p:transition spd="slow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1275988472"/>
      </p:ext>
    </p:extLst>
  </p:cSld>
  <p:clrMapOvr>
    <a:masterClrMapping/>
  </p:clrMapOvr>
  <p:transition spd="slow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760056D-AB05-449F-9F45-0C0630A96D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3149302573"/>
      </p:ext>
    </p:extLst>
  </p:cSld>
  <p:clrMapOvr>
    <a:masterClrMapping/>
  </p:clrMapOvr>
  <p:transition spd="slow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483ED15-7D3A-418E-BE3C-C2FAB0095C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3071667547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2821871647"/>
      </p:ext>
    </p:extLst>
  </p:cSld>
  <p:clrMapOvr>
    <a:masterClrMapping/>
  </p:clrMapOvr>
  <p:transition spd="slow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F4A473-8BCC-4C6C-888E-91F905D3C6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26939033"/>
      </p:ext>
    </p:extLst>
  </p:cSld>
  <p:clrMapOvr>
    <a:masterClrMapping/>
  </p:clrMapOvr>
  <p:transition spd="slow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82E412-38B5-496B-B0E3-A56776195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271728415"/>
      </p:ext>
    </p:extLst>
  </p:cSld>
  <p:clrMapOvr>
    <a:masterClrMapping/>
  </p:clrMapOvr>
  <p:transition spd="slow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3B4834-D7D6-4474-9AC3-B88A07C860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908328950"/>
      </p:ext>
    </p:extLst>
  </p:cSld>
  <p:clrMapOvr>
    <a:masterClrMapping/>
  </p:clrMapOvr>
  <p:transition spd="slow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64C789-6CFC-4FF4-AC43-2A87ACFC8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474632515"/>
      </p:ext>
    </p:extLst>
  </p:cSld>
  <p:clrMapOvr>
    <a:masterClrMapping/>
  </p:clrMapOvr>
  <p:transition spd="slow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25A071-C806-42E0-8992-5E9EC4CE93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2011277779"/>
      </p:ext>
    </p:extLst>
  </p:cSld>
  <p:clrMapOvr>
    <a:masterClrMapping/>
  </p:clrMapOvr>
  <p:transition spd="slow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08ED1A5-0C7C-4F52-AF44-42F081CF0C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2447603043"/>
      </p:ext>
    </p:extLst>
  </p:cSld>
  <p:clrMapOvr>
    <a:masterClrMapping/>
  </p:clrMapOvr>
  <p:transition spd="slow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7FC627-83EE-4F17-BFA6-EBE8314546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4212704295"/>
      </p:ext>
    </p:extLst>
  </p:cSld>
  <p:clrMapOvr>
    <a:masterClrMapping/>
  </p:clrMapOvr>
  <p:transition spd="slow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C13BAA-7A34-4F02-85B0-E8D5E4B57A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892109085"/>
      </p:ext>
    </p:extLst>
  </p:cSld>
  <p:clrMapOvr>
    <a:masterClrMapping/>
  </p:clrMapOvr>
  <p:transition spd="slow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9E2D965-17CD-48BE-95EA-039523ED0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3332709125"/>
      </p:ext>
    </p:extLst>
  </p:cSld>
  <p:clrMapOvr>
    <a:masterClrMapping/>
  </p:clrMapOvr>
  <p:transition spd="slow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57FAE2-9E6D-48BC-8587-D661756AA6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4238169220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2252349115"/>
      </p:ext>
    </p:extLst>
  </p:cSld>
  <p:clrMapOvr>
    <a:masterClrMapping/>
  </p:clrMapOvr>
  <p:transition spd="slow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860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FB6719-90D5-42D4-B7B0-DA8301903B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3838929187"/>
      </p:ext>
    </p:extLst>
  </p:cSld>
  <p:clrMapOvr>
    <a:masterClrMapping/>
  </p:clrMapOvr>
  <p:transition spd="slow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4EC5928-87F2-4A00-8E47-700A03B3D3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893138512"/>
      </p:ext>
    </p:extLst>
  </p:cSld>
  <p:clrMapOvr>
    <a:masterClrMapping/>
  </p:clrMapOvr>
  <p:transition spd="slow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B418456-9792-4A29-B6F9-C69D3D465C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3251373281"/>
      </p:ext>
    </p:extLst>
  </p:cSld>
  <p:clrMapOvr>
    <a:masterClrMapping/>
  </p:clrMapOvr>
  <p:transition spd="slow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760056D-AB05-449F-9F45-0C0630A96D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4280106330"/>
      </p:ext>
    </p:extLst>
  </p:cSld>
  <p:clrMapOvr>
    <a:masterClrMapping/>
  </p:clrMapOvr>
  <p:transition spd="slow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0334416-86DF-4527-97F2-41EBBAA22E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4080774115"/>
      </p:ext>
    </p:extLst>
  </p:cSld>
  <p:clrMapOvr>
    <a:masterClrMapping/>
  </p:clrMapOvr>
  <p:transition spd="slow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6AF8815-0FFD-4A42-9D54-F3D2172B76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096643431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7330709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665816888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139962158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658059830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2038781490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760056D-AB05-449F-9F45-0C0630A96D1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684240467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483ED15-7D3A-418E-BE3C-C2FAB0095C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230561948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3B4834-D7D6-4474-9AC3-B88A07C8607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93251191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2B2E3-484C-4F54-ACDA-DC67E8D9899A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5/16/2014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5C1D9-BE51-4988-A4FD-2EC5C4A6F100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4132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E11DB-C361-4230-9CE8-6BE13BA0DEA0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5/16/2014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6916E-379E-4FBE-9A49-D7106A826E06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7600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8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Oval 9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Oval 10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B9963-8697-4989-BC28-A629D79A8D47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5/16/2014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B1C1F-F6BD-4636-AEF4-78A63B4BB5D8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5699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27F05-13CC-4B69-9B67-E6CD3433CA6B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5/16/2014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AC263-5393-40A4-948A-81D939A54933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7664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5A8D4-87A6-4B1E-9C6B-CAF042FAC2FB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5/16/2014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5A5DF-36A2-4BE0-83AA-47E0DF701900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70093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83713-510A-431C-BAF9-6BB15F468C87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5/16/2014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31213-D8D1-4B0C-B01B-88E9335D26E5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87943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01C6B-BD61-495A-86CC-6A3BFBB398E3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5/16/2014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4A56D-DBB3-4BAD-A402-8980CC0ECE5C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52293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58F26-AB40-48F9-A81D-F92A0354BCFA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5/16/2014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583D8-965E-4A8C-8E9E-08097E33F099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82989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67EF4-D416-401B-9EE3-F684E4D8F32E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5/16/2014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8E72C-EDF2-4D2C-8749-8D39FEFF3744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0106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FF50D-BEC6-4F74-AF02-2F77B9619905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5/16/2014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C31AB-FC3C-435E-9A04-87D01F01F2DD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8903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64C789-6CFC-4FF4-AC43-2A87ACFC8F0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3359770655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D150C-8D59-4B0E-AC37-288195DCBFF5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5/16/2014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795EF-810D-4BFE-9E1E-996BC60836DC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1738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162800" cy="9906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95400" y="1676400"/>
            <a:ext cx="3505200" cy="2133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295400" y="3962400"/>
            <a:ext cx="3505200" cy="2133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9530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  <a:cs typeface="Arial" charset="0"/>
              </a:defRPr>
            </a:lvl1pPr>
          </a:lstStyle>
          <a:p>
            <a:pPr>
              <a:defRPr/>
            </a:pPr>
            <a:fld id="{4F0AD277-85CB-43A0-8600-1273FE17030A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6955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162800" cy="9906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  <a:cs typeface="Arial" charset="0"/>
              </a:defRPr>
            </a:lvl1pPr>
          </a:lstStyle>
          <a:p>
            <a:pPr>
              <a:defRPr/>
            </a:pPr>
            <a:fld id="{46CC5B55-4467-41B2-9C4A-0E2A64F19328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4400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F4A473-8BCC-4C6C-888E-91F905D3C6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42631512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82E412-38B5-496B-B0E3-A56776195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2411295760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3B4834-D7D6-4474-9AC3-B88A07C860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30638621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64C789-6CFC-4FF4-AC43-2A87ACFC8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2106501791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25A071-C806-42E0-8992-5E9EC4CE93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673101445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08ED1A5-0C7C-4F52-AF44-42F081CF0C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207358541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7FC627-83EE-4F17-BFA6-EBE8314546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2281122299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25A071-C806-42E0-8992-5E9EC4CE93B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2442113991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C13BAA-7A34-4F02-85B0-E8D5E4B57A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796706096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9E2D965-17CD-48BE-95EA-039523ED0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2624012856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57FAE2-9E6D-48BC-8587-D661756AA6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2374608114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860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FB6719-90D5-42D4-B7B0-DA8301903B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2430489998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4EC5928-87F2-4A00-8E47-700A03B3D3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777073621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B418456-9792-4A29-B6F9-C69D3D465C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510018988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760056D-AB05-449F-9F45-0C0630A96D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29926411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0334416-86DF-4527-97F2-41EBBAA22E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652865813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6AF8815-0FFD-4A42-9D54-F3D2172B76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72580214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70D4B5-7FF9-4AA8-82C7-36A4C17A2E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2341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08ED1A5-0C7C-4F52-AF44-42F081CF0C6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86979122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8647E-22F3-49C6-BC7B-C14A6419757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98890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AA14F-92A1-41D4-9262-EE2E99DFC6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66481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3BA99-B0A7-4E36-8074-FACBC5B416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9584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378733-C823-47E0-B34A-56EBAFF20C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045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D401B-03D1-4565-BE97-7E712B45B4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5899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B2589-FFF7-47D1-95EB-F37D058806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0017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45BE3D-664B-497B-9738-FC636C7FBC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63880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4D771-B6D4-4464-A6BD-8701AC40BA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90604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21ADA-43E8-418D-831A-E93DF47E4C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50969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BED7D-F57E-4C9D-A1A3-BB48E81C72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641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7FC627-83EE-4F17-BFA6-EBE83145463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162805384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F4A473-8BCC-4C6C-888E-91F905D3C6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242690708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82E412-38B5-496B-B0E3-A56776195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3427568932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3B4834-D7D6-4474-9AC3-B88A07C860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2753026917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64C789-6CFC-4FF4-AC43-2A87ACFC8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28378674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25A071-C806-42E0-8992-5E9EC4CE93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469087553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08ED1A5-0C7C-4F52-AF44-42F081CF0C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873963538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7FC627-83EE-4F17-BFA6-EBE8314546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2525981826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C13BAA-7A34-4F02-85B0-E8D5E4B57A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329167010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9E2D965-17CD-48BE-95EA-039523ED0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471391763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57FAE2-9E6D-48BC-8587-D661756AA6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781333202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C13BAA-7A34-4F02-85B0-E8D5E4B57A8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97778604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860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FB6719-90D5-42D4-B7B0-DA8301903B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3503537060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4EC5928-87F2-4A00-8E47-700A03B3D3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589238452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B418456-9792-4A29-B6F9-C69D3D465C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3512206610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760056D-AB05-449F-9F45-0C0630A96D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2313359255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0334416-86DF-4527-97F2-41EBBAA22E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035483566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6AF8815-0FFD-4A42-9D54-F3D2172B76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2209800" y="62484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2242541177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EAE11-0A2F-434D-85C0-A108EA5049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947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7DCD61-DDE8-4370-B1F7-B1C3E0D985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14079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5ED9E-98C0-4422-B29F-A1C4A9DCB0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28260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AE6FC-EF53-46C3-BD8B-5E4F7F9D57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1502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9E2D965-17CD-48BE-95EA-039523ED04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3168979758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618BC-4DE5-4F41-A18E-99DB08DBB1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06859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A63EB2-8BDA-4AE6-8107-BCF3CF194C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14964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9FBEFB-D611-4DFD-B901-AF851FBF97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13289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77BD3-A3D7-4BAE-AF62-063D5C1FA7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82471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6E3FE-0983-4ACF-87D6-78CA09986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43461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D8097-5BEB-480C-B1D0-3B66F33741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32301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5C4B4E-4CB5-4BE8-ABC1-B18392C4E7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2836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7639D9-0564-40D6-BFC8-BA87FA5817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08575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83D19-9047-42D4-A8C9-105FC162AD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70773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12584-F5F6-4BCB-B1DC-8A8521FE72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0933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image" Target="../media/image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22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17" Type="http://schemas.openxmlformats.org/officeDocument/2006/relationships/theme" Target="../theme/theme17.xml"/><Relationship Id="rId2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DE7B15B-EBB0-4962-97A5-17380D6CBE2B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035" name="Group 11"/>
          <p:cNvGrpSpPr>
            <a:grpSpLocks/>
          </p:cNvGrpSpPr>
          <p:nvPr userDrawn="1"/>
        </p:nvGrpSpPr>
        <p:grpSpPr bwMode="auto">
          <a:xfrm>
            <a:off x="7642225" y="5524500"/>
            <a:ext cx="1557338" cy="1233488"/>
            <a:chOff x="4814" y="3480"/>
            <a:chExt cx="981" cy="777"/>
          </a:xfrm>
        </p:grpSpPr>
        <p:pic>
          <p:nvPicPr>
            <p:cNvPr id="1034" name="Picture 10" descr="Triangle--Gray"/>
            <p:cNvPicPr>
              <a:picLocks noChangeAspect="1" noChangeArrowheads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480"/>
              <a:ext cx="777" cy="77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4814" y="3790"/>
              <a:ext cx="9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/>
                <a:t>Thermochemistry</a:t>
              </a:r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2484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808080"/>
                </a:solidFill>
                <a:latin typeface="Times New Roman" pitchFamily="66" charset="0"/>
                <a:cs typeface="Arial" charset="0"/>
              </a:defRPr>
            </a:lvl1pPr>
          </a:lstStyle>
          <a:p>
            <a:r>
              <a:rPr lang="en-US"/>
              <a:t>© 2012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endParaRPr 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81204EB6-D2EC-4893-8F89-B3682EE84F0B}" type="slidenum">
              <a:rPr lang="en-US" smtClean="0">
                <a:solidFill>
                  <a:srgbClr val="000000"/>
                </a:solidFill>
                <a:ea typeface="ＭＳ Ｐゴシック" charset="-128"/>
              </a:rPr>
              <a:pPr/>
              <a:t>‹#›</a:t>
            </a:fld>
            <a:endParaRPr lang="en-US" smtClean="0">
              <a:solidFill>
                <a:srgbClr val="000000"/>
              </a:solidFill>
              <a:ea typeface="ＭＳ Ｐゴシック" charset="-128"/>
            </a:endParaRPr>
          </a:p>
        </p:txBody>
      </p:sp>
      <p:grpSp>
        <p:nvGrpSpPr>
          <p:cNvPr id="1035" name="Group 11"/>
          <p:cNvGrpSpPr>
            <a:grpSpLocks/>
          </p:cNvGrpSpPr>
          <p:nvPr userDrawn="1"/>
        </p:nvGrpSpPr>
        <p:grpSpPr bwMode="auto">
          <a:xfrm>
            <a:off x="7772400" y="5486400"/>
            <a:ext cx="1371600" cy="1371600"/>
            <a:chOff x="4896" y="3456"/>
            <a:chExt cx="864" cy="864"/>
          </a:xfrm>
        </p:grpSpPr>
        <p:pic>
          <p:nvPicPr>
            <p:cNvPr id="1034" name="Picture 10" descr="Triangle--Gray"/>
            <p:cNvPicPr>
              <a:picLocks noChangeArrowheads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456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2" name="Rectangle 8"/>
            <p:cNvSpPr>
              <a:spLocks noChangeArrowheads="1"/>
            </p:cNvSpPr>
            <p:nvPr userDrawn="1"/>
          </p:nvSpPr>
          <p:spPr bwMode="auto">
            <a:xfrm>
              <a:off x="5056" y="3696"/>
              <a:ext cx="608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smtClean="0">
                  <a:solidFill>
                    <a:srgbClr val="000000"/>
                  </a:solidFill>
                  <a:ea typeface="ＭＳ Ｐゴシック" charset="-128"/>
                </a:rPr>
                <a:t>Electronic</a:t>
              </a:r>
            </a:p>
            <a:p>
              <a:pPr algn="ctr"/>
              <a:r>
                <a:rPr lang="en-US" sz="1400" smtClean="0">
                  <a:solidFill>
                    <a:srgbClr val="000000"/>
                  </a:solidFill>
                  <a:ea typeface="ＭＳ Ｐゴシック" charset="-128"/>
                </a:rPr>
                <a:t>Structure</a:t>
              </a:r>
            </a:p>
            <a:p>
              <a:pPr algn="ctr"/>
              <a:r>
                <a:rPr lang="en-US" sz="1400" smtClean="0">
                  <a:solidFill>
                    <a:srgbClr val="000000"/>
                  </a:solidFill>
                  <a:ea typeface="ＭＳ Ｐゴシック" charset="-128"/>
                </a:rPr>
                <a:t>of Atoms</a:t>
              </a:r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2484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80808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algn="ctr"/>
            <a:r>
              <a:rPr lang="en-US" smtClean="0">
                <a:ea typeface="ＭＳ Ｐゴシック" charset="-128"/>
              </a:rPr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06351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01" r:id="rId18"/>
  </p:sldLayoutIdLst>
  <p:transition spd="slow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1560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848ECAE-A133-4D08-92F8-E530A19F5A9C}" type="datetime1">
              <a:rPr lang="en-US" smtClean="0">
                <a:solidFill>
                  <a:srgbClr val="465E9C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5/16/2014</a:t>
            </a:fld>
            <a:endParaRPr lang="en-US" dirty="0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465E9C"/>
                </a:solidFill>
              </a:rPr>
              <a:t>Footer Text</a:t>
            </a:r>
            <a:endParaRPr lang="en-US" dirty="0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A9B540C-44DA-4F69-89C9-7C84606640D3}" type="slidenum">
              <a:rPr lang="en-US" smtClean="0">
                <a:solidFill>
                  <a:srgbClr val="465E9C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59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9452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3023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6881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403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DE7B15B-EBB0-4962-97A5-17380D6CBE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35" name="Group 11"/>
          <p:cNvGrpSpPr>
            <a:grpSpLocks/>
          </p:cNvGrpSpPr>
          <p:nvPr userDrawn="1"/>
        </p:nvGrpSpPr>
        <p:grpSpPr bwMode="auto">
          <a:xfrm>
            <a:off x="7642225" y="5524500"/>
            <a:ext cx="1557338" cy="1233488"/>
            <a:chOff x="4814" y="3480"/>
            <a:chExt cx="981" cy="777"/>
          </a:xfrm>
        </p:grpSpPr>
        <p:pic>
          <p:nvPicPr>
            <p:cNvPr id="1034" name="Picture 10" descr="Triangle--Gray"/>
            <p:cNvPicPr>
              <a:picLocks noChangeAspect="1" noChangeArrowheads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480"/>
              <a:ext cx="777" cy="77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4814" y="3790"/>
              <a:ext cx="9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solidFill>
                    <a:srgbClr val="000000"/>
                  </a:solidFill>
                </a:rPr>
                <a:t>Thermochemistry</a:t>
              </a:r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2484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808080"/>
                </a:solidFill>
                <a:latin typeface="Times New Roman" pitchFamily="66" charset="0"/>
                <a:cs typeface="Arial" charset="0"/>
              </a:defRPr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3503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  <p:sldLayoutId id="2147484051" r:id="rId13"/>
    <p:sldLayoutId id="2147484052" r:id="rId14"/>
    <p:sldLayoutId id="2147484053" r:id="rId15"/>
    <p:sldLayoutId id="2147484054" r:id="rId16"/>
  </p:sldLayoutIdLst>
  <p:transition spd="slow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28" r:id="rId12"/>
    <p:sldLayoutId id="2147483966" r:id="rId13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eaLnBrk="1" hangingPunct="1">
              <a:defRPr/>
            </a:pPr>
            <a:fld id="{D4CE6AC5-BE76-4BEE-B9F2-F830E2282053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Arial" charset="0"/>
              </a:rPr>
              <a:pPr eaLnBrk="1" hangingPunct="1">
                <a:defRPr/>
              </a:pPr>
              <a:t>5/16/2014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eaLnBrk="1" hangingPunct="1">
              <a:defRPr/>
            </a:pPr>
            <a:fld id="{43C36DB2-E3D1-43C2-8D0C-DBADF47C4076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Arial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870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DE7B15B-EBB0-4962-97A5-17380D6CBE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35" name="Group 11"/>
          <p:cNvGrpSpPr>
            <a:grpSpLocks/>
          </p:cNvGrpSpPr>
          <p:nvPr userDrawn="1"/>
        </p:nvGrpSpPr>
        <p:grpSpPr bwMode="auto">
          <a:xfrm>
            <a:off x="7642225" y="5524500"/>
            <a:ext cx="1557338" cy="1233488"/>
            <a:chOff x="4814" y="3480"/>
            <a:chExt cx="981" cy="777"/>
          </a:xfrm>
        </p:grpSpPr>
        <p:pic>
          <p:nvPicPr>
            <p:cNvPr id="1034" name="Picture 10" descr="Triangle--Gray"/>
            <p:cNvPicPr>
              <a:picLocks noChangeAspect="1" noChangeArrowheads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480"/>
              <a:ext cx="777" cy="77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4814" y="3790"/>
              <a:ext cx="9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solidFill>
                    <a:srgbClr val="000000"/>
                  </a:solidFill>
                </a:rPr>
                <a:t>Thermochemistry</a:t>
              </a:r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2484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808080"/>
                </a:solidFill>
                <a:latin typeface="Times New Roman" pitchFamily="66" charset="0"/>
                <a:cs typeface="Arial" charset="0"/>
              </a:defRPr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58652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ransition spd="slow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smtClea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smtClea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4535156-4E4D-41F1-BBDF-A934E84C417F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pPr/>
              <a:t>‹#›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40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DE7B15B-EBB0-4962-97A5-17380D6CBE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35" name="Group 11"/>
          <p:cNvGrpSpPr>
            <a:grpSpLocks/>
          </p:cNvGrpSpPr>
          <p:nvPr userDrawn="1"/>
        </p:nvGrpSpPr>
        <p:grpSpPr bwMode="auto">
          <a:xfrm>
            <a:off x="7642225" y="5524500"/>
            <a:ext cx="1557338" cy="1233488"/>
            <a:chOff x="4814" y="3480"/>
            <a:chExt cx="981" cy="777"/>
          </a:xfrm>
        </p:grpSpPr>
        <p:pic>
          <p:nvPicPr>
            <p:cNvPr id="1034" name="Picture 10" descr="Triangle--Gray"/>
            <p:cNvPicPr>
              <a:picLocks noChangeAspect="1" noChangeArrowheads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480"/>
              <a:ext cx="777" cy="77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4814" y="3790"/>
              <a:ext cx="9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solidFill>
                    <a:srgbClr val="000000"/>
                  </a:solidFill>
                </a:rPr>
                <a:t>Thermochemistry</a:t>
              </a:r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2484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808080"/>
                </a:solidFill>
                <a:latin typeface="Times New Roman" pitchFamily="66" charset="0"/>
                <a:cs typeface="Arial" charset="0"/>
              </a:defRPr>
            </a:lvl1pPr>
          </a:lstStyle>
          <a:p>
            <a:r>
              <a:rPr lang="en-US"/>
              <a:t>© 2012 Pearson Education, Inc.</a:t>
            </a:r>
          </a:p>
        </p:txBody>
      </p:sp>
    </p:spTree>
    <p:extLst>
      <p:ext uri="{BB962C8B-B14F-4D97-AF65-F5344CB8AC3E}">
        <p14:creationId xmlns="" xmlns:p14="http://schemas.microsoft.com/office/powerpoint/2010/main" val="14016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</p:sldLayoutIdLst>
  <p:transition spd="slow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83DFD9A-E3DC-4150-B03C-6533A62847F5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161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2D9F12E-1A14-4DCF-A91E-ACA20478DB9F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/>
              <a:t>‹#›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162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721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pitchFamily="6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4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2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23.xml"/><Relationship Id="rId4" Type="http://schemas.openxmlformats.org/officeDocument/2006/relationships/image" Target="../media/image11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2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2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2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0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13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3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3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3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49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3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3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4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9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9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9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9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8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8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gif"/><Relationship Id="rId4" Type="http://schemas.openxmlformats.org/officeDocument/2006/relationships/image" Target="../media/image72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image" Target="../media/image67.gif"/><Relationship Id="rId7" Type="http://schemas.openxmlformats.org/officeDocument/2006/relationships/image" Target="../media/image76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5.gif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1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0.gif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06_03a-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3549" b="38461"/>
          <a:stretch>
            <a:fillRect/>
          </a:stretch>
        </p:blipFill>
        <p:spPr>
          <a:xfrm>
            <a:off x="20899" y="987224"/>
            <a:ext cx="4162548" cy="2153744"/>
          </a:xfrm>
        </p:spPr>
      </p:pic>
      <p:pic>
        <p:nvPicPr>
          <p:cNvPr id="11" name="Picture 5" descr="06_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03"/>
          <a:stretch>
            <a:fillRect/>
          </a:stretch>
        </p:blipFill>
        <p:spPr bwMode="auto">
          <a:xfrm>
            <a:off x="0" y="3140968"/>
            <a:ext cx="4241881" cy="369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0" name="Title 1"/>
          <p:cNvSpPr txBox="1">
            <a:spLocks/>
          </p:cNvSpPr>
          <p:nvPr/>
        </p:nvSpPr>
        <p:spPr bwMode="auto">
          <a:xfrm>
            <a:off x="0" y="-50850"/>
            <a:ext cx="9144000" cy="1013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3600" dirty="0" smtClean="0">
                <a:latin typeface="Britannic Bold" pitchFamily="34" charset="0"/>
                <a:ea typeface="ＭＳ Ｐゴシック" pitchFamily="34" charset="-128"/>
                <a:cs typeface="Arial" charset="0"/>
              </a:rPr>
              <a:t>5.2 Quantum Theory and the Bohr Model of the Atom</a:t>
            </a:r>
            <a:endParaRPr lang="en-US" sz="3600" dirty="0">
              <a:latin typeface="Britannic Bold" pitchFamily="34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8" name="Picture 5" descr="06_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844"/>
          <a:stretch>
            <a:fillRect/>
          </a:stretch>
        </p:blipFill>
        <p:spPr>
          <a:xfrm>
            <a:off x="4114800" y="2382278"/>
            <a:ext cx="5029200" cy="2486882"/>
          </a:xfrm>
        </p:spPr>
      </p:pic>
      <p:pic>
        <p:nvPicPr>
          <p:cNvPr id="10" name="Picture 7" descr="06_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231"/>
          <a:stretch>
            <a:fillRect/>
          </a:stretch>
        </p:blipFill>
        <p:spPr bwMode="auto">
          <a:xfrm>
            <a:off x="4211959" y="5013176"/>
            <a:ext cx="4893841" cy="17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572000" y="984034"/>
            <a:ext cx="4558147" cy="136484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4800" dirty="0" smtClean="0">
                <a:latin typeface="Berlin Sans FB Demi" pitchFamily="34" charset="0"/>
                <a:ea typeface="ＭＳ Ｐゴシック" pitchFamily="34" charset="-128"/>
                <a:cs typeface="Arial" charset="0"/>
              </a:rPr>
              <a:t>Pages: </a:t>
            </a:r>
          </a:p>
          <a:p>
            <a:pPr algn="ctr" eaLnBrk="1" hangingPunct="1"/>
            <a:r>
              <a:rPr lang="en-US" sz="4800" dirty="0" smtClean="0">
                <a:latin typeface="Berlin Sans FB Demi" pitchFamily="34" charset="0"/>
                <a:ea typeface="ＭＳ Ｐゴシック" pitchFamily="34" charset="-128"/>
                <a:cs typeface="Arial" charset="0"/>
              </a:rPr>
              <a:t>250 - 260</a:t>
            </a:r>
            <a:endParaRPr lang="en-US" sz="4800" dirty="0">
              <a:latin typeface="Berlin Sans FB Demi" pitchFamily="34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231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rgbClr val="FFFF00"/>
          </a:solidFill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latin typeface="Arial Rounded MT Bold" pitchFamily="34" charset="0"/>
              </a:rPr>
              <a:t>1. Black Body Radiation</a:t>
            </a:r>
            <a:endParaRPr lang="en-US" sz="18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332" y="692696"/>
            <a:ext cx="9144000" cy="1296144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CA" sz="2800" dirty="0" smtClean="0">
                <a:latin typeface="Berlin Sans FB" pitchFamily="34" charset="0"/>
              </a:rPr>
              <a:t>When solids are heated, they emit radiation and get hot</a:t>
            </a:r>
          </a:p>
          <a:p>
            <a:pPr algn="ctr">
              <a:lnSpc>
                <a:spcPct val="90000"/>
              </a:lnSpc>
            </a:pPr>
            <a:r>
              <a:rPr lang="en-CA" sz="2800" dirty="0" smtClean="0">
                <a:latin typeface="Berlin Sans FB" pitchFamily="34" charset="0"/>
              </a:rPr>
              <a:t>However, they have different temperature: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dirty="0" smtClean="0">
              <a:latin typeface="Berlin Sans FB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24547"/>
            <a:ext cx="3321571" cy="332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924" y="1645036"/>
            <a:ext cx="5467350" cy="521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5128772"/>
            <a:ext cx="3645924" cy="1540943"/>
          </a:xfrm>
          <a:prstGeom prst="rect">
            <a:avLst/>
          </a:prstGeom>
          <a:solidFill>
            <a:srgbClr val="FFCC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800" dirty="0" smtClean="0">
                <a:latin typeface="Berlin Sans FB" pitchFamily="34" charset="0"/>
              </a:rPr>
              <a:t>Explained by 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800" b="1" dirty="0" smtClean="0">
                <a:latin typeface="Berlin Sans FB" pitchFamily="34" charset="0"/>
              </a:rPr>
              <a:t>Max Planck</a:t>
            </a:r>
            <a:endParaRPr lang="en-US" sz="4000" b="1" dirty="0" smtClean="0">
              <a:latin typeface="Berlin Sans FB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645924" y="4797152"/>
            <a:ext cx="5470964" cy="202460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</a:t>
            </a:r>
            <a:r>
              <a:rPr lang="en-CA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yellowish/white</a:t>
            </a:r>
            <a:r>
              <a:rPr lang="en-C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CA" sz="3600" dirty="0" smtClean="0">
                <a:latin typeface="Berlin Sans FB" pitchFamily="34" charset="0"/>
              </a:rPr>
              <a:t>– hot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3600" dirty="0" smtClean="0">
                <a:latin typeface="Berlin Sans FB" pitchFamily="34" charset="0"/>
              </a:rPr>
              <a:t> object is </a:t>
            </a:r>
            <a:r>
              <a:rPr lang="en-CA" sz="3600" b="1" dirty="0" smtClean="0">
                <a:solidFill>
                  <a:srgbClr val="7030A0"/>
                </a:solidFill>
                <a:latin typeface="Berlin Sans FB" pitchFamily="34" charset="0"/>
              </a:rPr>
              <a:t>hotter</a:t>
            </a:r>
            <a:r>
              <a:rPr lang="en-CA" sz="3600" dirty="0" smtClean="0">
                <a:solidFill>
                  <a:srgbClr val="7030A0"/>
                </a:solidFill>
                <a:latin typeface="Berlin Sans FB" pitchFamily="34" charset="0"/>
              </a:rPr>
              <a:t> </a:t>
            </a:r>
            <a:r>
              <a:rPr lang="en-CA" sz="3600" dirty="0" smtClean="0">
                <a:latin typeface="Berlin Sans FB" pitchFamily="34" charset="0"/>
              </a:rPr>
              <a:t>than 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3600" b="1" dirty="0" smtClean="0">
                <a:solidFill>
                  <a:srgbClr val="FF0000"/>
                </a:solidFill>
                <a:latin typeface="Berlin Sans FB" pitchFamily="34" charset="0"/>
              </a:rPr>
              <a:t>a red </a:t>
            </a:r>
            <a:r>
              <a:rPr lang="en-CA" sz="3600" dirty="0" smtClean="0">
                <a:latin typeface="Berlin Sans FB" pitchFamily="34" charset="0"/>
              </a:rPr>
              <a:t>– hot object</a:t>
            </a:r>
            <a:endParaRPr lang="en-US" sz="2800" dirty="0" smtClean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77593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WHITE BOARD EXAMPLE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144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Fill the boxes below with the arrow notation for electrons showing the correct ground state electron configuration for the element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B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.</a:t>
            </a:r>
            <a:endParaRPr lang="en-CA" dirty="0">
              <a:solidFill>
                <a:srgbClr val="000000"/>
              </a:solidFill>
              <a:latin typeface="Berlin Sans FB" pitchFamily="34" charset="0"/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CA" dirty="0" smtClean="0">
              <a:solidFill>
                <a:srgbClr val="000000"/>
              </a:solidFill>
              <a:latin typeface="Berlin Sans FB" pitchFamily="34" charset="0"/>
            </a:endParaRPr>
          </a:p>
        </p:txBody>
      </p:sp>
      <p:pic>
        <p:nvPicPr>
          <p:cNvPr id="30722" name="Picture 2" descr="electron.boxes.to.fill (3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3"/>
            <a:ext cx="9079271" cy="4653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68995" y="5589240"/>
            <a:ext cx="5298245" cy="95410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How many unpaired electrons</a:t>
            </a:r>
          </a:p>
          <a:p>
            <a:pPr algn="ctr"/>
            <a: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does a </a:t>
            </a:r>
            <a:r>
              <a:rPr lang="en-US" sz="28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B</a:t>
            </a:r>
            <a:r>
              <a:rPr lang="en-US" sz="2800" b="1" cap="none" spc="0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atom posses?</a:t>
            </a:r>
            <a:endParaRPr lang="en-US" sz="2800" b="1" cap="none" spc="0" dirty="0">
              <a:ln w="11430"/>
              <a:solidFill>
                <a:schemeClr val="accent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68995" y="4293096"/>
            <a:ext cx="5410276" cy="954107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What is the electron </a:t>
            </a:r>
          </a:p>
          <a:p>
            <a:pPr algn="ctr"/>
            <a: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configuration of </a:t>
            </a:r>
            <a: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 </a:t>
            </a:r>
            <a:r>
              <a:rPr lang="en-US" sz="28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B</a:t>
            </a:r>
            <a:r>
              <a:rPr lang="en-US" sz="2800" b="1" cap="none" spc="0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atom?</a:t>
            </a:r>
            <a:endParaRPr lang="en-US" sz="2800" b="1" cap="none" spc="0" dirty="0">
              <a:ln w="11430"/>
              <a:solidFill>
                <a:schemeClr val="accent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34028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Hund’s</a:t>
            </a:r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 Rule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-22949" y="718103"/>
            <a:ext cx="8896656" cy="1584176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CA" sz="3600" dirty="0" smtClean="0">
                <a:solidFill>
                  <a:srgbClr val="000000"/>
                </a:solidFill>
                <a:latin typeface="Berlin Sans FB" pitchFamily="34" charset="0"/>
              </a:rPr>
              <a:t>Show </a:t>
            </a:r>
            <a:r>
              <a:rPr lang="en-CA" sz="3600" dirty="0">
                <a:solidFill>
                  <a:srgbClr val="000000"/>
                </a:solidFill>
                <a:latin typeface="Berlin Sans FB" pitchFamily="34" charset="0"/>
              </a:rPr>
              <a:t>the correct ground state electron configuration for the element </a:t>
            </a:r>
            <a:r>
              <a:rPr lang="en-CA" sz="3600" b="1" dirty="0" smtClean="0">
                <a:solidFill>
                  <a:srgbClr val="FF0000"/>
                </a:solidFill>
                <a:latin typeface="Berlin Sans FB" pitchFamily="34" charset="0"/>
              </a:rPr>
              <a:t>C</a:t>
            </a:r>
            <a:r>
              <a:rPr lang="en-CA" sz="3600" dirty="0" smtClean="0">
                <a:solidFill>
                  <a:srgbClr val="000000"/>
                </a:solidFill>
                <a:latin typeface="Berlin Sans FB" pitchFamily="34" charset="0"/>
              </a:rPr>
              <a:t>.</a:t>
            </a:r>
            <a:endParaRPr lang="en-CA" sz="3600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pic>
        <p:nvPicPr>
          <p:cNvPr id="7" name="Picture 2" descr="electron.boxes.to.fill (3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8" y="1844824"/>
            <a:ext cx="9079271" cy="5013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131840" y="4869160"/>
            <a:ext cx="5688632" cy="1872208"/>
          </a:xfrm>
          <a:solidFill>
            <a:srgbClr val="92D050"/>
          </a:solidFill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z="2800" dirty="0">
                <a:latin typeface="Berlin Sans FB" pitchFamily="34" charset="0"/>
              </a:rPr>
              <a:t>“For </a:t>
            </a:r>
            <a:r>
              <a:rPr lang="en-US" sz="2800" b="1" dirty="0">
                <a:solidFill>
                  <a:srgbClr val="FF0000"/>
                </a:solidFill>
                <a:latin typeface="Berlin Sans FB" pitchFamily="34" charset="0"/>
              </a:rPr>
              <a:t>degenerate orbitals</a:t>
            </a:r>
            <a:r>
              <a:rPr lang="en-US" sz="2800" dirty="0">
                <a:latin typeface="Berlin Sans FB" pitchFamily="34" charset="0"/>
              </a:rPr>
              <a:t>, the lowest energy is attained when the number of electrons with the same spin is maximized.”</a:t>
            </a:r>
          </a:p>
        </p:txBody>
      </p:sp>
      <p:sp>
        <p:nvSpPr>
          <p:cNvPr id="9" name="Rectangle 8"/>
          <p:cNvSpPr/>
          <p:nvPr/>
        </p:nvSpPr>
        <p:spPr>
          <a:xfrm>
            <a:off x="4355976" y="3935913"/>
            <a:ext cx="4560864" cy="83099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b="1" cap="none" spc="0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How many unpaired electrons</a:t>
            </a:r>
          </a:p>
          <a:p>
            <a:pPr algn="ctr"/>
            <a:r>
              <a:rPr lang="en-US" b="1" cap="none" spc="0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does a</a:t>
            </a:r>
            <a:r>
              <a:rPr lang="en-US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 C </a:t>
            </a:r>
            <a:r>
              <a:rPr lang="en-US" b="1" cap="none" spc="0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atom posses?</a:t>
            </a:r>
            <a:endParaRPr lang="en-US" b="1" cap="none" spc="0" dirty="0">
              <a:ln w="11430"/>
              <a:solidFill>
                <a:schemeClr val="accent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89296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9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Hund’s</a:t>
            </a:r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 Rule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-22949" y="718103"/>
            <a:ext cx="8896656" cy="1584176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CA" sz="3600" dirty="0" smtClean="0">
                <a:solidFill>
                  <a:srgbClr val="000000"/>
                </a:solidFill>
                <a:latin typeface="Berlin Sans FB" pitchFamily="34" charset="0"/>
              </a:rPr>
              <a:t>Show </a:t>
            </a:r>
            <a:r>
              <a:rPr lang="en-CA" sz="3600" dirty="0">
                <a:solidFill>
                  <a:srgbClr val="000000"/>
                </a:solidFill>
                <a:latin typeface="Berlin Sans FB" pitchFamily="34" charset="0"/>
              </a:rPr>
              <a:t>the correct ground state electron configuration for the element </a:t>
            </a:r>
            <a:r>
              <a:rPr lang="en-CA" sz="3600" b="1" dirty="0" smtClean="0">
                <a:solidFill>
                  <a:srgbClr val="FF0000"/>
                </a:solidFill>
                <a:latin typeface="Berlin Sans FB" pitchFamily="34" charset="0"/>
              </a:rPr>
              <a:t>C</a:t>
            </a:r>
            <a:r>
              <a:rPr lang="en-CA" sz="3600" dirty="0" smtClean="0">
                <a:solidFill>
                  <a:srgbClr val="000000"/>
                </a:solidFill>
                <a:latin typeface="Berlin Sans FB" pitchFamily="34" charset="0"/>
              </a:rPr>
              <a:t>.</a:t>
            </a:r>
            <a:endParaRPr lang="en-CA" sz="3600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pic>
        <p:nvPicPr>
          <p:cNvPr id="7" name="Picture 2" descr="electron.boxes.to.fill (3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8" y="1844824"/>
            <a:ext cx="9079271" cy="5013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131840" y="4869160"/>
            <a:ext cx="5688632" cy="1872208"/>
          </a:xfrm>
          <a:solidFill>
            <a:srgbClr val="92D050"/>
          </a:solidFill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z="2800" dirty="0" smtClean="0">
                <a:latin typeface="Berlin Sans FB" pitchFamily="34" charset="0"/>
              </a:rPr>
              <a:t>“When an </a:t>
            </a:r>
            <a:r>
              <a:rPr lang="en-US" sz="2800" b="1" dirty="0" smtClean="0">
                <a:solidFill>
                  <a:srgbClr val="FF0000"/>
                </a:solidFill>
                <a:latin typeface="Berlin Sans FB" pitchFamily="34" charset="0"/>
              </a:rPr>
              <a:t>electron</a:t>
            </a:r>
            <a:r>
              <a:rPr lang="en-US" sz="2800" dirty="0" smtClean="0">
                <a:latin typeface="Berlin Sans FB" pitchFamily="34" charset="0"/>
              </a:rPr>
              <a:t> is added to a subshell, it will always occupy an empty orbital if there is a one available.</a:t>
            </a:r>
            <a:endParaRPr lang="en-US" sz="2800" dirty="0">
              <a:latin typeface="Berlin Sans FB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55976" y="3935913"/>
            <a:ext cx="4560864" cy="83099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b="1" cap="none" spc="0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How many unpaired electrons</a:t>
            </a:r>
          </a:p>
          <a:p>
            <a:pPr algn="ctr"/>
            <a:r>
              <a:rPr lang="en-US" b="1" cap="none" spc="0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does a</a:t>
            </a:r>
            <a:r>
              <a:rPr lang="en-US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 C </a:t>
            </a:r>
            <a:r>
              <a:rPr lang="en-US" b="1" cap="none" spc="0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atom posses?</a:t>
            </a:r>
            <a:endParaRPr lang="en-US" b="1" cap="none" spc="0" dirty="0">
              <a:ln w="11430"/>
              <a:solidFill>
                <a:schemeClr val="accent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90283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WORSHEET QUESTION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108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 Draw the orbital diagram for the electron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configuration 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of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N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.</a:t>
            </a:r>
            <a:endParaRPr lang="en-CA" dirty="0">
              <a:solidFill>
                <a:srgbClr val="000000"/>
              </a:solidFill>
              <a:latin typeface="Berlin Sans FB" pitchFamily="34" charset="0"/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CA" dirty="0" smtClean="0">
              <a:solidFill>
                <a:srgbClr val="000000"/>
              </a:solidFill>
              <a:latin typeface="Berlin Sans FB" pitchFamily="34" charset="0"/>
            </a:endParaRPr>
          </a:p>
        </p:txBody>
      </p:sp>
      <p:pic>
        <p:nvPicPr>
          <p:cNvPr id="30722" name="Picture 2" descr="electron.boxes.to.fill (3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5"/>
            <a:ext cx="9079271" cy="5013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68995" y="5589240"/>
            <a:ext cx="5298245" cy="95410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How many unpaired electrons</a:t>
            </a:r>
          </a:p>
          <a:p>
            <a:pPr algn="ctr"/>
            <a: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does a </a:t>
            </a:r>
            <a:r>
              <a:rPr lang="en-US" sz="28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N</a:t>
            </a:r>
            <a:r>
              <a:rPr lang="en-US" sz="2800" b="1" cap="none" spc="0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atom posses?</a:t>
            </a:r>
            <a:endParaRPr lang="en-US" sz="2800" b="1" cap="none" spc="0" dirty="0">
              <a:ln w="11430"/>
              <a:solidFill>
                <a:schemeClr val="accent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68995" y="4293096"/>
            <a:ext cx="5410276" cy="954107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What is the electron </a:t>
            </a:r>
          </a:p>
          <a:p>
            <a:pPr algn="ctr"/>
            <a: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configuration of </a:t>
            </a:r>
            <a:r>
              <a:rPr lang="en-US" sz="2800" b="1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 </a:t>
            </a:r>
            <a:r>
              <a:rPr lang="en-US" sz="28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N</a:t>
            </a:r>
            <a:r>
              <a:rPr lang="en-US" sz="2800" b="1" cap="none" spc="0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cap="none" spc="0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atom?</a:t>
            </a:r>
            <a:endParaRPr lang="en-US" sz="2800" b="1" cap="none" spc="0" dirty="0">
              <a:ln w="11430"/>
              <a:solidFill>
                <a:schemeClr val="accent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89967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Some other atoms…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6" name="Picture 8" descr="06_03_Tabl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49" y="718103"/>
            <a:ext cx="8997345" cy="61398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048579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7280"/>
            <a:ext cx="9148176" cy="472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4176" y="10217"/>
            <a:ext cx="9152352" cy="769441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4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auhaus 93" pitchFamily="82" charset="0"/>
              </a:rPr>
              <a:t>Shorthand Notation</a:t>
            </a:r>
            <a:endParaRPr lang="en-CA" sz="44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  <a:latin typeface="Bauhaus 93" pitchFamily="82" charset="0"/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9657"/>
            <a:ext cx="9148176" cy="135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48880"/>
            <a:ext cx="2736435" cy="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 bwMode="auto">
          <a:xfrm>
            <a:off x="4767563" y="2457703"/>
            <a:ext cx="1030635" cy="650502"/>
          </a:xfrm>
          <a:prstGeom prst="ellipse">
            <a:avLst/>
          </a:prstGeom>
          <a:noFill/>
          <a:ln w="69850"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71380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098772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628800"/>
            <a:ext cx="8352928" cy="1029011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CA" b="1" dirty="0" smtClean="0">
                <a:latin typeface="Berlin Sans FB" pitchFamily="34" charset="0"/>
              </a:rPr>
              <a:t>The electrons in </a:t>
            </a:r>
            <a:r>
              <a:rPr lang="en-CA" b="1" dirty="0">
                <a:latin typeface="Berlin Sans FB" pitchFamily="34" charset="0"/>
              </a:rPr>
              <a:t>the outermost principal quantum level of an atom</a:t>
            </a:r>
            <a:endParaRPr lang="en-US" b="1" dirty="0" smtClean="0">
              <a:latin typeface="Berlin Sans FB" pitchFamily="34" charset="0"/>
            </a:endParaRPr>
          </a:p>
          <a:p>
            <a:pPr>
              <a:lnSpc>
                <a:spcPct val="90000"/>
              </a:lnSpc>
            </a:pPr>
            <a:endParaRPr lang="en-US" dirty="0">
              <a:latin typeface="Berlin Sans FB" pitchFamily="34" charset="0"/>
            </a:endParaRPr>
          </a:p>
        </p:txBody>
      </p:sp>
      <p:sp>
        <p:nvSpPr>
          <p:cNvPr id="2" name="AutoShape 2" descr="http://www.bbc.co.uk/schools/gcsebitesize/science/images/prism.jpg"/>
          <p:cNvSpPr>
            <a:spLocks noChangeAspect="1" noChangeArrowheads="1"/>
          </p:cNvSpPr>
          <p:nvPr/>
        </p:nvSpPr>
        <p:spPr bwMode="auto">
          <a:xfrm>
            <a:off x="63500" y="-136525"/>
            <a:ext cx="2152650" cy="2152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31956" y="116632"/>
            <a:ext cx="601799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</a:rPr>
              <a:t>Valence Electrons</a:t>
            </a:r>
            <a:endParaRPr lang="en-CA" sz="5400" b="1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3613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 animBg="1"/>
      <p:bldP spid="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06_30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5" y="2348880"/>
            <a:ext cx="9055190" cy="4509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0217"/>
            <a:ext cx="9148176" cy="646331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Bauhaus 93" pitchFamily="82" charset="0"/>
              </a:rPr>
              <a:t>Outer Shell Electrons </a:t>
            </a:r>
            <a:r>
              <a:rPr lang="en-CA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latin typeface="Agency FB" pitchFamily="34" charset="0"/>
              </a:rPr>
              <a:t>OR</a:t>
            </a:r>
            <a:r>
              <a:rPr lang="en-CA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latin typeface="Bauhaus 93" pitchFamily="82" charset="0"/>
              </a:rPr>
              <a:t> </a:t>
            </a:r>
            <a:r>
              <a:rPr lang="en-CA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Bauhaus 93" pitchFamily="82" charset="0"/>
              </a:rPr>
              <a:t>Valence Electrons</a:t>
            </a:r>
            <a:endParaRPr lang="en-CA" sz="36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latin typeface="Bauhaus 93" pitchFamily="82" charset="0"/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2" y="779656"/>
            <a:ext cx="9148176" cy="135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6643495" y="1494176"/>
            <a:ext cx="720975" cy="753279"/>
          </a:xfrm>
          <a:prstGeom prst="ellipse">
            <a:avLst/>
          </a:prstGeom>
          <a:noFill/>
          <a:ln w="69850"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8711952" y="1561487"/>
            <a:ext cx="432048" cy="618655"/>
          </a:xfrm>
          <a:prstGeom prst="ellipse">
            <a:avLst/>
          </a:prstGeom>
          <a:noFill/>
          <a:ln w="69850"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036" y="3638599"/>
            <a:ext cx="8352928" cy="1029011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CA" b="1" dirty="0" smtClean="0">
                <a:latin typeface="Berlin Sans FB" pitchFamily="34" charset="0"/>
              </a:rPr>
              <a:t>The electrons in </a:t>
            </a:r>
            <a:r>
              <a:rPr lang="en-CA" b="1" dirty="0">
                <a:latin typeface="Berlin Sans FB" pitchFamily="34" charset="0"/>
              </a:rPr>
              <a:t>the outermost principal quantum level of an atom</a:t>
            </a:r>
            <a:endParaRPr lang="en-US" b="1" dirty="0" smtClean="0">
              <a:latin typeface="Berlin Sans FB" pitchFamily="34" charset="0"/>
            </a:endParaRPr>
          </a:p>
          <a:p>
            <a:pPr>
              <a:lnSpc>
                <a:spcPct val="90000"/>
              </a:lnSpc>
            </a:pPr>
            <a:endParaRPr lang="en-US" dirty="0">
              <a:latin typeface="Berlin Sans FB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078906" y="676116"/>
            <a:ext cx="2564589" cy="782352"/>
          </a:xfrm>
          <a:prstGeom prst="ellipse">
            <a:avLst/>
          </a:prstGeom>
          <a:noFill/>
          <a:ln w="69850"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8028384" y="839812"/>
            <a:ext cx="809130" cy="618655"/>
          </a:xfrm>
          <a:prstGeom prst="ellipse">
            <a:avLst/>
          </a:prstGeom>
          <a:noFill/>
          <a:ln w="69850"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18653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06_30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5" y="2348880"/>
            <a:ext cx="9055190" cy="4509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4176" y="10217"/>
            <a:ext cx="9152352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Bauhaus 93" pitchFamily="82" charset="0"/>
              </a:rPr>
              <a:t>Inner Shell Electrons </a:t>
            </a:r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latin typeface="Agency FB" pitchFamily="34" charset="0"/>
              </a:rPr>
              <a:t>OR</a:t>
            </a:r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latin typeface="Bauhaus 93" pitchFamily="82" charset="0"/>
              </a:rPr>
              <a:t> </a:t>
            </a:r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Bauhaus 93" pitchFamily="82" charset="0"/>
              </a:rPr>
              <a:t>Core Electrons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latin typeface="Bauhaus 93" pitchFamily="82" charset="0"/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2" y="779656"/>
            <a:ext cx="9148176" cy="135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7812360" y="1595601"/>
            <a:ext cx="1030635" cy="541678"/>
          </a:xfrm>
          <a:prstGeom prst="ellipse">
            <a:avLst/>
          </a:prstGeom>
          <a:noFill/>
          <a:ln w="69850"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668344" y="779657"/>
            <a:ext cx="648072" cy="561111"/>
          </a:xfrm>
          <a:prstGeom prst="ellipse">
            <a:avLst/>
          </a:prstGeom>
          <a:noFill/>
          <a:ln w="69850"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239917" y="605318"/>
            <a:ext cx="1116059" cy="909787"/>
          </a:xfrm>
          <a:prstGeom prst="ellipse">
            <a:avLst/>
          </a:prstGeom>
          <a:noFill/>
          <a:ln w="69850"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446676" y="1411546"/>
            <a:ext cx="3285564" cy="909787"/>
          </a:xfrm>
          <a:prstGeom prst="ellipse">
            <a:avLst/>
          </a:prstGeom>
          <a:noFill/>
          <a:ln w="69850"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87282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WORSHEET QUESTION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30722" name="Picture 2" descr="electron.boxes.to.fill (3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5"/>
            <a:ext cx="9079271" cy="5013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1520" y="770275"/>
            <a:ext cx="8352928" cy="954107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What is the shorthand (condensed) electron </a:t>
            </a:r>
          </a:p>
          <a:p>
            <a:pPr algn="ctr"/>
            <a:r>
              <a:rPr lang="en-US" sz="28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configuration of a 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Ca</a:t>
            </a:r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atom?</a:t>
            </a:r>
            <a:endParaRPr lang="en-US" sz="2800" b="1" dirty="0">
              <a:ln w="11430"/>
              <a:solidFill>
                <a:srgbClr val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68142" y="5589240"/>
            <a:ext cx="4499950" cy="95410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How many core electrons</a:t>
            </a:r>
          </a:p>
          <a:p>
            <a:pPr algn="ctr"/>
            <a:r>
              <a:rPr lang="en-US" sz="28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does a 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Ca</a:t>
            </a:r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atom posses?</a:t>
            </a:r>
            <a:endParaRPr lang="en-US" sz="2800" b="1" dirty="0">
              <a:ln w="11430"/>
              <a:solidFill>
                <a:srgbClr val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67580" y="4221088"/>
            <a:ext cx="5101076" cy="95410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How many valence electrons</a:t>
            </a:r>
          </a:p>
          <a:p>
            <a:pPr algn="ctr"/>
            <a:r>
              <a:rPr lang="en-US" sz="28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does a 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Ca</a:t>
            </a:r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atom posses?</a:t>
            </a:r>
            <a:endParaRPr lang="en-US" sz="2800" b="1" dirty="0">
              <a:ln w="11430"/>
              <a:solidFill>
                <a:srgbClr val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3870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8680"/>
          </a:xfrm>
          <a:solidFill>
            <a:srgbClr val="FFFF00"/>
          </a:solidFill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Arial Rounded MT Bold" pitchFamily="34" charset="0"/>
              </a:rPr>
              <a:t>Hot Objects and Quantization of Energy</a:t>
            </a:r>
            <a:endParaRPr lang="en-US" sz="1400" b="1" dirty="0">
              <a:solidFill>
                <a:srgbClr val="0000FF"/>
              </a:solidFill>
              <a:latin typeface="Arial Rounded MT Bold" pitchFamily="34" charset="0"/>
            </a:endParaRPr>
          </a:p>
        </p:txBody>
      </p:sp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4601" y="692696"/>
            <a:ext cx="6400800" cy="1745704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CA" sz="2800" dirty="0" smtClean="0">
                <a:latin typeface="Berlin Sans FB" pitchFamily="34" charset="0"/>
              </a:rPr>
              <a:t>He assumed the energy can be released or absorbed by packets of </a:t>
            </a:r>
            <a:r>
              <a:rPr lang="en-CA" sz="2800" b="1" dirty="0" smtClean="0">
                <a:solidFill>
                  <a:srgbClr val="FF0000"/>
                </a:solidFill>
                <a:latin typeface="Berlin Sans FB" pitchFamily="34" charset="0"/>
              </a:rPr>
              <a:t>quanta</a:t>
            </a:r>
          </a:p>
          <a:p>
            <a:pPr algn="ctr">
              <a:lnSpc>
                <a:spcPct val="90000"/>
              </a:lnSpc>
            </a:pPr>
            <a:r>
              <a:rPr lang="en-CA" sz="2800" dirty="0" smtClean="0">
                <a:latin typeface="Berlin Sans FB" pitchFamily="34" charset="0"/>
              </a:rPr>
              <a:t>Proposed that the energy of a single quantum: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dirty="0" smtClean="0">
              <a:latin typeface="Berlin Sans FB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9012"/>
            <a:ext cx="221695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1" y="3725356"/>
            <a:ext cx="3548928" cy="313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915816" y="2492896"/>
            <a:ext cx="5670529" cy="86409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5400" b="1" dirty="0" smtClean="0">
                <a:solidFill>
                  <a:srgbClr val="FF0000"/>
                </a:solidFill>
                <a:latin typeface="Berlin Sans FB" pitchFamily="34" charset="0"/>
              </a:rPr>
              <a:t>E</a:t>
            </a:r>
            <a:r>
              <a:rPr lang="en-CA" sz="5400" b="1" dirty="0" smtClean="0">
                <a:latin typeface="Berlin Sans FB" pitchFamily="34" charset="0"/>
              </a:rPr>
              <a:t> = </a:t>
            </a:r>
            <a:r>
              <a:rPr lang="en-CA" sz="5400" b="1" i="1" dirty="0" smtClean="0">
                <a:solidFill>
                  <a:srgbClr val="0000FF"/>
                </a:solidFill>
                <a:latin typeface="Berlin Sans FB" pitchFamily="34" charset="0"/>
              </a:rPr>
              <a:t>h </a:t>
            </a:r>
            <a:r>
              <a:rPr lang="en-CA" sz="5400" b="1" i="1" dirty="0" smtClean="0">
                <a:latin typeface="Berlin Sans FB"/>
              </a:rPr>
              <a:t>∙ </a:t>
            </a:r>
            <a:r>
              <a:rPr lang="en-CA" sz="5400" b="1" i="1" dirty="0" smtClean="0">
                <a:solidFill>
                  <a:srgbClr val="0000FF"/>
                </a:solidFill>
                <a:latin typeface="Berlin Sans FB" pitchFamily="34" charset="0"/>
              </a:rPr>
              <a:t>v</a:t>
            </a:r>
            <a:endParaRPr lang="en-CA" sz="5400" b="1" i="1" dirty="0">
              <a:solidFill>
                <a:srgbClr val="0000FF"/>
              </a:solidFill>
              <a:latin typeface="Berlin Sans FB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427984" y="3356993"/>
            <a:ext cx="3311860" cy="7920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CA" sz="4000" b="1" i="1" dirty="0" smtClean="0">
                <a:solidFill>
                  <a:srgbClr val="0000FF"/>
                </a:solidFill>
                <a:latin typeface="Berlin Sans FB" pitchFamily="34" charset="0"/>
              </a:rPr>
              <a:t>v</a:t>
            </a:r>
            <a:r>
              <a:rPr lang="en-CA" sz="4000" dirty="0" smtClean="0">
                <a:latin typeface="Berlin Sans FB" pitchFamily="34" charset="0"/>
              </a:rPr>
              <a:t> </a:t>
            </a:r>
            <a:r>
              <a:rPr lang="en-CA" sz="4000" dirty="0">
                <a:latin typeface="Berlin Sans FB" pitchFamily="34" charset="0"/>
              </a:rPr>
              <a:t>= </a:t>
            </a:r>
            <a:r>
              <a:rPr lang="en-CA" sz="4000" dirty="0" smtClean="0">
                <a:latin typeface="Berlin Sans FB" pitchFamily="34" charset="0"/>
              </a:rPr>
              <a:t>frequency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563889" y="4139875"/>
            <a:ext cx="5199111" cy="144936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</a:pPr>
            <a:r>
              <a:rPr lang="en-CA" sz="4000" b="1" i="1" dirty="0" smtClean="0">
                <a:solidFill>
                  <a:srgbClr val="0000FF"/>
                </a:solidFill>
                <a:latin typeface="Berlin Sans FB" pitchFamily="34" charset="0"/>
              </a:rPr>
              <a:t>h</a:t>
            </a:r>
            <a:r>
              <a:rPr lang="en-CA" sz="4000" dirty="0" smtClean="0">
                <a:latin typeface="Berlin Sans FB" pitchFamily="34" charset="0"/>
              </a:rPr>
              <a:t> = Plank’s constant</a:t>
            </a:r>
            <a:br>
              <a:rPr lang="en-CA" sz="4000" dirty="0" smtClean="0">
                <a:latin typeface="Berlin Sans FB" pitchFamily="34" charset="0"/>
              </a:rPr>
            </a:br>
            <a:r>
              <a:rPr lang="en-CA" sz="4000" dirty="0" smtClean="0">
                <a:latin typeface="Berlin Sans FB" pitchFamily="34" charset="0"/>
              </a:rPr>
              <a:t>   = </a:t>
            </a:r>
            <a:r>
              <a:rPr lang="en-CA" sz="2400" b="1" dirty="0" smtClean="0">
                <a:latin typeface="Berlin Sans FB" pitchFamily="34" charset="0"/>
              </a:rPr>
              <a:t>6.626 x 10</a:t>
            </a:r>
            <a:r>
              <a:rPr lang="en-CA" sz="2400" b="1" baseline="30000" dirty="0" smtClean="0">
                <a:latin typeface="Berlin Sans FB" pitchFamily="34" charset="0"/>
              </a:rPr>
              <a:t>-34 </a:t>
            </a:r>
            <a:r>
              <a:rPr lang="en-CA" sz="2400" dirty="0" smtClean="0">
                <a:latin typeface="Berlin Sans FB" pitchFamily="34" charset="0"/>
              </a:rPr>
              <a:t>joule-second (J-s)</a:t>
            </a:r>
            <a:endParaRPr lang="en-CA" sz="2800" dirty="0" smtClean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94225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69441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4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EXAMPLE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30722" name="Picture 2" descr="electron.boxes.to.fill (3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5"/>
            <a:ext cx="9079271" cy="5013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1735" y="774319"/>
            <a:ext cx="9083447" cy="2123658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What is the electron </a:t>
            </a:r>
          </a:p>
          <a:p>
            <a:pPr algn="ctr"/>
            <a:r>
              <a:rPr lang="en-US" sz="44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configuration of a 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potassium </a:t>
            </a:r>
            <a:r>
              <a:rPr lang="en-US" sz="44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atom?</a:t>
            </a:r>
            <a:endParaRPr lang="en-US" sz="4400" b="1" dirty="0">
              <a:ln w="11430"/>
              <a:solidFill>
                <a:srgbClr val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3688" y="3189444"/>
            <a:ext cx="5796135" cy="830997"/>
          </a:xfrm>
          <a:prstGeom prst="rect">
            <a:avLst/>
          </a:prstGeom>
          <a:solidFill>
            <a:srgbClr val="FF99CC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r>
              <a:rPr lang="en-US" sz="48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48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48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48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48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r>
              <a:rPr lang="en-US" sz="48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en-US" sz="48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48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en-US" sz="48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r>
              <a:rPr lang="en-US" sz="48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  <a:r>
              <a:rPr lang="en-US" sz="48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48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4800" b="1" cap="all" baseline="3000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90199" y="4351413"/>
            <a:ext cx="5838457" cy="830997"/>
          </a:xfrm>
          <a:prstGeom prst="rect">
            <a:avLst/>
          </a:prstGeom>
          <a:solidFill>
            <a:srgbClr val="FF99CC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r>
              <a:rPr lang="en-US" sz="48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48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48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48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48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r>
              <a:rPr lang="en-US" sz="48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en-US" sz="48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48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en-US" sz="48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r>
              <a:rPr lang="en-US" sz="48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en-US" sz="48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</a:t>
            </a:r>
            <a:r>
              <a:rPr lang="en-US" sz="48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4800" b="1" cap="all" baseline="3000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27044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15700" y="116632"/>
            <a:ext cx="8132764" cy="936104"/>
          </a:xfrm>
          <a:solidFill>
            <a:srgbClr val="FFFF00"/>
          </a:solidFill>
        </p:spPr>
        <p:txBody>
          <a:bodyPr/>
          <a:lstStyle/>
          <a:p>
            <a:r>
              <a:rPr lang="en-US" sz="6000" dirty="0" smtClean="0">
                <a:latin typeface="Bauhaus 93" pitchFamily="82" charset="0"/>
              </a:rPr>
              <a:t>Transition Metals</a:t>
            </a:r>
            <a:endParaRPr lang="en-US" sz="6000" dirty="0">
              <a:latin typeface="Bauhaus 93" pitchFamily="82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7999" y="980728"/>
            <a:ext cx="8659688" cy="1152128"/>
          </a:xfrm>
        </p:spPr>
        <p:txBody>
          <a:bodyPr/>
          <a:lstStyle/>
          <a:p>
            <a:pPr algn="ctr"/>
            <a:r>
              <a:rPr lang="en-US" sz="3600" dirty="0" smtClean="0">
                <a:latin typeface="Berlin Sans FB" pitchFamily="34" charset="0"/>
              </a:rPr>
              <a:t>An electron with the highest energy went to the </a:t>
            </a:r>
            <a:r>
              <a:rPr lang="en-US" sz="3600" b="1" dirty="0" smtClean="0">
                <a:solidFill>
                  <a:srgbClr val="FF0000"/>
                </a:solidFill>
                <a:latin typeface="Berlin Sans FB" pitchFamily="34" charset="0"/>
              </a:rPr>
              <a:t>4s</a:t>
            </a:r>
            <a:r>
              <a:rPr lang="en-US" sz="3600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US" sz="3600" dirty="0" smtClean="0">
                <a:latin typeface="Berlin Sans FB" pitchFamily="34" charset="0"/>
              </a:rPr>
              <a:t>instead of </a:t>
            </a:r>
            <a:r>
              <a:rPr lang="en-US" sz="3600" b="1" dirty="0" smtClean="0">
                <a:solidFill>
                  <a:srgbClr val="FF0000"/>
                </a:solidFill>
                <a:latin typeface="Berlin Sans FB" pitchFamily="34" charset="0"/>
              </a:rPr>
              <a:t>3d</a:t>
            </a:r>
            <a:r>
              <a:rPr lang="en-US" sz="3600" dirty="0" smtClean="0">
                <a:latin typeface="Berlin Sans FB" pitchFamily="34" charset="0"/>
              </a:rPr>
              <a:t> orbital!</a:t>
            </a:r>
            <a:endParaRPr lang="en-US" sz="3600" dirty="0">
              <a:latin typeface="Berlin Sans FB" pitchFamily="34" charset="0"/>
            </a:endParaRPr>
          </a:p>
        </p:txBody>
      </p:sp>
      <p:pic>
        <p:nvPicPr>
          <p:cNvPr id="47112" name="Picture 8" descr="06_30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00" y="2132856"/>
            <a:ext cx="8524488" cy="47251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6278"/>
            <a:ext cx="653517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15816" y="2348880"/>
            <a:ext cx="3503701" cy="1323439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8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Algerian" pitchFamily="82" charset="0"/>
              </a:rPr>
              <a:t>WHY?</a:t>
            </a:r>
            <a:endParaRPr lang="en-CA" sz="8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25676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6_30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4" y="2132856"/>
            <a:ext cx="8993043" cy="47251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4176" y="10217"/>
            <a:ext cx="9098914" cy="769441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4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WORKSHEET EXAMPLE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1735" y="774319"/>
            <a:ext cx="9083447" cy="1323439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What is the electron </a:t>
            </a:r>
          </a:p>
          <a:p>
            <a:pPr algn="ctr"/>
            <a:r>
              <a:rPr lang="en-US" sz="40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configuration of a 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rubidium </a:t>
            </a:r>
            <a:r>
              <a:rPr lang="en-US" sz="40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atom?</a:t>
            </a:r>
            <a:endParaRPr lang="en-US" sz="4000" b="1" dirty="0">
              <a:ln w="11430"/>
              <a:solidFill>
                <a:srgbClr val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96910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098772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WORKSHEET EXAMPLE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144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Based on the structure of the periodic table, which becomes occupied first, 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the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6s</a:t>
            </a:r>
            <a:r>
              <a:rPr lang="en-CA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orbital or the </a:t>
            </a:r>
            <a:r>
              <a:rPr lang="en-CA" b="1" dirty="0">
                <a:solidFill>
                  <a:srgbClr val="FF0000"/>
                </a:solidFill>
                <a:latin typeface="Berlin Sans FB" pitchFamily="34" charset="0"/>
              </a:rPr>
              <a:t>5d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 orbitals?</a:t>
            </a:r>
            <a:endParaRPr lang="en-CA" dirty="0" smtClean="0">
              <a:solidFill>
                <a:srgbClr val="00000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48856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1520" y="60416"/>
            <a:ext cx="8640959" cy="1200329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</a:rPr>
              <a:t>HOW TO REMOVE ELECTRONS FROM ATOMS TO FORM IONS</a:t>
            </a:r>
            <a:endParaRPr lang="en-CA" sz="36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69077" y="2348880"/>
            <a:ext cx="8892480" cy="1800200"/>
          </a:xfrm>
        </p:spPr>
        <p:txBody>
          <a:bodyPr/>
          <a:lstStyle/>
          <a:p>
            <a:pPr marL="514350" indent="-514350" algn="ctr">
              <a:buFont typeface="+mj-lt"/>
              <a:buAutoNum type="arabicPeriod"/>
            </a:pPr>
            <a:r>
              <a:rPr lang="en-CA" sz="3600" dirty="0" smtClean="0">
                <a:latin typeface="Berlin Sans FB" pitchFamily="34" charset="0"/>
              </a:rPr>
              <a:t>First, remove the electron (s) from the occupied orbitals with the largest principal quantum number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843808" y="1505061"/>
            <a:ext cx="2641705" cy="64807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400" b="1" dirty="0" smtClean="0">
                <a:solidFill>
                  <a:srgbClr val="000000"/>
                </a:solidFill>
                <a:latin typeface="Agency FB" pitchFamily="34" charset="0"/>
              </a:rPr>
              <a:t>For Cations: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3" y="4416784"/>
            <a:ext cx="8657710" cy="104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592688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1520" y="60416"/>
            <a:ext cx="8640959" cy="1200329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</a:rPr>
              <a:t>HOW TO REMOVE ELECTRONS FROM ATOMS TO FORM IONS</a:t>
            </a:r>
            <a:endParaRPr lang="en-CA" sz="36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251520" y="2276872"/>
            <a:ext cx="8640959" cy="2376264"/>
          </a:xfrm>
        </p:spPr>
        <p:txBody>
          <a:bodyPr/>
          <a:lstStyle/>
          <a:p>
            <a:pPr marL="0" indent="0" algn="ctr">
              <a:buNone/>
            </a:pPr>
            <a:r>
              <a:rPr lang="en-CA" sz="3600" dirty="0" smtClean="0">
                <a:latin typeface="Berlin Sans FB" pitchFamily="34" charset="0"/>
              </a:rPr>
              <a:t>2.    If there is more than one occupied subshell for a given value of n (</a:t>
            </a:r>
            <a:r>
              <a:rPr lang="en-CA" sz="3600" dirty="0" err="1" smtClean="0">
                <a:latin typeface="Berlin Sans FB" pitchFamily="34" charset="0"/>
              </a:rPr>
              <a:t>e.g</a:t>
            </a:r>
            <a:r>
              <a:rPr lang="en-CA" sz="3600" dirty="0" smtClean="0">
                <a:latin typeface="Berlin Sans FB" pitchFamily="34" charset="0"/>
              </a:rPr>
              <a:t> 3s, 3p..), the electrons are removed from the orbital with the highest value of l</a:t>
            </a:r>
            <a:endParaRPr lang="en-CA" sz="3600" dirty="0">
              <a:latin typeface="Berlin Sans FB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843808" y="1505061"/>
            <a:ext cx="2641705" cy="64807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400" b="1" dirty="0" smtClean="0">
                <a:solidFill>
                  <a:srgbClr val="000000"/>
                </a:solidFill>
                <a:latin typeface="Agency FB" pitchFamily="34" charset="0"/>
              </a:rPr>
              <a:t>For Cations: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54" y="4653136"/>
            <a:ext cx="858969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54" y="5661248"/>
            <a:ext cx="8490397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434497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1520" y="60416"/>
            <a:ext cx="8640959" cy="1200329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</a:rPr>
              <a:t>HOW TO ADD ELECTRONS FROM ATOMS TO FORM IONS</a:t>
            </a:r>
            <a:endParaRPr lang="en-CA" sz="36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251520" y="2276872"/>
            <a:ext cx="8640959" cy="1872208"/>
          </a:xfrm>
        </p:spPr>
        <p:txBody>
          <a:bodyPr/>
          <a:lstStyle/>
          <a:p>
            <a:pPr marL="0" indent="0" algn="ctr">
              <a:buNone/>
            </a:pPr>
            <a:r>
              <a:rPr lang="en-CA" sz="3600" dirty="0" smtClean="0">
                <a:latin typeface="Berlin Sans FB" pitchFamily="34" charset="0"/>
              </a:rPr>
              <a:t>1.    The electrons are added to the empty or partially filled orbital having the lowest value of n</a:t>
            </a:r>
            <a:endParaRPr lang="en-CA" sz="3600" dirty="0">
              <a:latin typeface="Berlin Sans FB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843808" y="1505061"/>
            <a:ext cx="2641705" cy="64807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400" b="1" dirty="0" smtClean="0">
                <a:solidFill>
                  <a:srgbClr val="000000"/>
                </a:solidFill>
                <a:latin typeface="Agency FB" pitchFamily="34" charset="0"/>
              </a:rPr>
              <a:t>For ANIONS: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4" y="4293096"/>
            <a:ext cx="89344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355036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-2309"/>
            <a:ext cx="9144000" cy="1303543"/>
          </a:xfrm>
          <a:solidFill>
            <a:srgbClr val="FFFF00"/>
          </a:solidFill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CA" sz="3600" b="1" dirty="0" smtClean="0">
                <a:latin typeface="Berlin Sans FB" pitchFamily="34" charset="0"/>
              </a:rPr>
              <a:t>EXAMPLE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CA" sz="3600" dirty="0" smtClean="0">
                <a:latin typeface="Agency FB" pitchFamily="34" charset="0"/>
              </a:rPr>
              <a:t>Write the electron configuration for </a:t>
            </a:r>
            <a:r>
              <a:rPr lang="en-CA" sz="3600" b="1" dirty="0" smtClean="0">
                <a:latin typeface="Agency FB" pitchFamily="34" charset="0"/>
              </a:rPr>
              <a:t>Ca</a:t>
            </a:r>
            <a:r>
              <a:rPr lang="en-CA" sz="3600" b="1" baseline="30000" dirty="0" smtClean="0">
                <a:latin typeface="Agency FB" pitchFamily="34" charset="0"/>
              </a:rPr>
              <a:t>2+</a:t>
            </a:r>
            <a:r>
              <a:rPr lang="en-CA" sz="3600" b="1" dirty="0" smtClean="0">
                <a:latin typeface="Agency FB" pitchFamily="34" charset="0"/>
              </a:rPr>
              <a:t>, Co</a:t>
            </a:r>
            <a:r>
              <a:rPr lang="en-CA" sz="3600" b="1" baseline="30000" dirty="0" smtClean="0">
                <a:latin typeface="Agency FB" pitchFamily="34" charset="0"/>
              </a:rPr>
              <a:t>3+</a:t>
            </a:r>
            <a:r>
              <a:rPr lang="en-CA" sz="3600" dirty="0" smtClean="0">
                <a:latin typeface="Agency FB" pitchFamily="34" charset="0"/>
              </a:rPr>
              <a:t>, and </a:t>
            </a:r>
            <a:r>
              <a:rPr lang="en-CA" sz="3600" b="1" dirty="0" smtClean="0">
                <a:latin typeface="Agency FB" pitchFamily="34" charset="0"/>
              </a:rPr>
              <a:t>S</a:t>
            </a:r>
            <a:r>
              <a:rPr lang="en-CA" sz="3600" b="1" baseline="30000" dirty="0" smtClean="0">
                <a:latin typeface="Agency FB" pitchFamily="34" charset="0"/>
              </a:rPr>
              <a:t>2-</a:t>
            </a:r>
            <a:r>
              <a:rPr lang="en-CA" sz="3600" dirty="0" smtClean="0">
                <a:latin typeface="Agency FB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0385" y="2373558"/>
            <a:ext cx="2262381" cy="769441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[A</a:t>
            </a:r>
            <a:r>
              <a:rPr lang="en-US" sz="44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</a:t>
            </a:r>
            <a:r>
              <a:rPr lang="en-US" sz="4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]4</a:t>
            </a:r>
            <a:r>
              <a:rPr lang="en-US" sz="44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44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en-US" sz="4400" b="1" cap="all" baseline="3000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0490" y="3355927"/>
            <a:ext cx="1482170" cy="769441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[A</a:t>
            </a:r>
            <a:r>
              <a:rPr lang="en-US" sz="44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</a:t>
            </a:r>
            <a:r>
              <a:rPr lang="en-US" sz="4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]</a:t>
            </a:r>
            <a:endParaRPr lang="en-US" sz="4400" b="1" cap="all" baseline="3000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2373559"/>
            <a:ext cx="3024336" cy="769441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[A</a:t>
            </a:r>
            <a:r>
              <a:rPr lang="en-US" sz="44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</a:t>
            </a:r>
            <a:r>
              <a:rPr lang="en-US" sz="4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]4</a:t>
            </a:r>
            <a:r>
              <a:rPr lang="en-US" sz="44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44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4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en-US" sz="44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</a:t>
            </a:r>
            <a:r>
              <a:rPr lang="en-US" sz="44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7</a:t>
            </a:r>
            <a:endParaRPr lang="en-US" sz="4400" b="1" cap="all" baseline="3000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51820" y="3350730"/>
            <a:ext cx="2520280" cy="769441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[A</a:t>
            </a:r>
            <a:r>
              <a:rPr lang="en-US" sz="44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</a:t>
            </a:r>
            <a:r>
              <a:rPr lang="en-US" sz="4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]3</a:t>
            </a:r>
            <a:r>
              <a:rPr lang="en-US" sz="44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</a:t>
            </a:r>
            <a:r>
              <a:rPr lang="en-US" sz="44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  <a:endParaRPr lang="en-US" sz="4400" b="1" cap="all" baseline="3000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12160" y="2373557"/>
            <a:ext cx="3024336" cy="769441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[N</a:t>
            </a:r>
            <a:r>
              <a:rPr lang="en-US" sz="44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</a:t>
            </a:r>
            <a:r>
              <a:rPr lang="en-US" sz="4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]3</a:t>
            </a:r>
            <a:r>
              <a:rPr lang="en-US" sz="44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44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4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en-US" sz="44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r>
              <a:rPr lang="en-US" sz="44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  <a:endParaRPr lang="en-US" sz="4400" b="1" cap="all" baseline="3000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35914" y="3350729"/>
            <a:ext cx="3024336" cy="769441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[N</a:t>
            </a:r>
            <a:r>
              <a:rPr lang="en-US" sz="44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</a:t>
            </a:r>
            <a:r>
              <a:rPr lang="en-US" sz="4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]3</a:t>
            </a:r>
            <a:r>
              <a:rPr lang="en-US" sz="44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44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4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en-US" sz="44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r>
              <a:rPr lang="en-US" sz="44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  <a:endParaRPr lang="en-US" sz="4400" b="1" cap="all" baseline="3000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48264" y="4298846"/>
            <a:ext cx="1482170" cy="769441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[A</a:t>
            </a:r>
            <a:r>
              <a:rPr lang="en-US" sz="44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</a:t>
            </a:r>
            <a:r>
              <a:rPr lang="en-US" sz="44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]</a:t>
            </a:r>
            <a:endParaRPr lang="en-US" sz="4400" b="1" cap="all" baseline="3000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2407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-2309"/>
            <a:ext cx="9144000" cy="1303543"/>
          </a:xfrm>
          <a:solidFill>
            <a:srgbClr val="FFFF00"/>
          </a:solidFill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CA" sz="3600" b="1" dirty="0" smtClean="0">
                <a:latin typeface="Berlin Sans FB" pitchFamily="34" charset="0"/>
              </a:rPr>
              <a:t>WORKSHEET EXAMPLE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CA" sz="3600" dirty="0" smtClean="0">
                <a:latin typeface="Agency FB" pitchFamily="34" charset="0"/>
              </a:rPr>
              <a:t>Write the electron configuration for </a:t>
            </a:r>
            <a:r>
              <a:rPr lang="en-CA" sz="3600" b="1" dirty="0" smtClean="0">
                <a:latin typeface="Agency FB" pitchFamily="34" charset="0"/>
              </a:rPr>
              <a:t>Cr</a:t>
            </a:r>
            <a:r>
              <a:rPr lang="en-CA" sz="3600" b="1" baseline="30000" dirty="0" smtClean="0">
                <a:latin typeface="Agency FB" pitchFamily="34" charset="0"/>
              </a:rPr>
              <a:t>3+</a:t>
            </a:r>
            <a:r>
              <a:rPr lang="en-CA" sz="3600" b="1" dirty="0" smtClean="0">
                <a:latin typeface="Agency FB" pitchFamily="34" charset="0"/>
              </a:rPr>
              <a:t>, Ga</a:t>
            </a:r>
            <a:r>
              <a:rPr lang="en-CA" sz="3600" b="1" baseline="30000" dirty="0" smtClean="0">
                <a:latin typeface="Agency FB" pitchFamily="34" charset="0"/>
              </a:rPr>
              <a:t>3+</a:t>
            </a:r>
            <a:r>
              <a:rPr lang="en-CA" sz="3600" dirty="0" smtClean="0">
                <a:latin typeface="Agency FB" pitchFamily="34" charset="0"/>
              </a:rPr>
              <a:t>, and </a:t>
            </a:r>
            <a:r>
              <a:rPr lang="en-CA" sz="3600" b="1" dirty="0" smtClean="0">
                <a:latin typeface="Agency FB" pitchFamily="34" charset="0"/>
              </a:rPr>
              <a:t>Br</a:t>
            </a:r>
            <a:r>
              <a:rPr lang="en-CA" sz="3600" b="1" baseline="30000" dirty="0" smtClean="0">
                <a:latin typeface="Agency FB" pitchFamily="34" charset="0"/>
              </a:rPr>
              <a:t>-</a:t>
            </a:r>
            <a:r>
              <a:rPr lang="en-CA" sz="3600" dirty="0" smtClean="0">
                <a:latin typeface="Agency FB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2651985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Berlin Sans FB" pitchFamily="34" charset="0"/>
              </a:rPr>
              <a:t>ACTIVITY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231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Using the given squares, poster paper, glue sticks and scissors: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b="1" dirty="0" smtClean="0">
                <a:solidFill>
                  <a:srgbClr val="7030A0"/>
                </a:solidFill>
                <a:latin typeface="Berlin Sans FB" pitchFamily="34" charset="0"/>
              </a:rPr>
              <a:t>DESIGN A GRAPHICAL WAY OR STEP BY  TO FOLLOW FOR ELECTRONIC CONFIGURATION OF ANY ELEMENT</a:t>
            </a:r>
            <a:endParaRPr lang="en-CA" b="1" dirty="0">
              <a:solidFill>
                <a:srgbClr val="7030A0"/>
              </a:solidFill>
              <a:latin typeface="Berlin Sans FB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8566" y="3751935"/>
            <a:ext cx="4272380" cy="830997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00"/>
                </a:solidFill>
                <a:latin typeface="Times" pitchFamily="124" charset="0"/>
              </a:rPr>
              <a:t>Originality</a:t>
            </a:r>
            <a:endParaRPr lang="en-US" sz="4800" b="1" dirty="0">
              <a:solidFill>
                <a:srgbClr val="000000"/>
              </a:solidFill>
              <a:latin typeface="Times" pitchFamily="12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13761" y="3700826"/>
            <a:ext cx="4272380" cy="830997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00"/>
                </a:solidFill>
                <a:latin typeface="Times" pitchFamily="124" charset="0"/>
              </a:rPr>
              <a:t>Correctness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4813320" y="5069503"/>
            <a:ext cx="4272380" cy="830997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00"/>
                </a:solidFill>
                <a:latin typeface="Times" pitchFamily="124" charset="0"/>
              </a:rPr>
              <a:t>Clarity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504" y="5101733"/>
            <a:ext cx="4272380" cy="830997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00"/>
                </a:solidFill>
                <a:latin typeface="Times" pitchFamily="124" charset="0"/>
              </a:rPr>
              <a:t>Speed</a:t>
            </a:r>
          </a:p>
        </p:txBody>
      </p:sp>
    </p:spTree>
    <p:extLst>
      <p:ext uri="{BB962C8B-B14F-4D97-AF65-F5344CB8AC3E}">
        <p14:creationId xmlns="" xmlns:p14="http://schemas.microsoft.com/office/powerpoint/2010/main" val="19351457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30" descr="06_06_Figure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" y="764705"/>
            <a:ext cx="9049364" cy="42156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8680"/>
          </a:xfrm>
          <a:solidFill>
            <a:srgbClr val="FFFF00"/>
          </a:solidFill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Arial Rounded MT Bold" pitchFamily="34" charset="0"/>
              </a:rPr>
              <a:t>Hot Objects and Quantization of Energy</a:t>
            </a:r>
            <a:endParaRPr lang="en-US" sz="1400" b="1" dirty="0">
              <a:solidFill>
                <a:srgbClr val="0000FF"/>
              </a:solidFill>
              <a:latin typeface="Arial Rounded MT Bold" pitchFamily="34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5050829"/>
            <a:ext cx="7993003" cy="936104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CA" sz="2800" dirty="0" smtClean="0">
                <a:latin typeface="Berlin Sans FB" pitchFamily="34" charset="0"/>
              </a:rPr>
              <a:t>A </a:t>
            </a:r>
            <a:r>
              <a:rPr lang="en-CA" sz="2800" b="1" dirty="0" smtClean="0">
                <a:latin typeface="Berlin Sans FB" pitchFamily="34" charset="0"/>
              </a:rPr>
              <a:t>matter</a:t>
            </a:r>
            <a:r>
              <a:rPr lang="en-CA" sz="2800" dirty="0" smtClean="0">
                <a:latin typeface="Berlin Sans FB" pitchFamily="34" charset="0"/>
              </a:rPr>
              <a:t> can </a:t>
            </a:r>
            <a:r>
              <a:rPr lang="en-CA" sz="2800" b="1" dirty="0" smtClean="0">
                <a:solidFill>
                  <a:srgbClr val="FF0000"/>
                </a:solidFill>
                <a:latin typeface="Berlin Sans FB" pitchFamily="34" charset="0"/>
              </a:rPr>
              <a:t>emit</a:t>
            </a:r>
            <a:r>
              <a:rPr lang="en-CA" sz="2800" dirty="0" smtClean="0">
                <a:latin typeface="Berlin Sans FB" pitchFamily="34" charset="0"/>
              </a:rPr>
              <a:t> or </a:t>
            </a:r>
            <a:r>
              <a:rPr lang="en-CA" sz="2800" b="1" dirty="0" smtClean="0">
                <a:solidFill>
                  <a:srgbClr val="0000FF"/>
                </a:solidFill>
                <a:latin typeface="Berlin Sans FB" pitchFamily="34" charset="0"/>
              </a:rPr>
              <a:t>absorb</a:t>
            </a:r>
            <a:r>
              <a:rPr lang="en-CA" sz="2800" dirty="0" smtClean="0">
                <a:latin typeface="Berlin Sans FB" pitchFamily="34" charset="0"/>
              </a:rPr>
              <a:t> energy in whole number multiple of </a:t>
            </a:r>
            <a:r>
              <a:rPr lang="en-CA" sz="2800" b="1" dirty="0" smtClean="0">
                <a:solidFill>
                  <a:srgbClr val="C00000"/>
                </a:solidFill>
                <a:latin typeface="Berlin Sans FB" pitchFamily="34" charset="0"/>
              </a:rPr>
              <a:t>h </a:t>
            </a:r>
            <a:r>
              <a:rPr lang="en-CA" sz="2800" b="1" dirty="0" smtClean="0">
                <a:solidFill>
                  <a:srgbClr val="C00000"/>
                </a:solidFill>
                <a:latin typeface="Berlin Sans FB"/>
              </a:rPr>
              <a:t>∙ </a:t>
            </a:r>
            <a:r>
              <a:rPr lang="en-CA" sz="2800" b="1" dirty="0" smtClean="0">
                <a:solidFill>
                  <a:srgbClr val="C00000"/>
                </a:solidFill>
                <a:latin typeface="Berlin Sans FB" pitchFamily="34" charset="0"/>
              </a:rPr>
              <a:t>v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dirty="0" smtClean="0">
              <a:latin typeface="Berlin Sans FB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322300" y="738597"/>
            <a:ext cx="3756065" cy="86409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5400" b="1" dirty="0" smtClean="0">
                <a:solidFill>
                  <a:srgbClr val="FF0000"/>
                </a:solidFill>
                <a:latin typeface="Berlin Sans FB" pitchFamily="34" charset="0"/>
              </a:rPr>
              <a:t>E</a:t>
            </a:r>
            <a:r>
              <a:rPr lang="en-CA" sz="5400" b="1" dirty="0" smtClean="0">
                <a:latin typeface="Berlin Sans FB" pitchFamily="34" charset="0"/>
              </a:rPr>
              <a:t> = </a:t>
            </a:r>
            <a:r>
              <a:rPr lang="en-CA" sz="5400" b="1" i="1" dirty="0" smtClean="0">
                <a:latin typeface="Berlin Sans FB" pitchFamily="34" charset="0"/>
              </a:rPr>
              <a:t>h </a:t>
            </a:r>
            <a:r>
              <a:rPr lang="en-CA" sz="5400" b="1" i="1" dirty="0" smtClean="0">
                <a:latin typeface="Berlin Sans FB"/>
              </a:rPr>
              <a:t>∙ </a:t>
            </a:r>
            <a:r>
              <a:rPr lang="en-CA" sz="5400" b="1" i="1" dirty="0" smtClean="0">
                <a:latin typeface="Berlin Sans FB" pitchFamily="34" charset="0"/>
              </a:rPr>
              <a:t>v</a:t>
            </a:r>
            <a:endParaRPr lang="en-CA" sz="5400" b="1" i="1" dirty="0">
              <a:latin typeface="Berlin Sans FB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96237" y="5914925"/>
            <a:ext cx="1783475" cy="864097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5400" b="1" dirty="0" smtClean="0">
                <a:solidFill>
                  <a:srgbClr val="FF0000"/>
                </a:solidFill>
                <a:latin typeface="Berlin Sans FB" pitchFamily="34" charset="0"/>
              </a:rPr>
              <a:t>2</a:t>
            </a:r>
            <a:r>
              <a:rPr lang="en-CA" sz="5400" b="1" i="1" dirty="0" smtClean="0">
                <a:latin typeface="Berlin Sans FB" pitchFamily="34" charset="0"/>
              </a:rPr>
              <a:t>hv</a:t>
            </a:r>
            <a:endParaRPr lang="en-CA" sz="5400" b="1" i="1" dirty="0">
              <a:latin typeface="Berlin Sans FB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339751" y="5914925"/>
            <a:ext cx="1783475" cy="864097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5400" b="1" dirty="0" smtClean="0">
                <a:solidFill>
                  <a:srgbClr val="FF0000"/>
                </a:solidFill>
                <a:latin typeface="Berlin Sans FB" pitchFamily="34" charset="0"/>
              </a:rPr>
              <a:t>3</a:t>
            </a:r>
            <a:r>
              <a:rPr lang="en-CA" sz="5400" b="1" i="1" dirty="0" smtClean="0">
                <a:latin typeface="Berlin Sans FB" pitchFamily="34" charset="0"/>
              </a:rPr>
              <a:t>hv</a:t>
            </a:r>
            <a:endParaRPr lang="en-CA" sz="5400" b="1" i="1" dirty="0">
              <a:latin typeface="Berlin Sans FB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572000" y="5914925"/>
            <a:ext cx="1783475" cy="86409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5400" b="1" dirty="0" smtClean="0">
                <a:solidFill>
                  <a:srgbClr val="FF0000"/>
                </a:solidFill>
                <a:latin typeface="Berlin Sans FB" pitchFamily="34" charset="0"/>
              </a:rPr>
              <a:t>4</a:t>
            </a:r>
            <a:r>
              <a:rPr lang="en-CA" sz="5400" b="1" i="1" dirty="0" smtClean="0">
                <a:latin typeface="Berlin Sans FB" pitchFamily="34" charset="0"/>
              </a:rPr>
              <a:t>hv</a:t>
            </a:r>
            <a:endParaRPr lang="en-CA" sz="5400" b="1" i="1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21155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11" grpId="0" animBg="1"/>
      <p:bldP spid="15" grpId="0" animBg="1"/>
      <p:bldP spid="16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06_30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" y="2852936"/>
            <a:ext cx="9055190" cy="4005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 bwMode="auto">
          <a:xfrm>
            <a:off x="251520" y="4202893"/>
            <a:ext cx="560143" cy="502916"/>
          </a:xfrm>
          <a:prstGeom prst="ellipse">
            <a:avLst/>
          </a:prstGeom>
          <a:noFill/>
          <a:ln w="69850"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612593" y="4194812"/>
            <a:ext cx="560143" cy="502916"/>
          </a:xfrm>
          <a:prstGeom prst="ellipse">
            <a:avLst/>
          </a:prstGeom>
          <a:noFill/>
          <a:ln w="69850"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323397" y="3799822"/>
            <a:ext cx="560143" cy="394990"/>
          </a:xfrm>
          <a:prstGeom prst="ellipse">
            <a:avLst/>
          </a:prstGeom>
          <a:noFill/>
          <a:ln w="69850"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8503"/>
            <a:ext cx="4608512" cy="405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523910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8900" dirty="0" smtClean="0">
                <a:solidFill>
                  <a:srgbClr val="FF0000"/>
                </a:solidFill>
                <a:latin typeface="Berlin Sans FB Demi" pitchFamily="34" charset="0"/>
              </a:rPr>
              <a:t>HOMEWORK</a:t>
            </a:r>
            <a:endParaRPr lang="en-CA" dirty="0">
              <a:solidFill>
                <a:srgbClr val="FF0000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492896"/>
            <a:ext cx="7560840" cy="30243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400" dirty="0" smtClean="0">
                <a:solidFill>
                  <a:srgbClr val="7030A0"/>
                </a:solidFill>
                <a:latin typeface="Bodoni MT Black" pitchFamily="18" charset="0"/>
              </a:rPr>
              <a:t>PAGE</a:t>
            </a:r>
            <a:r>
              <a:rPr lang="en-CA" sz="4400" dirty="0" smtClean="0">
                <a:latin typeface="Bodoni MT Black" pitchFamily="18" charset="0"/>
              </a:rPr>
              <a:t>: 243</a:t>
            </a:r>
            <a:endParaRPr lang="en-CA" sz="4400" dirty="0" smtClean="0">
              <a:solidFill>
                <a:schemeClr val="tx1"/>
              </a:solidFill>
              <a:latin typeface="Bodoni MT Black" pitchFamily="18" charset="0"/>
            </a:endParaRPr>
          </a:p>
          <a:p>
            <a:pPr marL="0" indent="0">
              <a:buNone/>
            </a:pPr>
            <a:endParaRPr lang="en-CA" sz="4400" dirty="0" smtClean="0">
              <a:latin typeface="Bodoni MT Black" pitchFamily="18" charset="0"/>
            </a:endParaRPr>
          </a:p>
          <a:p>
            <a:pPr marL="0" indent="0">
              <a:buNone/>
            </a:pPr>
            <a:r>
              <a:rPr lang="en-CA" sz="4400" dirty="0" smtClean="0">
                <a:solidFill>
                  <a:srgbClr val="7030A0"/>
                </a:solidFill>
                <a:latin typeface="Bodoni MT Black" pitchFamily="18" charset="0"/>
              </a:rPr>
              <a:t>PROBLEMS: </a:t>
            </a:r>
            <a:r>
              <a:rPr lang="en-CA" sz="4400" dirty="0" smtClean="0">
                <a:latin typeface="Bodoni MT Black" pitchFamily="18" charset="0"/>
              </a:rPr>
              <a:t>61, 65, 67, 69</a:t>
            </a:r>
            <a:endParaRPr lang="en-CA" sz="4400" dirty="0">
              <a:solidFill>
                <a:schemeClr val="tx1"/>
              </a:solidFill>
              <a:latin typeface="Bodoni MT Black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465E9C"/>
                </a:solidFill>
              </a:rPr>
              <a:pPr/>
              <a:t>121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404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1260376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  <a:latin typeface="Bauhaus 93" pitchFamily="82" charset="0"/>
              </a:rPr>
              <a:t>6.9 Electron Configurations and Periodic Table</a:t>
            </a:r>
            <a:endParaRPr lang="en-US" dirty="0">
              <a:solidFill>
                <a:srgbClr val="7030A0"/>
              </a:solidFill>
              <a:latin typeface="Bauhaus 93" pitchFamily="82" charset="0"/>
            </a:endParaRPr>
          </a:p>
        </p:txBody>
      </p:sp>
      <p:sp>
        <p:nvSpPr>
          <p:cNvPr id="3" name="AutoShape 2" descr="http://chemwiki.ucdavis.edu/@api/deki/files/6569/=s,%20p,%20d,%20f%20Orbitals.jpg"/>
          <p:cNvSpPr>
            <a:spLocks noChangeAspect="1" noChangeArrowheads="1"/>
          </p:cNvSpPr>
          <p:nvPr/>
        </p:nvSpPr>
        <p:spPr bwMode="auto">
          <a:xfrm>
            <a:off x="63500" y="-136525"/>
            <a:ext cx="7124700" cy="3905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78" y="1649955"/>
            <a:ext cx="8764842" cy="480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599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9916" y="188640"/>
            <a:ext cx="6084168" cy="680120"/>
          </a:xfrm>
          <a:solidFill>
            <a:srgbClr val="FFFF00"/>
          </a:solidFill>
        </p:spPr>
        <p:txBody>
          <a:bodyPr/>
          <a:lstStyle/>
          <a:p>
            <a:r>
              <a:rPr lang="en-US" sz="4800" dirty="0">
                <a:latin typeface="Bauhaus 93" pitchFamily="82" charset="0"/>
              </a:rPr>
              <a:t>Periodic Table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7999" y="980728"/>
            <a:ext cx="8659688" cy="1728192"/>
          </a:xfrm>
        </p:spPr>
        <p:txBody>
          <a:bodyPr/>
          <a:lstStyle/>
          <a:p>
            <a:pPr algn="ctr"/>
            <a:r>
              <a:rPr lang="en-US" sz="4000" dirty="0" smtClean="0">
                <a:latin typeface="Berlin Sans FB" pitchFamily="34" charset="0"/>
              </a:rPr>
              <a:t>Is divided into different blocks</a:t>
            </a:r>
          </a:p>
          <a:p>
            <a:pPr algn="ctr"/>
            <a:r>
              <a:rPr lang="en-US" sz="4000" b="1" dirty="0" smtClean="0">
                <a:solidFill>
                  <a:srgbClr val="00B0F0"/>
                </a:solidFill>
                <a:latin typeface="Berlin Sans FB" pitchFamily="34" charset="0"/>
              </a:rPr>
              <a:t>s - block </a:t>
            </a:r>
            <a:r>
              <a:rPr lang="en-US" sz="4000" dirty="0" smtClean="0">
                <a:latin typeface="Berlin Sans FB" pitchFamily="34" charset="0"/>
              </a:rPr>
              <a:t>and </a:t>
            </a:r>
            <a:r>
              <a:rPr lang="en-US" sz="4000" b="1" dirty="0" smtClean="0">
                <a:solidFill>
                  <a:srgbClr val="FF99CC"/>
                </a:solidFill>
                <a:latin typeface="Berlin Sans FB" pitchFamily="34" charset="0"/>
              </a:rPr>
              <a:t>p – block </a:t>
            </a:r>
            <a:r>
              <a:rPr lang="en-US" sz="4000" dirty="0" smtClean="0">
                <a:latin typeface="Berlin Sans FB" pitchFamily="34" charset="0"/>
              </a:rPr>
              <a:t>elements =</a:t>
            </a:r>
            <a:endParaRPr lang="en-US" sz="4000" dirty="0">
              <a:latin typeface="Berlin Sans FB" pitchFamily="34" charset="0"/>
            </a:endParaRPr>
          </a:p>
        </p:txBody>
      </p:sp>
      <p:pic>
        <p:nvPicPr>
          <p:cNvPr id="47112" name="Picture 8" descr="06_30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" y="2852936"/>
            <a:ext cx="9055190" cy="4005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47664" y="2564904"/>
            <a:ext cx="5328592" cy="1446550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Algerian" pitchFamily="82" charset="0"/>
              </a:rPr>
              <a:t>the main group </a:t>
            </a:r>
            <a:r>
              <a:rPr lang="en-CA" sz="44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Algerian" pitchFamily="82" charset="0"/>
              </a:rPr>
              <a:t>elements</a:t>
            </a:r>
            <a:endParaRPr lang="en-CA" sz="44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  <a:latin typeface="Algerian" pitchFamily="82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84998" y="2852936"/>
            <a:ext cx="1030618" cy="3096344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1" i="0" u="none" strike="noStrike" cap="none" normalizeH="0" baseline="0" smtClean="0">
              <a:ln>
                <a:noFill/>
              </a:ln>
              <a:solidFill>
                <a:srgbClr val="C82E32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380312" y="2880396"/>
            <a:ext cx="1759876" cy="3096344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1" i="0" u="none" strike="noStrike" cap="none" normalizeH="0" baseline="0" smtClean="0">
              <a:ln>
                <a:noFill/>
              </a:ln>
              <a:solidFill>
                <a:srgbClr val="C82E32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76338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13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9916" y="188640"/>
            <a:ext cx="6084168" cy="680120"/>
          </a:xfrm>
          <a:solidFill>
            <a:srgbClr val="FFFF00"/>
          </a:solidFill>
        </p:spPr>
        <p:txBody>
          <a:bodyPr/>
          <a:lstStyle/>
          <a:p>
            <a:r>
              <a:rPr lang="en-US" sz="4800" dirty="0">
                <a:latin typeface="Bauhaus 93" pitchFamily="82" charset="0"/>
              </a:rPr>
              <a:t>Periodic Table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7999" y="980728"/>
            <a:ext cx="8659688" cy="1728192"/>
          </a:xfrm>
        </p:spPr>
        <p:txBody>
          <a:bodyPr/>
          <a:lstStyle/>
          <a:p>
            <a:pPr algn="ctr"/>
            <a:r>
              <a:rPr lang="en-US" sz="4000" dirty="0" smtClean="0">
                <a:latin typeface="Berlin Sans FB" pitchFamily="34" charset="0"/>
              </a:rPr>
              <a:t>Is divided into different blocks</a:t>
            </a:r>
          </a:p>
          <a:p>
            <a:pPr algn="ctr"/>
            <a:r>
              <a:rPr lang="en-US" sz="4000" b="1" dirty="0" smtClean="0">
                <a:solidFill>
                  <a:srgbClr val="CC6600"/>
                </a:solidFill>
                <a:latin typeface="Berlin Sans FB" pitchFamily="34" charset="0"/>
              </a:rPr>
              <a:t>d - block </a:t>
            </a:r>
            <a:r>
              <a:rPr lang="en-US" sz="4000" dirty="0" smtClean="0">
                <a:latin typeface="Berlin Sans FB" pitchFamily="34" charset="0"/>
              </a:rPr>
              <a:t>elements =</a:t>
            </a:r>
            <a:endParaRPr lang="en-US" sz="4000" dirty="0">
              <a:latin typeface="Berlin Sans FB" pitchFamily="34" charset="0"/>
            </a:endParaRPr>
          </a:p>
        </p:txBody>
      </p:sp>
      <p:pic>
        <p:nvPicPr>
          <p:cNvPr id="47112" name="Picture 8" descr="06_30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" y="2852936"/>
            <a:ext cx="9055190" cy="4005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47664" y="2564904"/>
            <a:ext cx="5328592" cy="1446550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Algerian" pitchFamily="82" charset="0"/>
              </a:rPr>
              <a:t>the </a:t>
            </a:r>
            <a:r>
              <a:rPr lang="en-CA" sz="44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Algerian" pitchFamily="82" charset="0"/>
              </a:rPr>
              <a:t>transition metals</a:t>
            </a:r>
            <a:endParaRPr lang="en-CA" sz="44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  <a:latin typeface="Algerian" pitchFamily="82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 rot="5400000">
            <a:off x="5119844" y="3504203"/>
            <a:ext cx="2081842" cy="3096344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1" i="0" u="none" strike="noStrike" cap="none" normalizeH="0" baseline="0" smtClean="0">
              <a:ln>
                <a:noFill/>
              </a:ln>
              <a:solidFill>
                <a:srgbClr val="C82E32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99548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9916" y="188640"/>
            <a:ext cx="6084168" cy="680120"/>
          </a:xfrm>
          <a:solidFill>
            <a:srgbClr val="FFFF00"/>
          </a:solidFill>
        </p:spPr>
        <p:txBody>
          <a:bodyPr/>
          <a:lstStyle/>
          <a:p>
            <a:r>
              <a:rPr lang="en-US" sz="4800" dirty="0">
                <a:latin typeface="Bauhaus 93" pitchFamily="82" charset="0"/>
              </a:rPr>
              <a:t>Periodic Table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7999" y="980728"/>
            <a:ext cx="8659688" cy="1728192"/>
          </a:xfrm>
        </p:spPr>
        <p:txBody>
          <a:bodyPr/>
          <a:lstStyle/>
          <a:p>
            <a:pPr algn="ctr"/>
            <a:r>
              <a:rPr lang="en-US" sz="4000" dirty="0" smtClean="0">
                <a:latin typeface="Berlin Sans FB" pitchFamily="34" charset="0"/>
              </a:rPr>
              <a:t>Is divided into different blocks</a:t>
            </a:r>
          </a:p>
          <a:p>
            <a:pPr algn="ctr"/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Berlin Sans FB" pitchFamily="34" charset="0"/>
              </a:rPr>
              <a:t>f - block </a:t>
            </a:r>
            <a:r>
              <a:rPr lang="en-US" sz="4000" dirty="0" smtClean="0">
                <a:latin typeface="Berlin Sans FB" pitchFamily="34" charset="0"/>
              </a:rPr>
              <a:t>elements =</a:t>
            </a:r>
            <a:endParaRPr lang="en-US" sz="4000" dirty="0">
              <a:latin typeface="Berlin Sans FB" pitchFamily="34" charset="0"/>
            </a:endParaRPr>
          </a:p>
        </p:txBody>
      </p:sp>
      <p:pic>
        <p:nvPicPr>
          <p:cNvPr id="47112" name="Picture 8" descr="06_30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" y="2852936"/>
            <a:ext cx="9055190" cy="4005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47664" y="2564904"/>
            <a:ext cx="5328592" cy="1446550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Algerian" pitchFamily="82" charset="0"/>
              </a:rPr>
              <a:t>the </a:t>
            </a:r>
            <a:r>
              <a:rPr lang="en-CA" sz="44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Algerian" pitchFamily="82" charset="0"/>
              </a:rPr>
              <a:t>f-block metals</a:t>
            </a:r>
            <a:endParaRPr lang="en-CA" sz="44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  <a:latin typeface="Algerian" pitchFamily="82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 rot="5400000">
            <a:off x="2306225" y="3395473"/>
            <a:ext cx="1075166" cy="4176464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1" i="0" u="none" strike="noStrike" cap="none" normalizeH="0" baseline="0" smtClean="0">
              <a:ln>
                <a:noFill/>
              </a:ln>
              <a:solidFill>
                <a:srgbClr val="C82E32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6269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66610"/>
            <a:ext cx="7287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7999" y="980728"/>
            <a:ext cx="8659688" cy="2520280"/>
          </a:xfrm>
        </p:spPr>
        <p:txBody>
          <a:bodyPr/>
          <a:lstStyle/>
          <a:p>
            <a:pPr algn="ctr"/>
            <a:r>
              <a:rPr lang="en-US" sz="4000" dirty="0" smtClean="0">
                <a:latin typeface="Berlin Sans FB" pitchFamily="34" charset="0"/>
              </a:rPr>
              <a:t>The number of columns in each block corresponds to the maximum number of electrons that can occupy each kind of subshell</a:t>
            </a:r>
            <a:endParaRPr lang="en-US" sz="4000" dirty="0">
              <a:latin typeface="Berlin Sans FB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9916" y="188640"/>
            <a:ext cx="6084168" cy="792088"/>
          </a:xfrm>
          <a:solidFill>
            <a:srgbClr val="FFFF00"/>
          </a:solidFill>
        </p:spPr>
        <p:txBody>
          <a:bodyPr/>
          <a:lstStyle/>
          <a:p>
            <a:r>
              <a:rPr lang="en-US" sz="4800" dirty="0" smtClean="0">
                <a:solidFill>
                  <a:srgbClr val="FF0000"/>
                </a:solidFill>
                <a:latin typeface="Bauhaus 93" pitchFamily="82" charset="0"/>
              </a:rPr>
              <a:t>REMEMBER!!!</a:t>
            </a:r>
            <a:endParaRPr lang="en-US" sz="4800" dirty="0">
              <a:solidFill>
                <a:srgbClr val="FF0000"/>
              </a:solidFill>
              <a:latin typeface="Bauhaus 93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48214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744" y="260648"/>
            <a:ext cx="4788024" cy="824136"/>
          </a:xfrm>
          <a:solidFill>
            <a:srgbClr val="FFFF00"/>
          </a:solidFill>
        </p:spPr>
        <p:txBody>
          <a:bodyPr/>
          <a:lstStyle/>
          <a:p>
            <a:r>
              <a:rPr lang="en-US" sz="4800" dirty="0">
                <a:latin typeface="Bauhaus 93" pitchFamily="82" charset="0"/>
              </a:rPr>
              <a:t>Some Anomalies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012160" y="1981200"/>
            <a:ext cx="2903240" cy="4114800"/>
          </a:xfrm>
        </p:spPr>
        <p:txBody>
          <a:bodyPr/>
          <a:lstStyle/>
          <a:p>
            <a:pPr algn="r">
              <a:buFontTx/>
              <a:buNone/>
            </a:pPr>
            <a:r>
              <a:rPr lang="en-US" sz="2800" b="1" dirty="0"/>
              <a:t>	Some irregularities occur when there are enough electrons to half-fill </a:t>
            </a:r>
            <a:r>
              <a:rPr lang="en-US" sz="2800" b="1" i="1" dirty="0">
                <a:solidFill>
                  <a:srgbClr val="FF0000"/>
                </a:solidFill>
              </a:rPr>
              <a:t>s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/>
              <a:t>and </a:t>
            </a:r>
            <a:r>
              <a:rPr lang="en-US" sz="2800" b="1" i="1" dirty="0">
                <a:solidFill>
                  <a:srgbClr val="FF0000"/>
                </a:solidFill>
              </a:rPr>
              <a:t>d</a:t>
            </a:r>
            <a:r>
              <a:rPr lang="en-US" sz="2800" b="1" dirty="0"/>
              <a:t> orbitals on a given row.</a:t>
            </a:r>
          </a:p>
        </p:txBody>
      </p:sp>
      <p:pic>
        <p:nvPicPr>
          <p:cNvPr id="48141" name="Picture 13" descr="06_31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52736"/>
            <a:ext cx="6435824" cy="5805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1680" y="1556792"/>
            <a:ext cx="2300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</a:t>
            </a:r>
            <a:r>
              <a:rPr lang="en-US" sz="5400" b="1" i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</a:t>
            </a:r>
            <a:r>
              <a:rPr lang="en-US" sz="5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c</a:t>
            </a:r>
            <a:r>
              <a:rPr lang="en-US" sz="5400" b="1" i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</a:t>
            </a:r>
            <a:endParaRPr lang="en-C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3339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2012 Pearson Education, Inc.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562600" y="1196752"/>
            <a:ext cx="3581400" cy="5661248"/>
          </a:xfrm>
        </p:spPr>
        <p:txBody>
          <a:bodyPr/>
          <a:lstStyle/>
          <a:p>
            <a:pPr algn="r">
              <a:buFontTx/>
              <a:buNone/>
            </a:pPr>
            <a:r>
              <a:rPr lang="en-US" sz="2800" b="1" dirty="0"/>
              <a:t>	For instance</a:t>
            </a:r>
            <a:r>
              <a:rPr lang="en-US" sz="2800" b="1" dirty="0" smtClean="0"/>
              <a:t>,</a:t>
            </a:r>
          </a:p>
          <a:p>
            <a:pPr algn="r">
              <a:buFontTx/>
              <a:buNone/>
            </a:pPr>
            <a:r>
              <a:rPr lang="en-US" sz="2800" b="1" dirty="0" smtClean="0"/>
              <a:t> </a:t>
            </a:r>
            <a:r>
              <a:rPr lang="en-US" sz="2800" b="1" dirty="0"/>
              <a:t>the electron configuration </a:t>
            </a:r>
            <a:endParaRPr lang="en-US" sz="2800" b="1" dirty="0" smtClean="0"/>
          </a:p>
          <a:p>
            <a:pPr algn="r">
              <a:buFontTx/>
              <a:buNone/>
            </a:pPr>
            <a:r>
              <a:rPr lang="en-US" sz="2800" b="1" dirty="0" smtClean="0"/>
              <a:t>for </a:t>
            </a:r>
            <a:r>
              <a:rPr lang="en-US" sz="2800" b="1" dirty="0" err="1" smtClean="0"/>
              <a:t>cromium</a:t>
            </a:r>
            <a:r>
              <a:rPr lang="en-US" sz="2800" b="1" dirty="0" smtClean="0"/>
              <a:t> is</a:t>
            </a:r>
            <a:endParaRPr lang="en-US" sz="2800" b="1" dirty="0"/>
          </a:p>
          <a:p>
            <a:pPr algn="r">
              <a:buFontTx/>
              <a:buNone/>
            </a:pPr>
            <a:r>
              <a:rPr lang="en-US" sz="2800" b="1" dirty="0"/>
              <a:t>	[Ar] 4</a:t>
            </a:r>
            <a:r>
              <a:rPr lang="en-US" sz="2800" b="1" i="1" dirty="0"/>
              <a:t>s</a:t>
            </a:r>
            <a:r>
              <a:rPr lang="en-US" sz="2800" b="1" baseline="30000" dirty="0"/>
              <a:t>1</a:t>
            </a:r>
            <a:r>
              <a:rPr lang="en-US" sz="2800" b="1" dirty="0"/>
              <a:t> 3</a:t>
            </a:r>
            <a:r>
              <a:rPr lang="en-US" sz="2800" b="1" i="1" dirty="0"/>
              <a:t>d</a:t>
            </a:r>
            <a:r>
              <a:rPr lang="en-US" sz="2800" b="1" baseline="30000" dirty="0"/>
              <a:t>5</a:t>
            </a:r>
            <a:endParaRPr lang="en-US" sz="2800" b="1" dirty="0"/>
          </a:p>
          <a:p>
            <a:pPr algn="r">
              <a:buFontTx/>
              <a:buNone/>
            </a:pPr>
            <a:r>
              <a:rPr lang="en-US" sz="2800" b="1" dirty="0"/>
              <a:t>	rather than </a:t>
            </a:r>
            <a:endParaRPr lang="en-US" sz="2800" b="1" dirty="0" smtClean="0"/>
          </a:p>
          <a:p>
            <a:pPr algn="r">
              <a:buFontTx/>
              <a:buNone/>
            </a:pPr>
            <a:r>
              <a:rPr lang="en-US" sz="2800" b="1" dirty="0" smtClean="0"/>
              <a:t>the </a:t>
            </a:r>
            <a:r>
              <a:rPr lang="en-US" sz="2800" b="1" dirty="0"/>
              <a:t>expected</a:t>
            </a:r>
          </a:p>
          <a:p>
            <a:pPr algn="r">
              <a:buFontTx/>
              <a:buNone/>
            </a:pPr>
            <a:r>
              <a:rPr lang="en-US" sz="2800" b="1" dirty="0"/>
              <a:t>	[Ar] 4</a:t>
            </a:r>
            <a:r>
              <a:rPr lang="en-US" sz="2800" b="1" i="1" dirty="0"/>
              <a:t>s</a:t>
            </a:r>
            <a:r>
              <a:rPr lang="en-US" sz="2800" b="1" baseline="30000" dirty="0"/>
              <a:t>2</a:t>
            </a:r>
            <a:r>
              <a:rPr lang="en-US" sz="2800" b="1" dirty="0"/>
              <a:t> 3</a:t>
            </a:r>
            <a:r>
              <a:rPr lang="en-US" sz="2800" b="1" i="1" dirty="0"/>
              <a:t>d</a:t>
            </a:r>
            <a:r>
              <a:rPr lang="en-US" sz="2800" b="1" baseline="30000" dirty="0"/>
              <a:t>4</a:t>
            </a:r>
            <a:r>
              <a:rPr lang="en-US" sz="2800" b="1" dirty="0"/>
              <a:t>.</a:t>
            </a:r>
          </a:p>
        </p:txBody>
      </p:sp>
      <p:pic>
        <p:nvPicPr>
          <p:cNvPr id="7" name="Picture 13" descr="06_31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52736"/>
            <a:ext cx="6435824" cy="5805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744" y="260648"/>
            <a:ext cx="4788024" cy="824136"/>
          </a:xfrm>
          <a:solidFill>
            <a:srgbClr val="FFFF00"/>
          </a:solidFill>
        </p:spPr>
        <p:txBody>
          <a:bodyPr/>
          <a:lstStyle/>
          <a:p>
            <a:r>
              <a:rPr lang="en-US" sz="4800" dirty="0">
                <a:latin typeface="Bauhaus 93" pitchFamily="82" charset="0"/>
              </a:rPr>
              <a:t>Some Anomalies</a:t>
            </a:r>
          </a:p>
        </p:txBody>
      </p:sp>
    </p:spTree>
    <p:extLst>
      <p:ext uri="{BB962C8B-B14F-4D97-AF65-F5344CB8AC3E}">
        <p14:creationId xmlns="" xmlns:p14="http://schemas.microsoft.com/office/powerpoint/2010/main" val="41868467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2012 Pearson Education, Inc.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562600" y="1196752"/>
            <a:ext cx="3581400" cy="5661248"/>
          </a:xfrm>
        </p:spPr>
        <p:txBody>
          <a:bodyPr/>
          <a:lstStyle/>
          <a:p>
            <a:pPr algn="r">
              <a:buFontTx/>
              <a:buNone/>
            </a:pPr>
            <a:r>
              <a:rPr lang="en-CA" sz="2800" b="1" dirty="0"/>
              <a:t>This occurs because </a:t>
            </a:r>
            <a:endParaRPr lang="en-CA" sz="2800" b="1" dirty="0" smtClean="0"/>
          </a:p>
          <a:p>
            <a:pPr algn="r">
              <a:buFontTx/>
              <a:buNone/>
            </a:pPr>
            <a:r>
              <a:rPr lang="en-CA" sz="2800" b="1" dirty="0" smtClean="0"/>
              <a:t>the </a:t>
            </a:r>
            <a:r>
              <a:rPr lang="en-CA" sz="2800" b="1" dirty="0"/>
              <a:t>4s and 3d orbitals are </a:t>
            </a:r>
            <a:endParaRPr lang="en-CA" sz="2800" b="1" dirty="0" smtClean="0"/>
          </a:p>
          <a:p>
            <a:pPr algn="r">
              <a:buFontTx/>
              <a:buNone/>
            </a:pPr>
            <a:r>
              <a:rPr lang="en-CA" sz="2800" b="1" dirty="0" smtClean="0"/>
              <a:t>very </a:t>
            </a:r>
            <a:r>
              <a:rPr lang="en-CA" sz="2800" b="1" dirty="0"/>
              <a:t>close in energy.</a:t>
            </a:r>
          </a:p>
          <a:p>
            <a:pPr algn="r">
              <a:buFontTx/>
              <a:buNone/>
            </a:pPr>
            <a:r>
              <a:rPr lang="en-CA" sz="2800" b="1" dirty="0"/>
              <a:t>These </a:t>
            </a:r>
            <a:endParaRPr lang="en-CA" sz="2800" b="1" dirty="0" smtClean="0"/>
          </a:p>
          <a:p>
            <a:pPr algn="r">
              <a:buFontTx/>
              <a:buNone/>
            </a:pPr>
            <a:r>
              <a:rPr lang="en-CA" sz="2800" b="1" dirty="0" smtClean="0"/>
              <a:t>anomalies </a:t>
            </a:r>
          </a:p>
          <a:p>
            <a:pPr algn="r">
              <a:buFontTx/>
              <a:buNone/>
            </a:pPr>
            <a:r>
              <a:rPr lang="en-CA" sz="2800" b="1" dirty="0" smtClean="0"/>
              <a:t>occur in </a:t>
            </a:r>
            <a:r>
              <a:rPr lang="en-CA" sz="2800" b="1" dirty="0"/>
              <a:t>f-block atoms, as well</a:t>
            </a:r>
            <a:endParaRPr lang="en-US" sz="2800" b="1" dirty="0"/>
          </a:p>
        </p:txBody>
      </p:sp>
      <p:pic>
        <p:nvPicPr>
          <p:cNvPr id="7" name="Picture 13" descr="06_31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52736"/>
            <a:ext cx="6435824" cy="5805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744" y="260648"/>
            <a:ext cx="4788024" cy="824136"/>
          </a:xfrm>
          <a:solidFill>
            <a:srgbClr val="FFFF00"/>
          </a:solidFill>
        </p:spPr>
        <p:txBody>
          <a:bodyPr/>
          <a:lstStyle/>
          <a:p>
            <a:r>
              <a:rPr lang="en-US" sz="4800" dirty="0">
                <a:latin typeface="Bauhaus 93" pitchFamily="82" charset="0"/>
              </a:rPr>
              <a:t>Some Anomalies</a:t>
            </a:r>
          </a:p>
        </p:txBody>
      </p:sp>
    </p:spTree>
    <p:extLst>
      <p:ext uri="{BB962C8B-B14F-4D97-AF65-F5344CB8AC3E}">
        <p14:creationId xmlns="" xmlns:p14="http://schemas.microsoft.com/office/powerpoint/2010/main" val="30241063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6" y="1301234"/>
            <a:ext cx="3384298" cy="229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868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  <a:latin typeface="Arial Rounded MT Bold" pitchFamily="34" charset="0"/>
              </a:rPr>
              <a:t>2. The Photoelectric Effect</a:t>
            </a:r>
            <a:endParaRPr lang="en-US" sz="1600" b="1" dirty="0">
              <a:solidFill>
                <a:srgbClr val="7030A0"/>
              </a:solidFill>
              <a:latin typeface="Arial Rounded MT Bold" pitchFamily="34" charset="0"/>
            </a:endParaRPr>
          </a:p>
        </p:txBody>
      </p:sp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20688"/>
            <a:ext cx="8534400" cy="864096"/>
          </a:xfrm>
          <a:solidFill>
            <a:srgbClr val="66FFFF"/>
          </a:solidFill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CA" sz="2800" dirty="0" smtClean="0">
                <a:latin typeface="Berlin Sans FB" pitchFamily="34" charset="0"/>
              </a:rPr>
              <a:t>The emission of electrons from metal surfaces on which light shines</a:t>
            </a:r>
            <a:endParaRPr lang="en-US" dirty="0" smtClean="0">
              <a:latin typeface="Berlin Sans FB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98076" y="5057800"/>
            <a:ext cx="3645924" cy="1800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800" dirty="0" smtClean="0">
                <a:solidFill>
                  <a:srgbClr val="000000"/>
                </a:solidFill>
                <a:latin typeface="Berlin Sans FB" pitchFamily="34" charset="0"/>
              </a:rPr>
              <a:t>Explained by 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800" b="1" dirty="0" smtClean="0">
                <a:solidFill>
                  <a:srgbClr val="000000"/>
                </a:solidFill>
                <a:latin typeface="Berlin Sans FB" pitchFamily="34" charset="0"/>
              </a:rPr>
              <a:t>A. Einstein</a:t>
            </a:r>
            <a:endParaRPr lang="en-US" sz="4000" b="1" dirty="0" smtClean="0">
              <a:solidFill>
                <a:srgbClr val="000000"/>
              </a:solidFill>
              <a:latin typeface="Berlin Sans FB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72" y="1903764"/>
            <a:ext cx="452437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4067944" cy="307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416097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animBg="1"/>
      <p:bldP spid="10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EXAMPLE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238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1. Based </a:t>
            </a:r>
            <a:r>
              <a:rPr lang="en-CA" sz="2800" dirty="0">
                <a:solidFill>
                  <a:srgbClr val="000000"/>
                </a:solidFill>
                <a:latin typeface="Berlin Sans FB" pitchFamily="34" charset="0"/>
              </a:rPr>
              <a:t>on its position in the periodic table, write the condensed electron configuration 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for bismuth</a:t>
            </a:r>
            <a:r>
              <a:rPr lang="en-CA" sz="2800" dirty="0">
                <a:solidFill>
                  <a:srgbClr val="000000"/>
                </a:solidFill>
                <a:latin typeface="Berlin Sans FB" pitchFamily="34" charset="0"/>
              </a:rPr>
              <a:t>, element </a:t>
            </a:r>
            <a:r>
              <a:rPr lang="en-CA" sz="2800" b="1" dirty="0">
                <a:solidFill>
                  <a:srgbClr val="FF0000"/>
                </a:solidFill>
                <a:latin typeface="Berlin Sans FB" pitchFamily="34" charset="0"/>
              </a:rPr>
              <a:t>83</a:t>
            </a:r>
            <a:r>
              <a:rPr lang="en-CA" sz="2800" dirty="0">
                <a:solidFill>
                  <a:srgbClr val="000000"/>
                </a:solidFill>
                <a:latin typeface="Berlin Sans FB" pitchFamily="34" charset="0"/>
              </a:rPr>
              <a:t>. </a:t>
            </a:r>
            <a:endParaRPr lang="en-CA" sz="2800" dirty="0" smtClean="0">
              <a:solidFill>
                <a:srgbClr val="000000"/>
              </a:solidFill>
              <a:latin typeface="Berlin Sans FB" pitchFamily="34" charset="0"/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2. How </a:t>
            </a:r>
            <a:r>
              <a:rPr lang="en-CA" sz="2800" dirty="0">
                <a:solidFill>
                  <a:srgbClr val="000000"/>
                </a:solidFill>
                <a:latin typeface="Berlin Sans FB" pitchFamily="34" charset="0"/>
              </a:rPr>
              <a:t>many unpaired electrons does a bismuth atom have?</a:t>
            </a:r>
            <a:endParaRPr lang="en-CA" sz="2800" dirty="0" smtClean="0">
              <a:solidFill>
                <a:srgbClr val="000000"/>
              </a:solidFill>
              <a:latin typeface="Berlin Sans FB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18" y="2492896"/>
            <a:ext cx="879098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7011470" y="4823730"/>
            <a:ext cx="504056" cy="4054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41045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1015663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6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ACTIVITY!!!</a:t>
            </a:r>
            <a:endParaRPr lang="en-CA" sz="6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989474"/>
            <a:ext cx="9144000" cy="180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000" dirty="0" smtClean="0">
                <a:solidFill>
                  <a:srgbClr val="000000"/>
                </a:solidFill>
                <a:latin typeface="Berlin Sans FB" pitchFamily="34" charset="0"/>
              </a:rPr>
              <a:t>Remember the Elements that you were assigned for building of the Periodic Table??</a:t>
            </a:r>
            <a:endParaRPr lang="en-CA" sz="4000" dirty="0">
              <a:solidFill>
                <a:srgbClr val="000000"/>
              </a:solidFill>
              <a:latin typeface="Berlin Sans FB" pitchFamily="34" charset="0"/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CA" dirty="0" smtClean="0">
              <a:solidFill>
                <a:srgbClr val="000000"/>
              </a:solidFill>
              <a:latin typeface="Berlin Sans FB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-70161" y="3284983"/>
            <a:ext cx="9144000" cy="2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000" dirty="0" smtClean="0">
                <a:solidFill>
                  <a:srgbClr val="000000"/>
                </a:solidFill>
                <a:latin typeface="Berlin Sans FB" pitchFamily="34" charset="0"/>
              </a:rPr>
              <a:t>1. Take two of those elements </a:t>
            </a:r>
            <a:r>
              <a:rPr lang="en-CA" sz="4000" dirty="0">
                <a:solidFill>
                  <a:srgbClr val="000000"/>
                </a:solidFill>
                <a:latin typeface="Berlin Sans FB" pitchFamily="34" charset="0"/>
              </a:rPr>
              <a:t>and </a:t>
            </a:r>
            <a:r>
              <a:rPr lang="en-CA" sz="4000" dirty="0" smtClean="0">
                <a:solidFill>
                  <a:srgbClr val="000000"/>
                </a:solidFill>
                <a:latin typeface="Berlin Sans FB" pitchFamily="34" charset="0"/>
              </a:rPr>
              <a:t>write </a:t>
            </a:r>
            <a:r>
              <a:rPr lang="en-CA" sz="4000" dirty="0" smtClean="0">
                <a:latin typeface="Berlin Sans FB" pitchFamily="34" charset="0"/>
              </a:rPr>
              <a:t>their</a:t>
            </a:r>
            <a:r>
              <a:rPr lang="en-CA" sz="4000" b="1" dirty="0" smtClean="0">
                <a:latin typeface="Berlin Sans FB" pitchFamily="34" charset="0"/>
              </a:rPr>
              <a:t> </a:t>
            </a:r>
            <a:r>
              <a:rPr lang="en-CA" sz="4000" b="1" dirty="0">
                <a:solidFill>
                  <a:srgbClr val="FF0000"/>
                </a:solidFill>
                <a:latin typeface="Berlin Sans FB" pitchFamily="34" charset="0"/>
              </a:rPr>
              <a:t>full ground-state electron configuration</a:t>
            </a:r>
            <a:r>
              <a:rPr lang="en-CA" sz="4000" dirty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CA" sz="4000" dirty="0" smtClean="0">
                <a:solidFill>
                  <a:srgbClr val="000000"/>
                </a:solidFill>
                <a:latin typeface="Berlin Sans FB" pitchFamily="34" charset="0"/>
              </a:rPr>
              <a:t>and </a:t>
            </a:r>
            <a:r>
              <a:rPr lang="en-CA" sz="4000" b="1" dirty="0" smtClean="0">
                <a:solidFill>
                  <a:srgbClr val="7030A0"/>
                </a:solidFill>
                <a:latin typeface="Berlin Sans FB" pitchFamily="34" charset="0"/>
              </a:rPr>
              <a:t>the shorthand electron configuration</a:t>
            </a:r>
            <a:endParaRPr lang="en-CA" b="1" dirty="0" smtClean="0">
              <a:solidFill>
                <a:srgbClr val="7030A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41128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1015663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6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ACTIVITY!!!</a:t>
            </a:r>
            <a:endParaRPr lang="en-CA" sz="6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-26719" y="1124744"/>
            <a:ext cx="9144000" cy="2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000" dirty="0" smtClean="0">
                <a:solidFill>
                  <a:srgbClr val="000000"/>
                </a:solidFill>
                <a:latin typeface="Berlin Sans FB" pitchFamily="34" charset="0"/>
              </a:rPr>
              <a:t>2. </a:t>
            </a:r>
            <a:r>
              <a:rPr lang="en-CA" sz="4000" dirty="0">
                <a:solidFill>
                  <a:srgbClr val="000000"/>
                </a:solidFill>
                <a:latin typeface="Berlin Sans FB" pitchFamily="34" charset="0"/>
              </a:rPr>
              <a:t>Prepare a chart similar to the one shown in the example </a:t>
            </a:r>
            <a:r>
              <a:rPr lang="en-CA" sz="4000" dirty="0" smtClean="0">
                <a:solidFill>
                  <a:srgbClr val="000000"/>
                </a:solidFill>
                <a:latin typeface="Berlin Sans FB" pitchFamily="34" charset="0"/>
              </a:rPr>
              <a:t>below, giving </a:t>
            </a:r>
            <a:r>
              <a:rPr lang="en-CA" sz="4000" dirty="0">
                <a:solidFill>
                  <a:srgbClr val="000000"/>
                </a:solidFill>
                <a:latin typeface="Berlin Sans FB" pitchFamily="34" charset="0"/>
              </a:rPr>
              <a:t>the values of each of the </a:t>
            </a:r>
            <a:r>
              <a:rPr lang="en-CA" sz="4000" b="1" dirty="0">
                <a:solidFill>
                  <a:srgbClr val="FF0000"/>
                </a:solidFill>
                <a:latin typeface="Berlin Sans FB" pitchFamily="34" charset="0"/>
              </a:rPr>
              <a:t>four quantum numbers </a:t>
            </a:r>
            <a:r>
              <a:rPr lang="en-CA" sz="4000" dirty="0">
                <a:solidFill>
                  <a:srgbClr val="000000"/>
                </a:solidFill>
                <a:latin typeface="Berlin Sans FB" pitchFamily="34" charset="0"/>
              </a:rPr>
              <a:t>for </a:t>
            </a:r>
            <a:r>
              <a:rPr lang="en-CA" sz="4000" dirty="0" smtClean="0">
                <a:solidFill>
                  <a:srgbClr val="000000"/>
                </a:solidFill>
                <a:latin typeface="Berlin Sans FB" pitchFamily="34" charset="0"/>
              </a:rPr>
              <a:t>each electron </a:t>
            </a:r>
            <a:r>
              <a:rPr lang="en-CA" sz="4000" dirty="0">
                <a:solidFill>
                  <a:srgbClr val="000000"/>
                </a:solidFill>
                <a:latin typeface="Berlin Sans FB" pitchFamily="34" charset="0"/>
              </a:rPr>
              <a:t>in the atom.</a:t>
            </a:r>
            <a:endParaRPr lang="en-CA" b="1" dirty="0" smtClean="0">
              <a:solidFill>
                <a:srgbClr val="7030A0"/>
              </a:solidFill>
              <a:latin typeface="Berlin Sans FB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2" y="3861048"/>
            <a:ext cx="9094738" cy="204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022139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1015663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6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ACTIVITY!!!</a:t>
            </a:r>
            <a:endParaRPr lang="en-CA" sz="6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-49262" y="1124744"/>
            <a:ext cx="9144000" cy="2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000" dirty="0" smtClean="0">
                <a:solidFill>
                  <a:srgbClr val="000000"/>
                </a:solidFill>
                <a:latin typeface="Berlin Sans FB" pitchFamily="34" charset="0"/>
              </a:rPr>
              <a:t>3. </a:t>
            </a:r>
            <a:r>
              <a:rPr lang="en-CA" sz="4000" dirty="0">
                <a:solidFill>
                  <a:srgbClr val="000000"/>
                </a:solidFill>
                <a:latin typeface="Berlin Sans FB" pitchFamily="34" charset="0"/>
              </a:rPr>
              <a:t>Create an </a:t>
            </a:r>
            <a:r>
              <a:rPr lang="en-CA" sz="4000" b="1" dirty="0">
                <a:solidFill>
                  <a:srgbClr val="FF0000"/>
                </a:solidFill>
                <a:latin typeface="Berlin Sans FB" pitchFamily="34" charset="0"/>
              </a:rPr>
              <a:t>energy level diagram </a:t>
            </a:r>
            <a:r>
              <a:rPr lang="en-CA" sz="4000" dirty="0">
                <a:solidFill>
                  <a:srgbClr val="000000"/>
                </a:solidFill>
                <a:latin typeface="Berlin Sans FB" pitchFamily="34" charset="0"/>
              </a:rPr>
              <a:t>for your </a:t>
            </a:r>
            <a:r>
              <a:rPr lang="en-CA" sz="4000" dirty="0" smtClean="0">
                <a:solidFill>
                  <a:srgbClr val="000000"/>
                </a:solidFill>
                <a:latin typeface="Berlin Sans FB" pitchFamily="34" charset="0"/>
              </a:rPr>
              <a:t>elements. </a:t>
            </a:r>
            <a:r>
              <a:rPr lang="en-CA" sz="4000" b="1" dirty="0">
                <a:solidFill>
                  <a:srgbClr val="7030A0"/>
                </a:solidFill>
                <a:latin typeface="Berlin Sans FB" pitchFamily="34" charset="0"/>
              </a:rPr>
              <a:t>Use a line </a:t>
            </a:r>
            <a:r>
              <a:rPr lang="en-CA" sz="4000" dirty="0" smtClean="0">
                <a:solidFill>
                  <a:srgbClr val="000000"/>
                </a:solidFill>
                <a:latin typeface="Berlin Sans FB" pitchFamily="34" charset="0"/>
              </a:rPr>
              <a:t>to represent </a:t>
            </a:r>
            <a:r>
              <a:rPr lang="en-CA" sz="4000" dirty="0">
                <a:solidFill>
                  <a:srgbClr val="000000"/>
                </a:solidFill>
                <a:latin typeface="Berlin Sans FB" pitchFamily="34" charset="0"/>
              </a:rPr>
              <a:t>an orbital, and use </a:t>
            </a:r>
            <a:r>
              <a:rPr lang="en-CA" sz="4000" b="1" dirty="0">
                <a:solidFill>
                  <a:srgbClr val="00FF00"/>
                </a:solidFill>
                <a:latin typeface="Berlin Sans FB" pitchFamily="34" charset="0"/>
              </a:rPr>
              <a:t>up and down arrows </a:t>
            </a:r>
            <a:r>
              <a:rPr lang="en-CA" sz="4000" dirty="0">
                <a:solidFill>
                  <a:srgbClr val="000000"/>
                </a:solidFill>
                <a:latin typeface="Berlin Sans FB" pitchFamily="34" charset="0"/>
              </a:rPr>
              <a:t>to </a:t>
            </a:r>
            <a:r>
              <a:rPr lang="en-CA" sz="4000" dirty="0" smtClean="0">
                <a:solidFill>
                  <a:srgbClr val="000000"/>
                </a:solidFill>
                <a:latin typeface="Berlin Sans FB" pitchFamily="34" charset="0"/>
              </a:rPr>
              <a:t>represent electrons </a:t>
            </a:r>
            <a:r>
              <a:rPr lang="en-CA" sz="4000" dirty="0">
                <a:solidFill>
                  <a:srgbClr val="000000"/>
                </a:solidFill>
                <a:latin typeface="Berlin Sans FB" pitchFamily="34" charset="0"/>
              </a:rPr>
              <a:t>in each orbital.</a:t>
            </a:r>
            <a:endParaRPr lang="en-CA" b="1" dirty="0" smtClean="0">
              <a:solidFill>
                <a:srgbClr val="7030A0"/>
              </a:solidFill>
              <a:latin typeface="Berlin Sans FB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09513"/>
            <a:ext cx="819260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78784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83099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ACTIVITY!!!</a:t>
            </a:r>
            <a:endParaRPr lang="en-CA" sz="48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-49262" y="841214"/>
            <a:ext cx="914400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4</a:t>
            </a:r>
            <a:r>
              <a:rPr lang="en-CA" sz="2800" dirty="0">
                <a:solidFill>
                  <a:srgbClr val="000000"/>
                </a:solidFill>
                <a:latin typeface="Berlin Sans FB" pitchFamily="34" charset="0"/>
              </a:rPr>
              <a:t>. Many substances exhibit no magnetic properties except in the presence of 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a magnetic </a:t>
            </a:r>
            <a:r>
              <a:rPr lang="en-CA" sz="2800" dirty="0">
                <a:solidFill>
                  <a:srgbClr val="000000"/>
                </a:solidFill>
                <a:latin typeface="Berlin Sans FB" pitchFamily="34" charset="0"/>
              </a:rPr>
              <a:t>field. Substances with all paired electrons are weakly repelled by 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a magnetic </a:t>
            </a:r>
            <a:r>
              <a:rPr lang="en-CA" sz="2800" dirty="0">
                <a:solidFill>
                  <a:srgbClr val="000000"/>
                </a:solidFill>
                <a:latin typeface="Berlin Sans FB" pitchFamily="34" charset="0"/>
              </a:rPr>
              <a:t>field. These substances are called diamagnetic. Other substances 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are attracted </a:t>
            </a:r>
            <a:r>
              <a:rPr lang="en-CA" sz="2800" dirty="0">
                <a:solidFill>
                  <a:srgbClr val="000000"/>
                </a:solidFill>
                <a:latin typeface="Berlin Sans FB" pitchFamily="34" charset="0"/>
              </a:rPr>
              <a:t>to a magnetic field and are called paramagnetic. This property is 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the result </a:t>
            </a:r>
            <a:r>
              <a:rPr lang="en-CA" sz="2800" dirty="0">
                <a:solidFill>
                  <a:srgbClr val="000000"/>
                </a:solidFill>
                <a:latin typeface="Berlin Sans FB" pitchFamily="34" charset="0"/>
              </a:rPr>
              <a:t>of unpaired electrons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.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CA" sz="2800" dirty="0" smtClean="0">
              <a:solidFill>
                <a:srgbClr val="000000"/>
              </a:solidFill>
              <a:latin typeface="Berlin Sans FB" pitchFamily="34" charset="0"/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2400" b="1" dirty="0">
                <a:solidFill>
                  <a:srgbClr val="7030A0"/>
                </a:solidFill>
                <a:latin typeface="Berlin Sans FB" pitchFamily="34" charset="0"/>
              </a:rPr>
              <a:t>Which of the following do you expect to be paramagnetic? Explain how </a:t>
            </a:r>
            <a:r>
              <a:rPr lang="en-CA" sz="2400" b="1" smtClean="0">
                <a:solidFill>
                  <a:srgbClr val="7030A0"/>
                </a:solidFill>
                <a:latin typeface="Berlin Sans FB" pitchFamily="34" charset="0"/>
              </a:rPr>
              <a:t>you reached </a:t>
            </a:r>
            <a:r>
              <a:rPr lang="en-CA" sz="2400" b="1" dirty="0">
                <a:solidFill>
                  <a:srgbClr val="7030A0"/>
                </a:solidFill>
                <a:latin typeface="Berlin Sans FB" pitchFamily="34" charset="0"/>
              </a:rPr>
              <a:t>your </a:t>
            </a:r>
            <a:r>
              <a:rPr lang="en-CA" sz="2400" b="1" dirty="0" smtClean="0">
                <a:solidFill>
                  <a:srgbClr val="7030A0"/>
                </a:solidFill>
                <a:latin typeface="Berlin Sans FB" pitchFamily="34" charset="0"/>
              </a:rPr>
              <a:t>conclusions?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97" y="4624519"/>
            <a:ext cx="921804" cy="923330"/>
          </a:xfrm>
          <a:prstGeom prst="rect">
            <a:avLst/>
          </a:prstGeom>
          <a:solidFill>
            <a:srgbClr val="00197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K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4029" y="4630350"/>
            <a:ext cx="1790176" cy="923330"/>
          </a:xfrm>
          <a:prstGeom prst="rect">
            <a:avLst/>
          </a:prstGeom>
          <a:solidFill>
            <a:srgbClr val="00197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</a:t>
            </a:r>
            <a:r>
              <a:rPr lang="en-US" sz="5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  <a:r>
              <a:rPr lang="en-US" sz="5400" b="1" cap="all" spc="0" baseline="30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2+</a:t>
            </a:r>
            <a:endParaRPr lang="en-US" sz="5400" b="1" cap="all" spc="0" baseline="300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27650" y="5199583"/>
            <a:ext cx="1790176" cy="923330"/>
          </a:xfrm>
          <a:prstGeom prst="rect">
            <a:avLst/>
          </a:prstGeom>
          <a:solidFill>
            <a:srgbClr val="00197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r>
              <a:rPr lang="en-US" sz="5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</a:t>
            </a:r>
            <a:r>
              <a:rPr lang="en-US" sz="5400" b="1" cap="all" spc="0" baseline="30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2+</a:t>
            </a:r>
            <a:endParaRPr lang="en-US" sz="5400" b="1" cap="all" spc="0" baseline="300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12160" y="4608754"/>
            <a:ext cx="1790176" cy="923330"/>
          </a:xfrm>
          <a:prstGeom prst="rect">
            <a:avLst/>
          </a:prstGeom>
          <a:solidFill>
            <a:srgbClr val="00197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r>
              <a:rPr lang="en-US" sz="5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</a:t>
            </a:r>
            <a:r>
              <a:rPr lang="en-US" sz="5400" b="1" cap="all" spc="0" baseline="30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3+</a:t>
            </a:r>
            <a:endParaRPr lang="en-US" sz="5400" b="1" cap="all" spc="0" baseline="300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72934" y="4618689"/>
            <a:ext cx="921804" cy="923330"/>
          </a:xfrm>
          <a:prstGeom prst="rect">
            <a:avLst/>
          </a:prstGeom>
          <a:solidFill>
            <a:srgbClr val="00197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826" y="5898067"/>
            <a:ext cx="1790176" cy="923330"/>
          </a:xfrm>
          <a:prstGeom prst="rect">
            <a:avLst/>
          </a:prstGeom>
          <a:solidFill>
            <a:srgbClr val="00197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r>
              <a:rPr lang="en-US" sz="5400" b="1" cap="all" spc="0" baseline="30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-</a:t>
            </a:r>
            <a:endParaRPr lang="en-US" sz="5400" b="1" cap="all" spc="0" baseline="300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43660" y="5898067"/>
            <a:ext cx="1790176" cy="923330"/>
          </a:xfrm>
          <a:prstGeom prst="rect">
            <a:avLst/>
          </a:prstGeom>
          <a:solidFill>
            <a:srgbClr val="00197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</a:t>
            </a:r>
            <a:r>
              <a:rPr lang="en-US" sz="5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</a:t>
            </a:r>
            <a:r>
              <a:rPr lang="en-US" sz="5400" b="1" cap="all" spc="0" baseline="30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2+</a:t>
            </a:r>
            <a:endParaRPr lang="en-US" sz="5400" b="1" cap="all" spc="0" baseline="300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56953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8900" dirty="0" smtClean="0">
                <a:solidFill>
                  <a:srgbClr val="FF0000"/>
                </a:solidFill>
                <a:latin typeface="Berlin Sans FB Demi" pitchFamily="34" charset="0"/>
              </a:rPr>
              <a:t>HOMEWORK</a:t>
            </a:r>
            <a:endParaRPr lang="en-CA" dirty="0">
              <a:solidFill>
                <a:srgbClr val="FF0000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492896"/>
            <a:ext cx="7560840" cy="30243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400" dirty="0" smtClean="0">
                <a:solidFill>
                  <a:srgbClr val="7030A0"/>
                </a:solidFill>
                <a:latin typeface="Bodoni MT Black" pitchFamily="18" charset="0"/>
              </a:rPr>
              <a:t>PAGE</a:t>
            </a:r>
            <a:r>
              <a:rPr lang="en-CA" sz="4400" smtClean="0">
                <a:latin typeface="Bodoni MT Black" pitchFamily="18" charset="0"/>
              </a:rPr>
              <a:t>: 246</a:t>
            </a:r>
            <a:endParaRPr lang="en-CA" sz="4400" dirty="0" smtClean="0">
              <a:solidFill>
                <a:schemeClr val="tx1"/>
              </a:solidFill>
              <a:latin typeface="Bodoni MT Black" pitchFamily="18" charset="0"/>
            </a:endParaRPr>
          </a:p>
          <a:p>
            <a:pPr marL="0" indent="0">
              <a:buNone/>
            </a:pPr>
            <a:endParaRPr lang="en-CA" sz="4400" dirty="0" smtClean="0">
              <a:latin typeface="Bodoni MT Black" pitchFamily="18" charset="0"/>
            </a:endParaRPr>
          </a:p>
          <a:p>
            <a:pPr marL="0" indent="0">
              <a:buNone/>
            </a:pPr>
            <a:r>
              <a:rPr lang="en-CA" sz="4400" dirty="0" smtClean="0">
                <a:solidFill>
                  <a:srgbClr val="7030A0"/>
                </a:solidFill>
                <a:latin typeface="Bodoni MT Black" pitchFamily="18" charset="0"/>
              </a:rPr>
              <a:t>PROBLEMS: </a:t>
            </a:r>
            <a:r>
              <a:rPr lang="en-CA" sz="4400" dirty="0" smtClean="0">
                <a:latin typeface="Bodoni MT Black" pitchFamily="18" charset="0"/>
              </a:rPr>
              <a:t>71, 74, 94</a:t>
            </a:r>
            <a:endParaRPr lang="en-CA" sz="4400" dirty="0">
              <a:solidFill>
                <a:schemeClr val="tx1"/>
              </a:solidFill>
              <a:latin typeface="Bodoni MT Black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465E9C"/>
                </a:solidFill>
              </a:rPr>
              <a:pPr/>
              <a:t>135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603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171194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115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ANSWERS TO WORKSHEET EXAMPLES</a:t>
            </a:r>
            <a:endParaRPr lang="en-CA" sz="115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18571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Worksheet Example 0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144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Calculate the velocity of a neutron whose de Broglie wavelength is </a:t>
            </a:r>
            <a:r>
              <a:rPr lang="en-CA" b="1" dirty="0">
                <a:solidFill>
                  <a:srgbClr val="000000"/>
                </a:solidFill>
                <a:latin typeface="Berlin Sans FB" pitchFamily="34" charset="0"/>
              </a:rPr>
              <a:t>500 pm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. The mass of a neutron is given in the table inside the back cover of the text.</a:t>
            </a:r>
          </a:p>
        </p:txBody>
      </p:sp>
      <p:sp>
        <p:nvSpPr>
          <p:cNvPr id="4" name="Rectangle 3"/>
          <p:cNvSpPr/>
          <p:nvPr/>
        </p:nvSpPr>
        <p:spPr>
          <a:xfrm>
            <a:off x="2675885" y="2924944"/>
            <a:ext cx="4272380" cy="83099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Times" pitchFamily="124" charset="0"/>
              </a:rPr>
              <a:t>7.92 × 10</a:t>
            </a:r>
            <a:r>
              <a:rPr lang="en-US" sz="4800" b="1" baseline="30000" dirty="0">
                <a:solidFill>
                  <a:srgbClr val="000000"/>
                </a:solidFill>
                <a:latin typeface="Times" pitchFamily="124" charset="0"/>
              </a:rPr>
              <a:t>2</a:t>
            </a:r>
            <a:r>
              <a:rPr lang="en-US" sz="4800" b="1" dirty="0">
                <a:solidFill>
                  <a:srgbClr val="000000"/>
                </a:solidFill>
                <a:latin typeface="Times" pitchFamily="124" charset="0"/>
              </a:rPr>
              <a:t> m/s</a:t>
            </a:r>
          </a:p>
        </p:txBody>
      </p:sp>
    </p:spTree>
    <p:extLst>
      <p:ext uri="{BB962C8B-B14F-4D97-AF65-F5344CB8AC3E}">
        <p14:creationId xmlns="" xmlns:p14="http://schemas.microsoft.com/office/powerpoint/2010/main" val="37649105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Worksheet Example 1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144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1.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If your </a:t>
            </a:r>
            <a:r>
              <a:rPr lang="en-CA" b="1" dirty="0">
                <a:solidFill>
                  <a:srgbClr val="000000"/>
                </a:solidFill>
                <a:latin typeface="Berlin Sans FB" pitchFamily="34" charset="0"/>
              </a:rPr>
              <a:t>principal quantum number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is</a:t>
            </a:r>
            <a:r>
              <a:rPr lang="en-CA" b="1" dirty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5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,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what are the possible values for other two quantum numbers?</a:t>
            </a:r>
            <a:endParaRPr lang="en-CA" b="1" dirty="0">
              <a:solidFill>
                <a:srgbClr val="333399"/>
              </a:solidFill>
              <a:latin typeface="Berlin Sans FB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317830" y="2852936"/>
            <a:ext cx="6214610" cy="10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7200" b="1" dirty="0">
                <a:latin typeface="Berlin Sans FB" pitchFamily="34" charset="0"/>
              </a:rPr>
              <a:t>l</a:t>
            </a:r>
            <a:r>
              <a:rPr lang="en-CA" sz="7200" b="1" dirty="0" smtClean="0">
                <a:latin typeface="Berlin Sans FB" pitchFamily="34" charset="0"/>
              </a:rPr>
              <a:t> = </a:t>
            </a:r>
            <a:r>
              <a:rPr lang="en-CA" sz="7200" b="1" dirty="0" smtClean="0">
                <a:solidFill>
                  <a:srgbClr val="FF0000"/>
                </a:solidFill>
                <a:latin typeface="Berlin Sans FB" pitchFamily="34" charset="0"/>
              </a:rPr>
              <a:t>4, 3, 2, 1, 0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4293096"/>
            <a:ext cx="9144000" cy="194421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7200" b="1" dirty="0" smtClean="0">
                <a:solidFill>
                  <a:srgbClr val="7030A0"/>
                </a:solidFill>
                <a:latin typeface="Berlin Sans FB" pitchFamily="34" charset="0"/>
              </a:rPr>
              <a:t>m = </a:t>
            </a:r>
            <a:r>
              <a:rPr lang="en-CA" sz="7200" b="1" dirty="0" smtClean="0">
                <a:solidFill>
                  <a:srgbClr val="FF0000"/>
                </a:solidFill>
                <a:latin typeface="Berlin Sans FB" pitchFamily="34" charset="0"/>
              </a:rPr>
              <a:t>-4, -3, -2, -1, 0, 1, 2, 3, 4 </a:t>
            </a:r>
          </a:p>
        </p:txBody>
      </p:sp>
    </p:spTree>
    <p:extLst>
      <p:ext uri="{BB962C8B-B14F-4D97-AF65-F5344CB8AC3E}">
        <p14:creationId xmlns="" xmlns:p14="http://schemas.microsoft.com/office/powerpoint/2010/main" val="9384085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Worksheet </a:t>
            </a:r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Example 2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238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1. What is the designation for the subshell with n = 5 and l = 1?</a:t>
            </a:r>
            <a:endParaRPr lang="en-CA" dirty="0">
              <a:solidFill>
                <a:srgbClr val="000000"/>
              </a:solidFill>
              <a:latin typeface="Berlin Sans FB" pitchFamily="34" charset="0"/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2. How many orbitals are in this subshell?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3. Indicate the values of m</a:t>
            </a:r>
            <a:r>
              <a:rPr lang="en-CA" baseline="-25000" dirty="0" smtClean="0">
                <a:solidFill>
                  <a:srgbClr val="000000"/>
                </a:solidFill>
                <a:latin typeface="Berlin Sans FB" pitchFamily="34" charset="0"/>
              </a:rPr>
              <a:t>l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 for each of these orbitals</a:t>
            </a:r>
            <a:endParaRPr lang="en-CA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10521" y="3573016"/>
            <a:ext cx="1502780" cy="10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7200" b="1" dirty="0" smtClean="0">
                <a:solidFill>
                  <a:srgbClr val="000000"/>
                </a:solidFill>
                <a:latin typeface="Berlin Sans FB" pitchFamily="34" charset="0"/>
              </a:rPr>
              <a:t>5p</a:t>
            </a:r>
            <a:endParaRPr lang="en-CA" sz="7200" b="1" dirty="0" smtClean="0">
              <a:solidFill>
                <a:srgbClr val="333399"/>
              </a:solidFill>
              <a:latin typeface="Berlin Sans FB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069220" y="3573016"/>
            <a:ext cx="1502780" cy="10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7200" b="1" dirty="0" smtClean="0">
                <a:solidFill>
                  <a:srgbClr val="FF0000"/>
                </a:solidFill>
                <a:latin typeface="Berlin Sans FB" pitchFamily="34" charset="0"/>
              </a:rPr>
              <a:t>3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436096" y="3573015"/>
            <a:ext cx="3263286" cy="10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7200" b="1" dirty="0" smtClean="0">
                <a:solidFill>
                  <a:srgbClr val="7030A0"/>
                </a:solidFill>
                <a:latin typeface="Berlin Sans FB" pitchFamily="34" charset="0"/>
              </a:rPr>
              <a:t>-1, 0, 1</a:t>
            </a:r>
          </a:p>
        </p:txBody>
      </p:sp>
    </p:spTree>
    <p:extLst>
      <p:ext uri="{BB962C8B-B14F-4D97-AF65-F5344CB8AC3E}">
        <p14:creationId xmlns="" xmlns:p14="http://schemas.microsoft.com/office/powerpoint/2010/main" val="19191766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868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  <a:latin typeface="Arial Rounded MT Bold" pitchFamily="34" charset="0"/>
              </a:rPr>
              <a:t>2. The Photoelectric Effect</a:t>
            </a:r>
            <a:endParaRPr lang="en-US" sz="1600" b="1" dirty="0">
              <a:solidFill>
                <a:srgbClr val="7030A0"/>
              </a:solidFill>
              <a:latin typeface="Arial Rounded MT Bold" pitchFamily="34" charset="0"/>
            </a:endParaRPr>
          </a:p>
        </p:txBody>
      </p:sp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85800"/>
            <a:ext cx="8458200" cy="522312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CA" sz="2800" dirty="0" smtClean="0">
                <a:latin typeface="Berlin Sans FB" pitchFamily="34" charset="0"/>
              </a:rPr>
              <a:t>He called the “Plank’s packets of energy” </a:t>
            </a:r>
            <a:r>
              <a:rPr lang="en-CA" sz="2800" b="1" dirty="0" smtClean="0">
                <a:solidFill>
                  <a:srgbClr val="FF0000"/>
                </a:solidFill>
                <a:latin typeface="Berlin Sans FB" pitchFamily="34" charset="0"/>
              </a:rPr>
              <a:t>photons</a:t>
            </a:r>
            <a:endParaRPr lang="en-US" b="1" dirty="0" smtClean="0">
              <a:solidFill>
                <a:srgbClr val="FF0000"/>
              </a:solidFill>
              <a:latin typeface="Berlin Sans FB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6" y="1301234"/>
            <a:ext cx="3384298" cy="229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1" y="3725356"/>
            <a:ext cx="3548928" cy="313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851920" y="5673308"/>
            <a:ext cx="5219227" cy="86409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5400" b="1" dirty="0" smtClean="0">
                <a:solidFill>
                  <a:srgbClr val="FF0000"/>
                </a:solidFill>
                <a:latin typeface="Berlin Sans FB" pitchFamily="34" charset="0"/>
              </a:rPr>
              <a:t>E</a:t>
            </a:r>
            <a:r>
              <a:rPr lang="en-CA" sz="5400" b="1" baseline="-25000" dirty="0" smtClean="0">
                <a:solidFill>
                  <a:srgbClr val="FF0000"/>
                </a:solidFill>
                <a:latin typeface="Berlin Sans FB" pitchFamily="34" charset="0"/>
              </a:rPr>
              <a:t>photon</a:t>
            </a:r>
            <a:r>
              <a:rPr lang="en-CA" sz="5400" b="1" dirty="0" smtClean="0">
                <a:latin typeface="Berlin Sans FB" pitchFamily="34" charset="0"/>
              </a:rPr>
              <a:t> = </a:t>
            </a:r>
            <a:r>
              <a:rPr lang="en-CA" sz="5400" b="1" i="1" dirty="0" smtClean="0">
                <a:latin typeface="Berlin Sans FB" pitchFamily="34" charset="0"/>
              </a:rPr>
              <a:t>h </a:t>
            </a:r>
            <a:r>
              <a:rPr lang="en-CA" sz="5400" b="1" i="1" dirty="0" smtClean="0">
                <a:latin typeface="Berlin Sans FB"/>
              </a:rPr>
              <a:t>∙ </a:t>
            </a:r>
            <a:r>
              <a:rPr lang="en-CA" sz="5400" b="1" i="1" dirty="0" smtClean="0">
                <a:latin typeface="Berlin Sans FB" pitchFamily="34" charset="0"/>
              </a:rPr>
              <a:t>v</a:t>
            </a:r>
            <a:endParaRPr lang="en-CA" sz="5400" b="1" i="1" dirty="0">
              <a:latin typeface="Berlin Sans FB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90145"/>
            <a:ext cx="5219227" cy="378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328177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11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Worksheet </a:t>
            </a:r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Example 3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7073" y="1052736"/>
            <a:ext cx="8316416" cy="58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1. Draw all possible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s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 and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p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 orbitals if n = 2</a:t>
            </a:r>
            <a:endParaRPr lang="en-CA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28" y="1585529"/>
            <a:ext cx="7308305" cy="523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70923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WORSHEET QUESTION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30722" name="Picture 2" descr="electron.boxes.to.fill (3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5"/>
            <a:ext cx="9079271" cy="5013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1520" y="770275"/>
            <a:ext cx="8352928" cy="954107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What is the shorthand (condensed) electron </a:t>
            </a:r>
          </a:p>
          <a:p>
            <a:pPr algn="ctr"/>
            <a:r>
              <a:rPr lang="en-US" sz="28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configuration of a 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Ca</a:t>
            </a:r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atom?</a:t>
            </a:r>
            <a:endParaRPr lang="en-US" sz="2800" b="1" dirty="0">
              <a:ln w="11430"/>
              <a:solidFill>
                <a:srgbClr val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68142" y="5589240"/>
            <a:ext cx="4499950" cy="95410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How many core electrons</a:t>
            </a:r>
          </a:p>
          <a:p>
            <a:pPr algn="ctr"/>
            <a:r>
              <a:rPr lang="en-US" sz="28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does a 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Ca</a:t>
            </a:r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atom posses?</a:t>
            </a:r>
            <a:endParaRPr lang="en-US" sz="2800" b="1" dirty="0">
              <a:ln w="11430"/>
              <a:solidFill>
                <a:srgbClr val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67580" y="4221088"/>
            <a:ext cx="5101076" cy="95410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How many valence electrons</a:t>
            </a:r>
          </a:p>
          <a:p>
            <a:pPr algn="ctr"/>
            <a:r>
              <a:rPr lang="en-US" sz="28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does a 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Ca</a:t>
            </a:r>
            <a:r>
              <a:rPr lang="en-US" sz="28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atom posses?</a:t>
            </a:r>
            <a:endParaRPr lang="en-US" sz="2800" b="1" dirty="0">
              <a:ln w="11430"/>
              <a:solidFill>
                <a:srgbClr val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93782" y="2276872"/>
            <a:ext cx="3024335" cy="1107996"/>
          </a:xfrm>
          <a:prstGeom prst="rect">
            <a:avLst/>
          </a:prstGeom>
          <a:solidFill>
            <a:srgbClr val="FF99C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[</a:t>
            </a:r>
            <a:r>
              <a:rPr lang="en-US" sz="6600" b="1" cap="all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  <a:r>
              <a:rPr lang="en-US" sz="6600" b="1" dirty="0" err="1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</a:t>
            </a:r>
            <a:r>
              <a:rPr lang="en-US" sz="66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]4</a:t>
            </a:r>
            <a:r>
              <a:rPr lang="en-US" sz="66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66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en-US" sz="6600" b="1" cap="all" baseline="3000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8243" y="4144143"/>
            <a:ext cx="3024335" cy="1107996"/>
          </a:xfrm>
          <a:prstGeom prst="rect">
            <a:avLst/>
          </a:prstGeom>
          <a:solidFill>
            <a:srgbClr val="FF99C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en-US" sz="6600" b="1" cap="all" baseline="3000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8243" y="5512295"/>
            <a:ext cx="3024335" cy="1107996"/>
          </a:xfrm>
          <a:prstGeom prst="rect">
            <a:avLst/>
          </a:prstGeom>
          <a:solidFill>
            <a:srgbClr val="FF99C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18</a:t>
            </a:r>
            <a:endParaRPr lang="en-US" sz="6600" b="1" cap="all" baseline="3000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39171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2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6_30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4" y="2132856"/>
            <a:ext cx="8993043" cy="47251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4176" y="10217"/>
            <a:ext cx="9098914" cy="144655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WORKSHEET EXAMPLE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  <a:p>
            <a:pPr algn="ctr"/>
            <a:r>
              <a:rPr lang="en-CA" sz="44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EXAMPLE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1735" y="774319"/>
            <a:ext cx="9083447" cy="1323439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What is the electron </a:t>
            </a:r>
          </a:p>
          <a:p>
            <a:pPr algn="ctr"/>
            <a:r>
              <a:rPr lang="en-US" sz="40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configuration of a 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" pitchFamily="34" charset="0"/>
              </a:rPr>
              <a:t>rubidium </a:t>
            </a:r>
            <a:r>
              <a:rPr lang="en-US" sz="4000" b="1" dirty="0" smtClean="0">
                <a:ln w="11430"/>
                <a:solidFill>
                  <a:srgbClr val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atom?</a:t>
            </a:r>
            <a:endParaRPr lang="en-US" sz="4000" b="1" dirty="0">
              <a:ln w="11430"/>
              <a:solidFill>
                <a:srgbClr val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017" y="3212975"/>
            <a:ext cx="8748464" cy="830997"/>
          </a:xfrm>
          <a:prstGeom prst="rect">
            <a:avLst/>
          </a:prstGeom>
          <a:solidFill>
            <a:srgbClr val="FF99CC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r>
              <a:rPr lang="en-US" sz="48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48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48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48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48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r>
              <a:rPr lang="en-US" sz="48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en-US" sz="48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48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en-US" sz="48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r>
              <a:rPr lang="en-US" sz="48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en-US" sz="48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</a:t>
            </a:r>
            <a:r>
              <a:rPr lang="en-US" sz="48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10</a:t>
            </a:r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  <a:r>
              <a:rPr lang="en-US" sz="48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48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  <a:r>
              <a:rPr lang="en-US" sz="48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r>
              <a:rPr lang="en-US" sz="48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  <a:r>
              <a:rPr lang="en-US" sz="4800" b="1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4800" b="1" cap="all" baseline="30000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4800" b="1" cap="all" baseline="3000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55068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WORKSHEET EXAMPLE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144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Based on the structure of the periodic table, which becomes occupied first, 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the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6s</a:t>
            </a:r>
            <a:r>
              <a:rPr lang="en-CA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orbital or the </a:t>
            </a:r>
            <a:r>
              <a:rPr lang="en-CA" b="1" dirty="0">
                <a:solidFill>
                  <a:srgbClr val="FF0000"/>
                </a:solidFill>
                <a:latin typeface="Berlin Sans FB" pitchFamily="34" charset="0"/>
              </a:rPr>
              <a:t>5d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 orbitals?</a:t>
            </a:r>
            <a:endParaRPr lang="en-CA" dirty="0" smtClean="0">
              <a:solidFill>
                <a:srgbClr val="000000"/>
              </a:solidFill>
              <a:latin typeface="Berlin Sans FB" pitchFamily="34" charset="0"/>
            </a:endParaRPr>
          </a:p>
        </p:txBody>
      </p:sp>
      <p:pic>
        <p:nvPicPr>
          <p:cNvPr id="7" name="Picture 8" descr="06_30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5" y="2852936"/>
            <a:ext cx="9055190" cy="4005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 bwMode="auto">
          <a:xfrm>
            <a:off x="259142" y="5013176"/>
            <a:ext cx="560143" cy="502916"/>
          </a:xfrm>
          <a:prstGeom prst="ellipse">
            <a:avLst/>
          </a:prstGeom>
          <a:noFill/>
          <a:ln w="69850"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47759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21263" y="5832"/>
            <a:ext cx="9144000" cy="1046903"/>
          </a:xfrm>
          <a:solidFill>
            <a:srgbClr val="FF99CC"/>
          </a:solidFill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002060"/>
                </a:solidFill>
                <a:latin typeface="Berlin Sans FB" pitchFamily="34" charset="0"/>
              </a:rPr>
              <a:t>Summary of the photoelectric effect: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800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CA" sz="2800" dirty="0" smtClean="0">
                <a:latin typeface="Berlin Sans FB" pitchFamily="34" charset="0"/>
              </a:rPr>
              <a:t>the </a:t>
            </a:r>
            <a:r>
              <a:rPr lang="en-CA" sz="2800" dirty="0">
                <a:latin typeface="Berlin Sans FB" pitchFamily="34" charset="0"/>
              </a:rPr>
              <a:t>energy of </a:t>
            </a:r>
            <a:r>
              <a:rPr lang="en-CA" sz="2800" dirty="0" smtClean="0">
                <a:latin typeface="Berlin Sans FB" pitchFamily="34" charset="0"/>
              </a:rPr>
              <a:t>light (photon) </a:t>
            </a:r>
            <a:r>
              <a:rPr lang="en-CA" sz="2800" dirty="0">
                <a:latin typeface="Berlin Sans FB" pitchFamily="34" charset="0"/>
              </a:rPr>
              <a:t>depends on its frequency</a:t>
            </a:r>
            <a:endParaRPr lang="en-US" sz="2800" dirty="0" smtClean="0">
              <a:solidFill>
                <a:srgbClr val="FF0000"/>
              </a:solidFill>
              <a:latin typeface="Berlin Sans FB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8427" y="1096859"/>
            <a:ext cx="9144000" cy="154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7030A0"/>
                </a:solidFill>
                <a:latin typeface="Agency FB" pitchFamily="34" charset="0"/>
              </a:rPr>
              <a:t>Short wavelength </a:t>
            </a:r>
            <a:r>
              <a:rPr lang="en-US" b="1" dirty="0" smtClean="0">
                <a:latin typeface="Agency FB" pitchFamily="34" charset="0"/>
              </a:rPr>
              <a:t>radiation = </a:t>
            </a:r>
            <a:r>
              <a:rPr lang="en-US" b="1" dirty="0" smtClean="0">
                <a:solidFill>
                  <a:srgbClr val="7030A0"/>
                </a:solidFill>
                <a:latin typeface="Agency FB" pitchFamily="34" charset="0"/>
              </a:rPr>
              <a:t>high frequency </a:t>
            </a:r>
            <a:r>
              <a:rPr lang="en-US" b="1" dirty="0" smtClean="0">
                <a:latin typeface="Agency FB" pitchFamily="34" charset="0"/>
              </a:rPr>
              <a:t>radiation (X – ray)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b="1" dirty="0">
                <a:latin typeface="Agency FB" pitchFamily="34" charset="0"/>
              </a:rPr>
              <a:t>=</a:t>
            </a:r>
            <a:endParaRPr lang="en-US" b="1" dirty="0" smtClean="0">
              <a:latin typeface="Agency FB" pitchFamily="34" charset="0"/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b="1" dirty="0" smtClean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High energy </a:t>
            </a:r>
            <a:r>
              <a:rPr lang="en-CA" b="1" dirty="0" smtClean="0">
                <a:latin typeface="Agency FB" pitchFamily="34" charset="0"/>
              </a:rPr>
              <a:t>(damage to our cells and tissues)</a:t>
            </a:r>
            <a:endParaRPr lang="en-US" b="1" dirty="0" smtClean="0">
              <a:latin typeface="Agency FB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1" y="2780928"/>
            <a:ext cx="2854187" cy="388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80928"/>
            <a:ext cx="2522033" cy="388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80927"/>
            <a:ext cx="3294486" cy="388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413264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21263" y="5832"/>
            <a:ext cx="9144000" cy="686863"/>
          </a:xfrm>
          <a:solidFill>
            <a:srgbClr val="FF99CC"/>
          </a:solidFill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4800" b="1" dirty="0" smtClean="0">
                <a:solidFill>
                  <a:srgbClr val="002060"/>
                </a:solidFill>
                <a:latin typeface="Berlin Sans FB" pitchFamily="34" charset="0"/>
              </a:rPr>
              <a:t>Summary of light so far…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828800" y="838200"/>
            <a:ext cx="4800600" cy="74149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sz="4400" b="1" dirty="0" smtClean="0">
                <a:solidFill>
                  <a:srgbClr val="0000FF"/>
                </a:solidFill>
                <a:latin typeface="Copperplate Gothic Bold" pitchFamily="34" charset="0"/>
                <a:cs typeface="Aharoni" pitchFamily="2" charset="-79"/>
              </a:rPr>
              <a:t>Light</a:t>
            </a:r>
            <a:r>
              <a:rPr lang="en-US" sz="4400" b="1" dirty="0" smtClean="0">
                <a:latin typeface="Copperplate Gothic Bold" pitchFamily="34" charset="0"/>
                <a:cs typeface="Aharoni" pitchFamily="2" charset="-79"/>
              </a:rPr>
              <a:t> can be: 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51520" y="1769876"/>
            <a:ext cx="3169961" cy="667039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4400" b="1" dirty="0" smtClean="0">
                <a:solidFill>
                  <a:srgbClr val="FF0000"/>
                </a:solidFill>
                <a:latin typeface="Berlin Sans FB" pitchFamily="34" charset="0"/>
              </a:rPr>
              <a:t>a wave</a:t>
            </a:r>
            <a:endParaRPr lang="en-CA" sz="4400" b="1" i="1" dirty="0">
              <a:latin typeface="Berlin Sans FB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149262" y="1769876"/>
            <a:ext cx="4896544" cy="667039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4400" b="1" dirty="0" smtClean="0">
                <a:solidFill>
                  <a:srgbClr val="FF0000"/>
                </a:solidFill>
                <a:latin typeface="Berlin Sans FB" pitchFamily="34" charset="0"/>
              </a:rPr>
              <a:t>a particle – like </a:t>
            </a:r>
            <a:endParaRPr lang="en-CA" sz="4400" b="1" i="1" dirty="0">
              <a:latin typeface="Berlin Sans FB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171" y="2780928"/>
            <a:ext cx="4053235" cy="383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5" y="2924944"/>
            <a:ext cx="4898286" cy="369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904951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868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  <a:latin typeface="Arial Rounded MT Bold" pitchFamily="34" charset="0"/>
              </a:rPr>
              <a:t>2. The Photoelectric Effect</a:t>
            </a:r>
            <a:endParaRPr lang="en-US" sz="1600" b="1" dirty="0">
              <a:solidFill>
                <a:srgbClr val="7030A0"/>
              </a:solidFill>
              <a:latin typeface="Arial Rounded MT Bold" pitchFamily="34" charset="0"/>
            </a:endParaRPr>
          </a:p>
        </p:txBody>
      </p:sp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276872"/>
            <a:ext cx="8534400" cy="1228328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CA" sz="2800" dirty="0">
                <a:latin typeface="Berlin Sans FB" pitchFamily="34" charset="0"/>
              </a:rPr>
              <a:t>When an electron moves </a:t>
            </a:r>
            <a:r>
              <a:rPr lang="en-CA" sz="2800" u="sng" dirty="0">
                <a:solidFill>
                  <a:srgbClr val="FF0000"/>
                </a:solidFill>
                <a:latin typeface="Berlin Sans FB" pitchFamily="34" charset="0"/>
              </a:rPr>
              <a:t>from a higher energy level </a:t>
            </a:r>
            <a:r>
              <a:rPr lang="en-CA" sz="2800" dirty="0">
                <a:latin typeface="Berlin Sans FB" pitchFamily="34" charset="0"/>
              </a:rPr>
              <a:t>to </a:t>
            </a:r>
            <a:r>
              <a:rPr lang="en-CA" sz="2800" u="sng" dirty="0">
                <a:solidFill>
                  <a:srgbClr val="7030A0"/>
                </a:solidFill>
                <a:latin typeface="Berlin Sans FB" pitchFamily="34" charset="0"/>
              </a:rPr>
              <a:t>a lower energy level</a:t>
            </a:r>
            <a:r>
              <a:rPr lang="en-CA" sz="2800" dirty="0">
                <a:latin typeface="Berlin Sans FB" pitchFamily="34" charset="0"/>
              </a:rPr>
              <a:t>, a photon (particle of light) is emitted. </a:t>
            </a:r>
            <a:endParaRPr lang="en-US" b="1" dirty="0" smtClean="0">
              <a:solidFill>
                <a:srgbClr val="FF0000"/>
              </a:solidFill>
              <a:latin typeface="Berlin Sans FB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91" y="3615720"/>
            <a:ext cx="3446193" cy="308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3166864" cy="315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04800" y="762000"/>
            <a:ext cx="8534400" cy="1380089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4800" dirty="0" smtClean="0">
                <a:solidFill>
                  <a:srgbClr val="FFFF00"/>
                </a:solidFill>
                <a:latin typeface="Bauhaus 93" pitchFamily="82" charset="0"/>
              </a:rPr>
              <a:t>What does this have to do with structure of an atom?</a:t>
            </a:r>
            <a:endParaRPr lang="en-US" sz="5400" b="1" dirty="0" smtClean="0">
              <a:solidFill>
                <a:srgbClr val="FFFF00"/>
              </a:solidFill>
              <a:latin typeface="Bauhaus 93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68040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12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74" y="3469151"/>
            <a:ext cx="5933894" cy="335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 Rounded MT Bold" pitchFamily="34" charset="0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latin typeface="Arial Rounded MT Bold" pitchFamily="34" charset="0"/>
              </a:rPr>
              <a:t>. </a:t>
            </a:r>
            <a:r>
              <a:rPr lang="en-US" b="1" dirty="0" smtClean="0">
                <a:solidFill>
                  <a:srgbClr val="FF0000"/>
                </a:solidFill>
                <a:latin typeface="Arial Rounded MT Bold" pitchFamily="34" charset="0"/>
              </a:rPr>
              <a:t>Emission Spectra</a:t>
            </a:r>
            <a:endParaRPr lang="en-US" sz="14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332" y="692696"/>
            <a:ext cx="9144000" cy="608538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CA" dirty="0" smtClean="0">
                <a:latin typeface="Berlin Sans FB" pitchFamily="34" charset="0"/>
              </a:rPr>
              <a:t>Energy (light) emitted by excited atoms or molecules</a:t>
            </a:r>
            <a:endParaRPr lang="en-US" sz="2400" dirty="0" smtClean="0">
              <a:latin typeface="Berlin Sans FB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084168" y="5499340"/>
            <a:ext cx="3059832" cy="132041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000" dirty="0" smtClean="0">
                <a:solidFill>
                  <a:srgbClr val="000000"/>
                </a:solidFill>
                <a:latin typeface="Berlin Sans FB" pitchFamily="34" charset="0"/>
              </a:rPr>
              <a:t>Explained by 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000" b="1" dirty="0" smtClean="0">
                <a:solidFill>
                  <a:srgbClr val="000000"/>
                </a:solidFill>
                <a:latin typeface="Berlin Sans FB" pitchFamily="34" charset="0"/>
              </a:rPr>
              <a:t>Niels Bohr</a:t>
            </a:r>
            <a:endParaRPr lang="en-US" b="1" dirty="0" smtClean="0">
              <a:solidFill>
                <a:srgbClr val="000000"/>
              </a:solidFill>
              <a:latin typeface="Berlin Sans FB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74" y="1301234"/>
            <a:ext cx="2736304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 descr="http://upload.wikimedia.org/wikipedia/commons/thumb/5/55/Bohr-atom-PAR.svg/310px-Bohr-atom-PAR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208" y="3131972"/>
            <a:ext cx="2937691" cy="25586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37" y="1412776"/>
            <a:ext cx="5583462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445034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FFFF00"/>
          </a:solidFill>
        </p:spPr>
        <p:txBody>
          <a:bodyPr/>
          <a:lstStyle/>
          <a:p>
            <a:r>
              <a:rPr lang="en-US" sz="4000" dirty="0" smtClean="0">
                <a:solidFill>
                  <a:srgbClr val="0000FF"/>
                </a:solidFill>
                <a:latin typeface="Britannic Bold" pitchFamily="34" charset="0"/>
              </a:rPr>
              <a:t>Line Spectra and the Bohr Model</a:t>
            </a:r>
            <a:endParaRPr lang="en-US" sz="1600" dirty="0">
              <a:solidFill>
                <a:srgbClr val="0000FF"/>
              </a:solidFill>
              <a:latin typeface="Britannic Bold" pitchFamily="34" charset="0"/>
            </a:endParaRPr>
          </a:p>
        </p:txBody>
      </p:sp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332" y="692696"/>
            <a:ext cx="9144000" cy="2232248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CA" sz="3600" b="1" dirty="0" smtClean="0">
                <a:solidFill>
                  <a:srgbClr val="FF0000"/>
                </a:solidFill>
                <a:latin typeface="Berlin Sans FB" pitchFamily="34" charset="0"/>
              </a:rPr>
              <a:t>Spectrum</a:t>
            </a:r>
            <a:r>
              <a:rPr lang="en-CA" sz="3600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CA" sz="3600" dirty="0" smtClean="0">
                <a:latin typeface="Berlin Sans FB" pitchFamily="34" charset="0"/>
              </a:rPr>
              <a:t>–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CA" sz="3600" dirty="0" smtClean="0">
                <a:latin typeface="Berlin Sans FB" pitchFamily="34" charset="0"/>
              </a:rPr>
              <a:t>range of colors produced when radiation (from sun, light bulbs etc…) is separated into its components</a:t>
            </a:r>
            <a:endParaRPr lang="en-US" sz="2800" dirty="0" smtClean="0">
              <a:latin typeface="Berlin Sans FB" pitchFamily="34" charset="0"/>
            </a:endParaRPr>
          </a:p>
        </p:txBody>
      </p:sp>
      <p:pic>
        <p:nvPicPr>
          <p:cNvPr id="6" name="Picture 14" descr="06_09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9787"/>
            <a:ext cx="8964488" cy="36726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470013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rgbClr val="FFFF00"/>
          </a:solidFill>
        </p:spPr>
        <p:txBody>
          <a:bodyPr/>
          <a:lstStyle/>
          <a:p>
            <a:r>
              <a:rPr lang="en-US" sz="4000" b="1" dirty="0" smtClean="0">
                <a:solidFill>
                  <a:srgbClr val="0000FF"/>
                </a:solidFill>
                <a:latin typeface="Arial Rounded MT Bold" pitchFamily="34" charset="0"/>
              </a:rPr>
              <a:t>The Wave Nature of Light</a:t>
            </a:r>
            <a:endParaRPr lang="en-US" sz="1800" b="1" dirty="0">
              <a:solidFill>
                <a:srgbClr val="0000FF"/>
              </a:solidFill>
              <a:latin typeface="Arial Rounded MT Bold" pitchFamily="34" charset="0"/>
            </a:endParaRPr>
          </a:p>
        </p:txBody>
      </p:sp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332" y="692696"/>
            <a:ext cx="9144000" cy="1296144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CA" sz="4000" dirty="0" smtClean="0">
                <a:latin typeface="Berlin Sans FB" pitchFamily="34" charset="0"/>
              </a:rPr>
              <a:t>The analysis of light helped us understand </a:t>
            </a:r>
            <a:r>
              <a:rPr lang="en-CA" sz="4000" b="1" dirty="0" smtClean="0">
                <a:solidFill>
                  <a:srgbClr val="FF0000"/>
                </a:solidFill>
                <a:latin typeface="Berlin Sans FB" pitchFamily="34" charset="0"/>
              </a:rPr>
              <a:t>the electronic structure of atoms</a:t>
            </a:r>
            <a:endParaRPr lang="en-US" b="1" dirty="0" smtClean="0">
              <a:solidFill>
                <a:srgbClr val="FF0000"/>
              </a:solidFill>
              <a:latin typeface="Berlin Sans FB" pitchFamily="34" charset="0"/>
            </a:endParaRPr>
          </a:p>
        </p:txBody>
      </p:sp>
      <p:pic>
        <p:nvPicPr>
          <p:cNvPr id="8" name="Picture 4" descr="06_00_ChOpener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144000" cy="506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268152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"/>
            <a:ext cx="8305800" cy="914400"/>
          </a:xfrm>
          <a:solidFill>
            <a:srgbClr val="FFFFCC"/>
          </a:solidFill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Continuous Spectrum</a:t>
            </a:r>
            <a:r>
              <a:rPr lang="en-CA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CA" dirty="0" smtClean="0">
                <a:latin typeface="Berlin Sans FB" pitchFamily="34" charset="0"/>
              </a:rPr>
              <a:t>– all wavelengths are present</a:t>
            </a:r>
            <a:endParaRPr lang="en-US" sz="2400" dirty="0" smtClean="0">
              <a:latin typeface="Berlin Sans FB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40" y="2232247"/>
            <a:ext cx="7737519" cy="412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33400" y="1143000"/>
            <a:ext cx="8229601" cy="964491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b="1" dirty="0" smtClean="0">
                <a:solidFill>
                  <a:srgbClr val="0000FF"/>
                </a:solidFill>
                <a:latin typeface="Berlin Sans FB" pitchFamily="34" charset="0"/>
              </a:rPr>
              <a:t>Emission (Line) Spectrum</a:t>
            </a:r>
            <a:r>
              <a:rPr lang="en-CA" dirty="0" smtClean="0">
                <a:solidFill>
                  <a:srgbClr val="0000FF"/>
                </a:solidFill>
                <a:latin typeface="Berlin Sans FB" pitchFamily="34" charset="0"/>
              </a:rPr>
              <a:t> </a:t>
            </a:r>
            <a:r>
              <a:rPr lang="en-CA" dirty="0" smtClean="0">
                <a:latin typeface="Berlin Sans FB" pitchFamily="34" charset="0"/>
              </a:rPr>
              <a:t>– only few wavelengths are present</a:t>
            </a:r>
            <a:endParaRPr lang="en-US" sz="2400" dirty="0" smtClean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51522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animBg="1"/>
      <p:bldP spid="12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0"/>
            <a:ext cx="9035480" cy="96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Emission (Line) Spectrum</a:t>
            </a:r>
            <a:r>
              <a:rPr lang="en-CA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CA" dirty="0" smtClean="0">
                <a:latin typeface="Berlin Sans FB" pitchFamily="34" charset="0"/>
              </a:rPr>
              <a:t>– only few wavelengths are present</a:t>
            </a:r>
            <a:endParaRPr lang="en-US" sz="2400" dirty="0" smtClean="0">
              <a:latin typeface="Berlin Sans FB" pitchFamily="34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38" y="1124744"/>
            <a:ext cx="4664460" cy="5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06_10_Figure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1915"/>
          <a:stretch>
            <a:fillRect/>
          </a:stretch>
        </p:blipFill>
        <p:spPr bwMode="auto">
          <a:xfrm>
            <a:off x="4815998" y="964491"/>
            <a:ext cx="4201667" cy="58102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51538" y="964491"/>
            <a:ext cx="4664460" cy="13554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5098" y="3429000"/>
            <a:ext cx="4780899" cy="3293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4547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0"/>
            <a:ext cx="9035480" cy="96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Emission (Line) Spectrum</a:t>
            </a:r>
            <a:r>
              <a:rPr lang="en-CA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CA" dirty="0" smtClean="0">
                <a:latin typeface="Berlin Sans FB" pitchFamily="34" charset="0"/>
              </a:rPr>
              <a:t>– only few wavelengths are present</a:t>
            </a:r>
            <a:endParaRPr lang="en-US" sz="2400" dirty="0" smtClean="0">
              <a:latin typeface="Berlin Sans FB" pitchFamily="34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38" y="1124744"/>
            <a:ext cx="4664460" cy="5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06_10_Figure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1915"/>
          <a:stretch>
            <a:fillRect/>
          </a:stretch>
        </p:blipFill>
        <p:spPr bwMode="auto">
          <a:xfrm>
            <a:off x="4815998" y="964491"/>
            <a:ext cx="4201667" cy="58102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51538" y="964491"/>
            <a:ext cx="4664460" cy="13554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5098" y="3429000"/>
            <a:ext cx="4780899" cy="3293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7624" y="4043678"/>
            <a:ext cx="4815997" cy="1833593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CA" sz="2800" dirty="0" smtClean="0">
                <a:latin typeface="Berlin Sans FB" pitchFamily="34" charset="0"/>
              </a:rPr>
              <a:t>To explain the line spectrum of hydrogen, Niels Bohr came up with a model of an atom</a:t>
            </a:r>
            <a:endParaRPr lang="en-US" b="1" dirty="0" smtClean="0">
              <a:solidFill>
                <a:srgbClr val="FF000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94371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The Bohr Model Of A Hydrogen Atom</a:t>
            </a:r>
            <a:endParaRPr lang="en-US" sz="14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332" y="692696"/>
            <a:ext cx="9144000" cy="1080120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CA" dirty="0" smtClean="0">
                <a:latin typeface="Berlin Sans FB" pitchFamily="34" charset="0"/>
              </a:rPr>
              <a:t>1. Electrons </a:t>
            </a:r>
            <a:r>
              <a:rPr lang="en-CA" dirty="0">
                <a:latin typeface="Berlin Sans FB" pitchFamily="34" charset="0"/>
              </a:rPr>
              <a:t>in an atom can only occupy certain orbits (corresponding to certain energies).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09" y="1645036"/>
            <a:ext cx="5246586" cy="3872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49132"/>
            <a:ext cx="5283498" cy="390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979856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The Bohr Model Of A Hydrogen Atom</a:t>
            </a:r>
            <a:endParaRPr lang="en-US" sz="14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332" y="692696"/>
            <a:ext cx="9144000" cy="1440160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CA" dirty="0" smtClean="0">
                <a:latin typeface="Berlin Sans FB" pitchFamily="34" charset="0"/>
              </a:rPr>
              <a:t>2. Electrons </a:t>
            </a:r>
            <a:r>
              <a:rPr lang="en-CA" dirty="0">
                <a:latin typeface="Berlin Sans FB" pitchFamily="34" charset="0"/>
              </a:rPr>
              <a:t>in permitted orbits have specific, “allowed” </a:t>
            </a:r>
            <a:r>
              <a:rPr lang="en-CA" dirty="0" smtClean="0">
                <a:latin typeface="Berlin Sans FB" pitchFamily="34" charset="0"/>
              </a:rPr>
              <a:t>energies</a:t>
            </a:r>
            <a:r>
              <a:rPr lang="en-CA" dirty="0">
                <a:latin typeface="Berlin Sans FB" pitchFamily="34" charset="0"/>
              </a:rPr>
              <a:t> </a:t>
            </a:r>
            <a:r>
              <a:rPr lang="en-CA" dirty="0" smtClean="0">
                <a:latin typeface="Berlin Sans FB" pitchFamily="34" charset="0"/>
              </a:rPr>
              <a:t>which will not be radiated and lost</a:t>
            </a:r>
            <a:endParaRPr lang="en-CA" dirty="0">
              <a:latin typeface="Berlin Sans FB" pitchFamily="34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147" y="3429000"/>
            <a:ext cx="4335816" cy="325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 descr="Bohr model of Hydrogen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5076825" cy="3390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172050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The Bohr Model Of A Hydrogen Atom</a:t>
            </a:r>
            <a:endParaRPr lang="en-US" sz="14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7411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1332" y="692696"/>
                <a:ext cx="9144000" cy="2016224"/>
              </a:xfrm>
            </p:spPr>
            <p:txBody>
              <a:bodyPr/>
              <a:lstStyle/>
              <a:p>
                <a:pPr marL="0" indent="0" algn="ctr">
                  <a:lnSpc>
                    <a:spcPct val="90000"/>
                  </a:lnSpc>
                  <a:buNone/>
                </a:pPr>
                <a:r>
                  <a:rPr lang="en-CA" dirty="0" smtClean="0">
                    <a:latin typeface="Berlin Sans FB" pitchFamily="34" charset="0"/>
                  </a:rPr>
                  <a:t>3. Energy </a:t>
                </a:r>
                <a:r>
                  <a:rPr lang="en-CA" dirty="0">
                    <a:latin typeface="Berlin Sans FB" pitchFamily="34" charset="0"/>
                  </a:rPr>
                  <a:t>is only absorbed or emitted in such a way as to move an electron from one “allowed” energy state to </a:t>
                </a:r>
                <a:r>
                  <a:rPr lang="en-CA" dirty="0" smtClean="0">
                    <a:latin typeface="Berlin Sans FB" pitchFamily="34" charset="0"/>
                  </a:rPr>
                  <a:t>another </a:t>
                </a:r>
              </a:p>
              <a:p>
                <a:pPr marL="0" indent="0" algn="ctr">
                  <a:lnSpc>
                    <a:spcPct val="90000"/>
                  </a:lnSpc>
                  <a:buNone/>
                </a:pPr>
                <a:r>
                  <a:rPr lang="en-CA" dirty="0" smtClean="0">
                    <a:latin typeface="Berlin Sans FB" pitchFamily="34" charset="0"/>
                  </a:rPr>
                  <a:t>The </a:t>
                </a:r>
                <a:r>
                  <a:rPr lang="en-CA" dirty="0">
                    <a:latin typeface="Berlin Sans FB" pitchFamily="34" charset="0"/>
                  </a:rPr>
                  <a:t>energy is defined by </a:t>
                </a:r>
                <a:r>
                  <a:rPr lang="en-CA" b="1" dirty="0" smtClean="0">
                    <a:solidFill>
                      <a:srgbClr val="FF0000"/>
                    </a:solidFill>
                    <a:latin typeface="Berlin Sans FB" pitchFamily="34" charset="0"/>
                  </a:rPr>
                  <a:t>E </a:t>
                </a:r>
                <a:r>
                  <a:rPr lang="en-CA" b="1" dirty="0">
                    <a:solidFill>
                      <a:srgbClr val="FF0000"/>
                    </a:solidFill>
                    <a:latin typeface="Berlin Sans FB" pitchFamily="34" charset="0"/>
                  </a:rPr>
                  <a:t>= </a:t>
                </a:r>
                <a:r>
                  <a:rPr lang="en-CA" b="1" dirty="0" smtClean="0">
                    <a:solidFill>
                      <a:srgbClr val="FF0000"/>
                    </a:solidFill>
                    <a:latin typeface="Berlin Sans FB" pitchFamily="34" charset="0"/>
                  </a:rPr>
                  <a:t>h</a:t>
                </a:r>
                <a14:m>
                  <m:oMath xmlns:m="http://schemas.openxmlformats.org/officeDocument/2006/math">
                    <m:r>
                      <a:rPr lang="en-CA" b="1" i="1" dirty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𝝂</m:t>
                    </m:r>
                  </m:oMath>
                </a14:m>
                <a:endParaRPr lang="en-CA" b="1" i="1" dirty="0">
                  <a:solidFill>
                    <a:srgbClr val="FF0000"/>
                  </a:solidFill>
                  <a:latin typeface="Berlin Sans FB" pitchFamily="34" charset="0"/>
                </a:endParaRPr>
              </a:p>
            </p:txBody>
          </p:sp>
        </mc:Choice>
        <mc:Fallback>
          <p:sp>
            <p:nvSpPr>
              <p:cNvPr id="1741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1332" y="692696"/>
                <a:ext cx="9144000" cy="2016224"/>
              </a:xfrm>
              <a:blipFill rotWithShape="1">
                <a:blip r:embed="rId3"/>
                <a:stretch>
                  <a:fillRect t="-6364" r="-667" b="-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2830"/>
            <a:ext cx="4812631" cy="309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 descr="06_12_Figure_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31" y="2580163"/>
            <a:ext cx="4331370" cy="3802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593756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The Bohr Model Of A Hydrogen Atom</a:t>
            </a:r>
            <a:endParaRPr lang="en-US" sz="14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332" y="692696"/>
            <a:ext cx="9144000" cy="1440160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CA" dirty="0">
                <a:latin typeface="Berlin Sans FB" pitchFamily="34" charset="0"/>
              </a:rPr>
              <a:t>The energy absorbed or emitted from the process of electron promotion or demotion </a:t>
            </a:r>
            <a:r>
              <a:rPr lang="en-CA" dirty="0" smtClean="0">
                <a:latin typeface="Berlin Sans FB" pitchFamily="34" charset="0"/>
              </a:rPr>
              <a:t>between the orbitals can </a:t>
            </a:r>
            <a:r>
              <a:rPr lang="en-CA" dirty="0">
                <a:latin typeface="Berlin Sans FB" pitchFamily="34" charset="0"/>
              </a:rPr>
              <a:t>be calculated by the equation: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971600" y="2204864"/>
                <a:ext cx="7473154" cy="1656184"/>
              </a:xfrm>
              <a:prstGeom prst="rect">
                <a:avLst/>
              </a:prstGeom>
              <a:solidFill>
                <a:srgbClr val="FF99CC"/>
              </a:solidFill>
            </p:spPr>
            <p:txBody>
              <a:bodyPr wrap="square" lIns="91440" tIns="45720" rIns="91440" bIns="45720">
                <a:no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el-GR" sz="5400" b="1" cap="none" spc="5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Berlin Sans FB" pitchFamily="34" charset="0"/>
                  </a:rPr>
                  <a:t>Δ</a:t>
                </a:r>
                <a:r>
                  <a:rPr lang="en-US" sz="5400" b="1" cap="none" spc="5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Berlin Sans FB" pitchFamily="34" charset="0"/>
                  </a:rPr>
                  <a:t>E = -hcR</a:t>
                </a:r>
                <a:r>
                  <a:rPr lang="en-US" sz="5400" b="1" cap="none" spc="50" baseline="-2500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Berlin Sans FB" pitchFamily="34" charset="0"/>
                  </a:rPr>
                  <a:t>h</a:t>
                </a:r>
                <a:r>
                  <a:rPr lang="en-US" sz="5400" b="1" cap="none" spc="5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Berlin Sans FB" pitchFamily="34" charset="0"/>
                  </a:rPr>
                  <a:t>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cap="none" spc="5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CA" sz="5400" b="1" i="0" spc="5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CA" sz="5400" b="1" i="0" spc="5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CA" sz="5400" b="1" i="0" spc="50" baseline="-2500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CA" sz="5400" b="1" i="0" spc="50" baseline="3000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400" b="1" cap="none" spc="5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pc="5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CA" sz="5400" b="1" i="0" spc="5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CA" sz="5400" b="1" spc="50" dirty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CA" sz="5400" b="1" i="0" spc="50" baseline="-2500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CA" sz="5400" b="1" spc="50" baseline="30000" dirty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400" b="1" cap="none" spc="5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Berlin Sans FB" pitchFamily="34" charset="0"/>
                  </a:rPr>
                  <a:t>)</a:t>
                </a:r>
                <a:endParaRPr lang="en-US" sz="5400" b="1" cap="none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2204864"/>
                <a:ext cx="7473154" cy="1656184"/>
              </a:xfrm>
              <a:prstGeom prst="rect">
                <a:avLst/>
              </a:prstGeom>
              <a:blipFill rotWithShape="1">
                <a:blip r:embed="rId3"/>
                <a:stretch>
                  <a:fillRect b="-258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907704" y="4005064"/>
            <a:ext cx="5995084" cy="7920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CA" sz="4000" b="1" dirty="0" smtClean="0">
                <a:solidFill>
                  <a:srgbClr val="002060"/>
                </a:solidFill>
                <a:latin typeface="Berlin Sans FB" pitchFamily="34" charset="0"/>
              </a:rPr>
              <a:t>h</a:t>
            </a:r>
            <a:r>
              <a:rPr lang="en-CA" sz="4000" dirty="0" smtClean="0">
                <a:latin typeface="Berlin Sans FB" pitchFamily="34" charset="0"/>
              </a:rPr>
              <a:t> </a:t>
            </a:r>
            <a:r>
              <a:rPr lang="en-CA" sz="4000" dirty="0">
                <a:latin typeface="Berlin Sans FB" pitchFamily="34" charset="0"/>
              </a:rPr>
              <a:t>= </a:t>
            </a:r>
            <a:r>
              <a:rPr lang="en-CA" sz="4000" dirty="0" smtClean="0">
                <a:latin typeface="Berlin Sans FB" pitchFamily="34" charset="0"/>
              </a:rPr>
              <a:t>Planck’s constant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919217" y="4796330"/>
            <a:ext cx="5995084" cy="7920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CA" sz="4000" b="1" dirty="0" smtClean="0">
                <a:solidFill>
                  <a:srgbClr val="002060"/>
                </a:solidFill>
                <a:latin typeface="Berlin Sans FB" pitchFamily="34" charset="0"/>
              </a:rPr>
              <a:t>c</a:t>
            </a:r>
            <a:r>
              <a:rPr lang="en-CA" sz="4000" dirty="0" smtClean="0">
                <a:latin typeface="Berlin Sans FB" pitchFamily="34" charset="0"/>
              </a:rPr>
              <a:t> </a:t>
            </a:r>
            <a:r>
              <a:rPr lang="en-CA" sz="4000" dirty="0">
                <a:latin typeface="Berlin Sans FB" pitchFamily="34" charset="0"/>
              </a:rPr>
              <a:t>= </a:t>
            </a:r>
            <a:r>
              <a:rPr lang="en-CA" sz="4000" dirty="0" smtClean="0">
                <a:latin typeface="Berlin Sans FB" pitchFamily="34" charset="0"/>
              </a:rPr>
              <a:t>the speed of light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887686" y="5574820"/>
            <a:ext cx="5995084" cy="7920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CA" sz="4000" b="1" dirty="0" smtClean="0">
                <a:solidFill>
                  <a:srgbClr val="002060"/>
                </a:solidFill>
                <a:latin typeface="Berlin Sans FB" pitchFamily="34" charset="0"/>
              </a:rPr>
              <a:t>R</a:t>
            </a:r>
            <a:r>
              <a:rPr lang="en-CA" sz="4000" b="1" baseline="-25000" dirty="0" smtClean="0">
                <a:solidFill>
                  <a:srgbClr val="002060"/>
                </a:solidFill>
                <a:latin typeface="Berlin Sans FB" pitchFamily="34" charset="0"/>
              </a:rPr>
              <a:t>h</a:t>
            </a:r>
            <a:r>
              <a:rPr lang="en-CA" sz="40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CA" sz="4000" dirty="0">
                <a:latin typeface="Berlin Sans FB" pitchFamily="34" charset="0"/>
              </a:rPr>
              <a:t>= </a:t>
            </a:r>
            <a:r>
              <a:rPr lang="en-CA" sz="4000" dirty="0" smtClean="0">
                <a:latin typeface="Berlin Sans FB" pitchFamily="34" charset="0"/>
              </a:rPr>
              <a:t>Rydberg’s constant</a:t>
            </a:r>
          </a:p>
        </p:txBody>
      </p:sp>
    </p:spTree>
    <p:extLst>
      <p:ext uri="{BB962C8B-B14F-4D97-AF65-F5344CB8AC3E}">
        <p14:creationId xmlns="" xmlns:p14="http://schemas.microsoft.com/office/powerpoint/2010/main" val="29252753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3" grpId="0" animBg="1"/>
      <p:bldP spid="17" grpId="0" build="p"/>
      <p:bldP spid="18" grpId="0" build="p"/>
      <p:bldP spid="1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The Bohr Model Of A Hydrogen Atom</a:t>
            </a:r>
            <a:endParaRPr lang="en-US" sz="14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332" y="692696"/>
            <a:ext cx="9144000" cy="1440160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CA" dirty="0" smtClean="0">
                <a:latin typeface="Berlin Sans FB" pitchFamily="34" charset="0"/>
              </a:rPr>
              <a:t>The energy absorbed or emitted from the process of electron promotion or demotion between the orbitals can be calculated by the equation:</a:t>
            </a:r>
            <a:endParaRPr lang="en-CA" dirty="0">
              <a:latin typeface="Berlin Sans FB" pitchFamily="34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65327" y="2204864"/>
                <a:ext cx="8640960" cy="1656184"/>
              </a:xfrm>
              <a:prstGeom prst="rect">
                <a:avLst/>
              </a:prstGeom>
              <a:solidFill>
                <a:srgbClr val="FF99CC"/>
              </a:solidFill>
            </p:spPr>
            <p:txBody>
              <a:bodyPr wrap="square" lIns="91440" tIns="45720" rIns="91440" bIns="45720">
                <a:no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el-GR" sz="5400" b="1" cap="none" spc="5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Berlin Sans FB" pitchFamily="34" charset="0"/>
                  </a:rPr>
                  <a:t>Δ</a:t>
                </a:r>
                <a:r>
                  <a:rPr lang="en-US" sz="5400" b="1" cap="none" spc="5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Berlin Sans FB" pitchFamily="34" charset="0"/>
                  </a:rPr>
                  <a:t>E = -2.18 x 10</a:t>
                </a:r>
                <a:r>
                  <a:rPr lang="en-US" sz="5400" b="1" cap="none" spc="50" baseline="3000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Berlin Sans FB" pitchFamily="34" charset="0"/>
                  </a:rPr>
                  <a:t>-18</a:t>
                </a:r>
                <a:r>
                  <a:rPr lang="en-US" sz="5400" b="1" cap="none" spc="5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Berlin Sans FB" pitchFamily="34" charset="0"/>
                  </a:rPr>
                  <a:t>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cap="none" spc="5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CA" sz="5400" b="1" i="0" spc="5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CA" sz="5400" b="1" i="0" spc="5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CA" sz="5400" b="1" i="0" spc="50" baseline="-2500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CA" sz="5400" b="1" i="0" spc="50" baseline="3000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400" b="1" cap="none" spc="5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pc="5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CA" sz="5400" b="1" i="0" spc="5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CA" sz="5400" b="1" spc="50" dirty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CA" sz="5400" b="1" i="0" spc="50" baseline="-2500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CA" sz="5400" b="1" spc="50" baseline="30000" dirty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400" b="1" cap="none" spc="5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Berlin Sans FB" pitchFamily="34" charset="0"/>
                  </a:rPr>
                  <a:t>)</a:t>
                </a:r>
                <a:endParaRPr lang="en-US" sz="5400" b="1" cap="none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27" y="2204864"/>
                <a:ext cx="8640960" cy="1656184"/>
              </a:xfrm>
              <a:prstGeom prst="rect">
                <a:avLst/>
              </a:prstGeom>
              <a:blipFill rotWithShape="1">
                <a:blip r:embed="rId3"/>
                <a:stretch>
                  <a:fillRect l="-3529" r="-3529" b="-258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907704" y="4005064"/>
            <a:ext cx="5995084" cy="7920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CA" sz="4000" b="1" dirty="0" smtClean="0">
                <a:solidFill>
                  <a:srgbClr val="002060"/>
                </a:solidFill>
                <a:latin typeface="Berlin Sans FB" pitchFamily="34" charset="0"/>
              </a:rPr>
              <a:t>h</a:t>
            </a:r>
            <a:r>
              <a:rPr lang="en-CA" sz="4000" dirty="0" smtClean="0">
                <a:latin typeface="Berlin Sans FB" pitchFamily="34" charset="0"/>
              </a:rPr>
              <a:t> </a:t>
            </a:r>
            <a:r>
              <a:rPr lang="en-CA" sz="4000" dirty="0">
                <a:latin typeface="Berlin Sans FB" pitchFamily="34" charset="0"/>
              </a:rPr>
              <a:t>= </a:t>
            </a:r>
            <a:r>
              <a:rPr lang="en-CA" sz="4000" dirty="0" smtClean="0">
                <a:latin typeface="Berlin Sans FB" pitchFamily="34" charset="0"/>
              </a:rPr>
              <a:t>Planck’s constant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919217" y="4796330"/>
            <a:ext cx="5995084" cy="7920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CA" sz="4000" b="1" dirty="0" smtClean="0">
                <a:solidFill>
                  <a:srgbClr val="002060"/>
                </a:solidFill>
                <a:latin typeface="Berlin Sans FB" pitchFamily="34" charset="0"/>
              </a:rPr>
              <a:t>c</a:t>
            </a:r>
            <a:r>
              <a:rPr lang="en-CA" sz="4000" dirty="0" smtClean="0">
                <a:latin typeface="Berlin Sans FB" pitchFamily="34" charset="0"/>
              </a:rPr>
              <a:t> </a:t>
            </a:r>
            <a:r>
              <a:rPr lang="en-CA" sz="4000" dirty="0">
                <a:latin typeface="Berlin Sans FB" pitchFamily="34" charset="0"/>
              </a:rPr>
              <a:t>= </a:t>
            </a:r>
            <a:r>
              <a:rPr lang="en-CA" sz="4000" dirty="0" smtClean="0">
                <a:latin typeface="Berlin Sans FB" pitchFamily="34" charset="0"/>
              </a:rPr>
              <a:t>the speed of light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887686" y="5574820"/>
            <a:ext cx="5995084" cy="7920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CA" sz="4000" b="1" dirty="0">
                <a:solidFill>
                  <a:srgbClr val="002060"/>
                </a:solidFill>
                <a:latin typeface="Berlin Sans FB" pitchFamily="34" charset="0"/>
              </a:rPr>
              <a:t>R</a:t>
            </a:r>
            <a:r>
              <a:rPr lang="en-CA" sz="4000" b="1" baseline="-25000" dirty="0">
                <a:solidFill>
                  <a:srgbClr val="002060"/>
                </a:solidFill>
                <a:latin typeface="Berlin Sans FB" pitchFamily="34" charset="0"/>
              </a:rPr>
              <a:t>h</a:t>
            </a:r>
            <a:r>
              <a:rPr lang="en-CA" sz="4000" dirty="0" smtClean="0">
                <a:latin typeface="Berlin Sans FB" pitchFamily="34" charset="0"/>
              </a:rPr>
              <a:t> </a:t>
            </a:r>
            <a:r>
              <a:rPr lang="en-CA" sz="4000" dirty="0">
                <a:latin typeface="Berlin Sans FB" pitchFamily="34" charset="0"/>
              </a:rPr>
              <a:t>= </a:t>
            </a:r>
            <a:r>
              <a:rPr lang="en-CA" sz="4000" dirty="0" smtClean="0">
                <a:latin typeface="Berlin Sans FB" pitchFamily="34" charset="0"/>
              </a:rPr>
              <a:t>Rydberg’s constant</a:t>
            </a:r>
          </a:p>
        </p:txBody>
      </p:sp>
    </p:spTree>
    <p:extLst>
      <p:ext uri="{BB962C8B-B14F-4D97-AF65-F5344CB8AC3E}">
        <p14:creationId xmlns="" xmlns:p14="http://schemas.microsoft.com/office/powerpoint/2010/main" val="1975746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The Bohr Model Of A Hydrogen Atom</a:t>
            </a:r>
            <a:endParaRPr lang="en-US" sz="14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332" y="692696"/>
            <a:ext cx="9144000" cy="608538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CA" b="1" dirty="0">
                <a:solidFill>
                  <a:srgbClr val="002060"/>
                </a:solidFill>
                <a:latin typeface="Berlin Sans FB" pitchFamily="34" charset="0"/>
              </a:rPr>
              <a:t>n</a:t>
            </a:r>
            <a:r>
              <a:rPr lang="en-CA" dirty="0" smtClean="0">
                <a:latin typeface="Berlin Sans FB" pitchFamily="34" charset="0"/>
              </a:rPr>
              <a:t> = integer = </a:t>
            </a:r>
            <a:r>
              <a:rPr lang="en-CA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principal quantum number </a:t>
            </a:r>
            <a:endParaRPr lang="en-CA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51520" y="1298926"/>
                <a:ext cx="8640960" cy="1656184"/>
              </a:xfrm>
              <a:prstGeom prst="rect">
                <a:avLst/>
              </a:prstGeom>
              <a:solidFill>
                <a:srgbClr val="FF99CC"/>
              </a:solidFill>
            </p:spPr>
            <p:txBody>
              <a:bodyPr wrap="square" lIns="91440" tIns="45720" rIns="91440" bIns="45720">
                <a:no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el-GR" sz="5400" b="1" cap="none" spc="5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Berlin Sans FB" pitchFamily="34" charset="0"/>
                  </a:rPr>
                  <a:t>Δ</a:t>
                </a:r>
                <a:r>
                  <a:rPr lang="en-US" sz="5400" b="1" cap="none" spc="5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Berlin Sans FB" pitchFamily="34" charset="0"/>
                  </a:rPr>
                  <a:t>E = -2.18 x 10</a:t>
                </a:r>
                <a:r>
                  <a:rPr lang="en-US" sz="5400" b="1" cap="none" spc="50" baseline="3000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Berlin Sans FB" pitchFamily="34" charset="0"/>
                  </a:rPr>
                  <a:t>-18</a:t>
                </a:r>
                <a:r>
                  <a:rPr lang="en-US" sz="5400" b="1" cap="none" spc="5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Berlin Sans FB" pitchFamily="34" charset="0"/>
                  </a:rPr>
                  <a:t>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cap="none" spc="5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CA" sz="5400" b="1" i="0" spc="5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CA" sz="5400" b="1" i="0" spc="5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CA" sz="5400" b="1" i="0" spc="50" baseline="-2500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CA" sz="5400" b="1" i="0" spc="50" baseline="3000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400" b="1" cap="none" spc="5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pc="5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CA" sz="5400" b="1" i="0" spc="5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CA" sz="5400" b="1" spc="50" dirty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CA" sz="5400" b="1" i="0" spc="50" baseline="-2500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CA" sz="5400" b="1" spc="50" baseline="30000" dirty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400" b="1" cap="none" spc="5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Berlin Sans FB" pitchFamily="34" charset="0"/>
                  </a:rPr>
                  <a:t>)</a:t>
                </a:r>
                <a:endParaRPr lang="en-US" sz="5400" b="1" cap="none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298926"/>
                <a:ext cx="8640960" cy="1656184"/>
              </a:xfrm>
              <a:prstGeom prst="rect">
                <a:avLst/>
              </a:prstGeom>
              <a:blipFill rotWithShape="1">
                <a:blip r:embed="rId3"/>
                <a:stretch>
                  <a:fillRect l="-3526" r="-3526" b="-220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94" y="2955110"/>
            <a:ext cx="4967669" cy="372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7086" y="3212976"/>
            <a:ext cx="479336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latin typeface="Berlin Sans FB" pitchFamily="34" charset="0"/>
              </a:rPr>
              <a:t>Each orbit in an atom corresponds to different value of </a:t>
            </a:r>
            <a:r>
              <a:rPr lang="en-CA" b="1" dirty="0" smtClean="0">
                <a:solidFill>
                  <a:srgbClr val="002060"/>
                </a:solidFill>
                <a:latin typeface="Berlin Sans FB" pitchFamily="34" charset="0"/>
              </a:rPr>
              <a:t>n</a:t>
            </a:r>
            <a:endParaRPr lang="en-CA" b="1" dirty="0">
              <a:solidFill>
                <a:srgbClr val="002060"/>
              </a:solidFill>
              <a:latin typeface="Berlin Sans FB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4653136"/>
            <a:ext cx="4909049" cy="202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3600" dirty="0" smtClean="0">
                <a:latin typeface="Berlin Sans FB" pitchFamily="34" charset="0"/>
              </a:rPr>
              <a:t>The </a:t>
            </a:r>
            <a:r>
              <a:rPr lang="en-CA" sz="3600" b="1" dirty="0" smtClean="0">
                <a:solidFill>
                  <a:srgbClr val="FF0000"/>
                </a:solidFill>
                <a:latin typeface="Berlin Sans FB" pitchFamily="34" charset="0"/>
              </a:rPr>
              <a:t>lower the energy </a:t>
            </a:r>
            <a:r>
              <a:rPr lang="en-CA" sz="3600" dirty="0" smtClean="0">
                <a:latin typeface="Berlin Sans FB" pitchFamily="34" charset="0"/>
              </a:rPr>
              <a:t>is (based on the formula), the </a:t>
            </a:r>
            <a:r>
              <a:rPr lang="en-CA" sz="3600" b="1" dirty="0" smtClean="0">
                <a:solidFill>
                  <a:srgbClr val="FF66CC"/>
                </a:solidFill>
                <a:latin typeface="Berlin Sans FB" pitchFamily="34" charset="0"/>
              </a:rPr>
              <a:t>more stable</a:t>
            </a:r>
            <a:r>
              <a:rPr lang="en-CA" sz="3600" dirty="0" smtClean="0">
                <a:latin typeface="Berlin Sans FB" pitchFamily="34" charset="0"/>
              </a:rPr>
              <a:t> the atom is</a:t>
            </a:r>
            <a:endParaRPr lang="en-CA" sz="3600" b="1" dirty="0">
              <a:solidFill>
                <a:srgbClr val="00206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36896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10" grpId="0" build="p"/>
      <p:bldP spid="1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The Bohr Model Of A Hydrogen Atom</a:t>
            </a:r>
            <a:endParaRPr lang="en-US" sz="14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332" y="692696"/>
            <a:ext cx="9144000" cy="608538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CA" b="1" dirty="0">
                <a:solidFill>
                  <a:srgbClr val="002060"/>
                </a:solidFill>
                <a:latin typeface="Berlin Sans FB" pitchFamily="34" charset="0"/>
              </a:rPr>
              <a:t>n</a:t>
            </a:r>
            <a:r>
              <a:rPr lang="en-CA" dirty="0" smtClean="0">
                <a:latin typeface="Berlin Sans FB" pitchFamily="34" charset="0"/>
              </a:rPr>
              <a:t> = integer = principal quantum number </a:t>
            </a:r>
            <a:endParaRPr lang="en-CA" dirty="0">
              <a:latin typeface="Berlin Sans FB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22065" y="2961231"/>
            <a:ext cx="479336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400" b="1" dirty="0">
                <a:solidFill>
                  <a:srgbClr val="002060"/>
                </a:solidFill>
                <a:latin typeface="Berlin Sans FB" pitchFamily="34" charset="0"/>
              </a:rPr>
              <a:t>n</a:t>
            </a:r>
            <a:r>
              <a:rPr lang="en-CA" sz="4400" b="1" dirty="0" smtClean="0">
                <a:solidFill>
                  <a:srgbClr val="002060"/>
                </a:solidFill>
                <a:latin typeface="Berlin Sans FB" pitchFamily="34" charset="0"/>
              </a:rPr>
              <a:t> = 1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400" b="1" dirty="0" smtClean="0">
                <a:latin typeface="Berlin Sans FB" pitchFamily="34" charset="0"/>
              </a:rPr>
              <a:t>has the 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400" b="1" dirty="0" smtClean="0">
                <a:solidFill>
                  <a:srgbClr val="FF0000"/>
                </a:solidFill>
                <a:latin typeface="Berlin Sans FB" pitchFamily="34" charset="0"/>
              </a:rPr>
              <a:t>LOWEST ENERGY</a:t>
            </a:r>
            <a:endParaRPr lang="en-CA" sz="4400" b="1" dirty="0">
              <a:solidFill>
                <a:srgbClr val="FF0000"/>
              </a:solidFill>
              <a:latin typeface="Berlin Sans FB" pitchFamily="34" charset="0"/>
            </a:endParaRPr>
          </a:p>
        </p:txBody>
      </p:sp>
      <p:pic>
        <p:nvPicPr>
          <p:cNvPr id="12" name="Picture 9" descr="06_12_Figure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15" y="3032676"/>
            <a:ext cx="4331370" cy="3802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251520" y="1298926"/>
                <a:ext cx="8640960" cy="1656184"/>
              </a:xfrm>
              <a:prstGeom prst="rect">
                <a:avLst/>
              </a:prstGeom>
              <a:solidFill>
                <a:srgbClr val="FF99CC"/>
              </a:solidFill>
            </p:spPr>
            <p:txBody>
              <a:bodyPr wrap="square" lIns="91440" tIns="45720" rIns="91440" bIns="45720">
                <a:no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el-GR" sz="5400" b="1" cap="none" spc="5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Berlin Sans FB" pitchFamily="34" charset="0"/>
                  </a:rPr>
                  <a:t>Δ</a:t>
                </a:r>
                <a:r>
                  <a:rPr lang="en-US" sz="5400" b="1" cap="none" spc="5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Berlin Sans FB" pitchFamily="34" charset="0"/>
                  </a:rPr>
                  <a:t>E = -2.18 x 10</a:t>
                </a:r>
                <a:r>
                  <a:rPr lang="en-US" sz="5400" b="1" cap="none" spc="50" baseline="3000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Berlin Sans FB" pitchFamily="34" charset="0"/>
                  </a:rPr>
                  <a:t>-18</a:t>
                </a:r>
                <a:r>
                  <a:rPr lang="en-US" sz="5400" b="1" cap="none" spc="5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Berlin Sans FB" pitchFamily="34" charset="0"/>
                  </a:rPr>
                  <a:t>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cap="none" spc="5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CA" sz="5400" b="1" i="0" spc="5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CA" sz="5400" b="1" i="0" spc="5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CA" sz="5400" b="1" i="0" spc="50" baseline="-2500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CA" sz="5400" b="1" i="0" spc="50" baseline="3000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400" b="1" cap="none" spc="5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pc="5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CA" sz="5400" b="1" i="0" spc="5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CA" sz="5400" b="1" spc="50" dirty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CA" sz="5400" b="1" i="0" spc="50" baseline="-25000" dirty="0" smtClean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CA" sz="5400" b="1" spc="50" baseline="30000" dirty="0">
                            <a:ln w="11430"/>
                            <a:gradFill>
                              <a:gsLst>
                                <a:gs pos="25000">
                                  <a:schemeClr val="accent2">
                                    <a:satMod val="155000"/>
                                  </a:schemeClr>
                                </a:gs>
                                <a:gs pos="100000">
                                  <a:schemeClr val="accent2">
                                    <a:shade val="45000"/>
                                    <a:satMod val="165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76200" dist="50800" dir="5400000" algn="tl" rotWithShape="0">
                                <a:srgbClr val="000000">
                                  <a:alpha val="65000"/>
                                </a:srgbClr>
                              </a:outerShdw>
                            </a:effectLst>
                            <a:latin typeface="Berlin Sans FB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400" b="1" cap="none" spc="50" dirty="0" smtClean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Berlin Sans FB" pitchFamily="34" charset="0"/>
                  </a:rPr>
                  <a:t>)</a:t>
                </a:r>
                <a:endParaRPr lang="en-US" sz="5400" b="1" cap="none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298926"/>
                <a:ext cx="8640960" cy="1656184"/>
              </a:xfrm>
              <a:prstGeom prst="rect">
                <a:avLst/>
              </a:prstGeom>
              <a:blipFill rotWithShape="1">
                <a:blip r:embed="rId4"/>
                <a:stretch>
                  <a:fillRect l="-3526" r="-3526" b="-220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4353074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335"/>
            <a:ext cx="9144000" cy="694031"/>
          </a:xfrm>
          <a:solidFill>
            <a:srgbClr val="7030A0"/>
          </a:solidFill>
        </p:spPr>
        <p:txBody>
          <a:bodyPr/>
          <a:lstStyle/>
          <a:p>
            <a:r>
              <a:rPr lang="en-US" sz="4400" dirty="0" smtClean="0">
                <a:solidFill>
                  <a:srgbClr val="FFFF00"/>
                </a:solidFill>
                <a:latin typeface="Britannic Bold" pitchFamily="34" charset="0"/>
                <a:cs typeface="Aharoni" pitchFamily="2" charset="-79"/>
              </a:rPr>
              <a:t>Electromagnetic radiation</a:t>
            </a:r>
            <a:endParaRPr lang="en-US" sz="4400" dirty="0">
              <a:solidFill>
                <a:srgbClr val="FFFF00"/>
              </a:solidFill>
              <a:latin typeface="Britannic Bold" pitchFamily="34" charset="0"/>
              <a:cs typeface="Aharoni" pitchFamily="2" charset="-79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09" y="764704"/>
            <a:ext cx="9144000" cy="5760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 smtClean="0">
                <a:latin typeface="Berlin Sans FB" pitchFamily="34" charset="0"/>
              </a:rPr>
              <a:t>The light we see with our own eyes is called</a:t>
            </a:r>
          </a:p>
          <a:p>
            <a:pPr>
              <a:lnSpc>
                <a:spcPct val="90000"/>
              </a:lnSpc>
            </a:pPr>
            <a:endParaRPr lang="en-US" dirty="0">
              <a:latin typeface="Berlin Sans FB" pitchFamily="34" charset="0"/>
            </a:endParaRPr>
          </a:p>
        </p:txBody>
      </p:sp>
      <p:pic>
        <p:nvPicPr>
          <p:cNvPr id="7" name="Picture 3" descr="06_04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150"/>
            <a:ext cx="5918498" cy="336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ttp://www.bbc.co.uk/schools/gcsebitesize/science/images/prism.jpg"/>
          <p:cNvSpPr>
            <a:spLocks noChangeAspect="1" noChangeArrowheads="1"/>
          </p:cNvSpPr>
          <p:nvPr/>
        </p:nvSpPr>
        <p:spPr bwMode="auto">
          <a:xfrm>
            <a:off x="63500" y="-136525"/>
            <a:ext cx="2152650" cy="2152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780" y="3529150"/>
            <a:ext cx="3308573" cy="330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22088" y="1340768"/>
            <a:ext cx="425629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</a:rPr>
              <a:t>Visible light</a:t>
            </a:r>
            <a:endParaRPr lang="en-C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-16647" y="2420888"/>
            <a:ext cx="9144000" cy="11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dirty="0" smtClean="0">
                <a:latin typeface="Berlin Sans FB" pitchFamily="34" charset="0"/>
              </a:rPr>
              <a:t>It is one type of electromagnetic radiation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dirty="0" smtClean="0">
                <a:latin typeface="Berlin Sans FB" pitchFamily="34" charset="0"/>
              </a:rPr>
              <a:t>(radiant energy)</a:t>
            </a:r>
          </a:p>
          <a:p>
            <a:pPr>
              <a:lnSpc>
                <a:spcPct val="90000"/>
              </a:lnSpc>
            </a:pPr>
            <a:endParaRPr lang="en-US" dirty="0">
              <a:latin typeface="Berlin Sans FB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  <p:bldP spid="3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06_12_Figure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92696"/>
            <a:ext cx="4710001" cy="61424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The Bohr Model Of A Hydrogen Atom</a:t>
            </a:r>
            <a:endParaRPr lang="en-US" sz="14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692696"/>
            <a:ext cx="4788024" cy="307123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400" b="1" dirty="0" smtClean="0">
                <a:latin typeface="Berlin Sans FB" pitchFamily="34" charset="0"/>
              </a:rPr>
              <a:t>When atom is in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400" b="1" dirty="0" smtClean="0">
                <a:solidFill>
                  <a:srgbClr val="002060"/>
                </a:solidFill>
                <a:latin typeface="Berlin Sans FB" pitchFamily="34" charset="0"/>
              </a:rPr>
              <a:t> n = 1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400" b="1" dirty="0">
                <a:latin typeface="Berlin Sans FB" pitchFamily="34" charset="0"/>
              </a:rPr>
              <a:t>i</a:t>
            </a:r>
            <a:r>
              <a:rPr lang="en-CA" sz="4400" b="1" dirty="0" smtClean="0">
                <a:latin typeface="Berlin Sans FB" pitchFamily="34" charset="0"/>
              </a:rPr>
              <a:t>t is in a 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400" b="1" dirty="0" smtClean="0">
                <a:solidFill>
                  <a:srgbClr val="FF0000"/>
                </a:solidFill>
                <a:latin typeface="Berlin Sans FB" pitchFamily="34" charset="0"/>
              </a:rPr>
              <a:t>Ground state </a:t>
            </a:r>
            <a:endParaRPr lang="en-CA" sz="4400" b="1" dirty="0">
              <a:solidFill>
                <a:srgbClr val="FF0000"/>
              </a:solidFill>
              <a:latin typeface="Berlin Sans FB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7968" y="3763926"/>
            <a:ext cx="4770056" cy="307123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400" b="1" dirty="0" smtClean="0">
                <a:latin typeface="Berlin Sans FB" pitchFamily="34" charset="0"/>
              </a:rPr>
              <a:t>When atom is in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400" b="1" dirty="0" smtClean="0">
                <a:solidFill>
                  <a:srgbClr val="002060"/>
                </a:solidFill>
                <a:latin typeface="Berlin Sans FB" pitchFamily="34" charset="0"/>
              </a:rPr>
              <a:t> n = 2, 3, 4,…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400" b="1" dirty="0" smtClean="0">
                <a:latin typeface="Berlin Sans FB" pitchFamily="34" charset="0"/>
              </a:rPr>
              <a:t>it is in an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400" b="1" dirty="0" smtClean="0">
                <a:solidFill>
                  <a:srgbClr val="FF0000"/>
                </a:solidFill>
                <a:latin typeface="Berlin Sans FB" pitchFamily="34" charset="0"/>
              </a:rPr>
              <a:t>Excited state </a:t>
            </a:r>
            <a:endParaRPr lang="en-CA" sz="4400" b="1" dirty="0">
              <a:solidFill>
                <a:srgbClr val="FF0000"/>
              </a:solidFill>
              <a:latin typeface="Berlin Sans FB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164288" y="3573016"/>
            <a:ext cx="1973697" cy="10801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164287" y="4941168"/>
            <a:ext cx="1973697" cy="10801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38839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1" grpId="0" build="p" animBg="1"/>
      <p:bldP spid="5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35446" y="-110696"/>
            <a:ext cx="9179446" cy="156966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>
              <a:tabLst>
                <a:tab pos="346075" algn="l"/>
              </a:tabLst>
            </a:pPr>
            <a:r>
              <a:rPr lang="en-CA" b="1" dirty="0">
                <a:solidFill>
                  <a:srgbClr val="C00000"/>
                </a:solidFill>
                <a:latin typeface="Berlin Sans FB" pitchFamily="34" charset="0"/>
                <a:cs typeface="Times New Roman" pitchFamily="18" charset="0"/>
              </a:rPr>
              <a:t>Using </a:t>
            </a:r>
            <a:r>
              <a:rPr lang="en-CA" b="1" dirty="0" smtClean="0">
                <a:solidFill>
                  <a:srgbClr val="C00000"/>
                </a:solidFill>
                <a:latin typeface="Berlin Sans FB" pitchFamily="34" charset="0"/>
                <a:cs typeface="Times New Roman" pitchFamily="18" charset="0"/>
              </a:rPr>
              <a:t>the picture below, predict </a:t>
            </a:r>
            <a:r>
              <a:rPr lang="en-CA" b="1" dirty="0">
                <a:solidFill>
                  <a:srgbClr val="C00000"/>
                </a:solidFill>
                <a:latin typeface="Berlin Sans FB" pitchFamily="34" charset="0"/>
                <a:cs typeface="Times New Roman" pitchFamily="18" charset="0"/>
              </a:rPr>
              <a:t>which of these electronic transitions produces the spectral line </a:t>
            </a:r>
            <a:r>
              <a:rPr lang="en-CA" b="1" dirty="0" smtClean="0">
                <a:solidFill>
                  <a:srgbClr val="C00000"/>
                </a:solidFill>
                <a:latin typeface="Berlin Sans FB" pitchFamily="34" charset="0"/>
                <a:cs typeface="Times New Roman" pitchFamily="18" charset="0"/>
              </a:rPr>
              <a:t>having the </a:t>
            </a:r>
            <a:r>
              <a:rPr lang="en-CA" b="1" dirty="0">
                <a:solidFill>
                  <a:srgbClr val="C00000"/>
                </a:solidFill>
                <a:latin typeface="Berlin Sans FB" pitchFamily="34" charset="0"/>
                <a:cs typeface="Times New Roman" pitchFamily="18" charset="0"/>
              </a:rPr>
              <a:t>longest wavelength</a:t>
            </a:r>
            <a:r>
              <a:rPr lang="en-CA" b="1" dirty="0" smtClean="0">
                <a:solidFill>
                  <a:srgbClr val="C00000"/>
                </a:solidFill>
                <a:latin typeface="Berlin Sans FB" pitchFamily="34" charset="0"/>
                <a:cs typeface="Times New Roman" pitchFamily="18" charset="0"/>
              </a:rPr>
              <a:t>:</a:t>
            </a:r>
          </a:p>
          <a:p>
            <a:pPr algn="ctr">
              <a:tabLst>
                <a:tab pos="346075" algn="l"/>
              </a:tabLst>
            </a:pPr>
            <a:r>
              <a:rPr lang="en-CA" b="1" dirty="0">
                <a:latin typeface="Berlin Sans FB" pitchFamily="34" charset="0"/>
                <a:cs typeface="Times New Roman" pitchFamily="18" charset="0"/>
              </a:rPr>
              <a:t>n</a:t>
            </a:r>
            <a:r>
              <a:rPr lang="en-CA" b="1" dirty="0" smtClean="0">
                <a:latin typeface="Berlin Sans FB" pitchFamily="34" charset="0"/>
                <a:cs typeface="Times New Roman" pitchFamily="18" charset="0"/>
              </a:rPr>
              <a:t> = 2 </a:t>
            </a:r>
            <a:r>
              <a:rPr lang="en-CA" b="1" dirty="0" smtClean="0">
                <a:solidFill>
                  <a:srgbClr val="C00000"/>
                </a:solidFill>
                <a:latin typeface="Berlin Sans FB" pitchFamily="34" charset="0"/>
                <a:cs typeface="Times New Roman" pitchFamily="18" charset="0"/>
              </a:rPr>
              <a:t>to </a:t>
            </a:r>
            <a:r>
              <a:rPr lang="en-CA" b="1" dirty="0" smtClean="0">
                <a:latin typeface="Berlin Sans FB" pitchFamily="34" charset="0"/>
                <a:cs typeface="Times New Roman" pitchFamily="18" charset="0"/>
              </a:rPr>
              <a:t>n = 1</a:t>
            </a:r>
            <a:r>
              <a:rPr lang="en-CA" b="1" dirty="0" smtClean="0">
                <a:solidFill>
                  <a:srgbClr val="C00000"/>
                </a:solidFill>
                <a:latin typeface="Berlin Sans FB" pitchFamily="34" charset="0"/>
                <a:cs typeface="Times New Roman" pitchFamily="18" charset="0"/>
              </a:rPr>
              <a:t>; </a:t>
            </a:r>
            <a:r>
              <a:rPr lang="en-CA" b="1" dirty="0" smtClean="0">
                <a:latin typeface="Berlin Sans FB" pitchFamily="34" charset="0"/>
                <a:cs typeface="Times New Roman" pitchFamily="18" charset="0"/>
              </a:rPr>
              <a:t>n = 3 </a:t>
            </a:r>
            <a:r>
              <a:rPr lang="en-CA" b="1" dirty="0" smtClean="0">
                <a:solidFill>
                  <a:srgbClr val="C00000"/>
                </a:solidFill>
                <a:latin typeface="Berlin Sans FB" pitchFamily="34" charset="0"/>
                <a:cs typeface="Times New Roman" pitchFamily="18" charset="0"/>
              </a:rPr>
              <a:t>to </a:t>
            </a:r>
            <a:r>
              <a:rPr lang="en-CA" b="1" dirty="0" smtClean="0">
                <a:latin typeface="Berlin Sans FB" pitchFamily="34" charset="0"/>
                <a:cs typeface="Times New Roman" pitchFamily="18" charset="0"/>
              </a:rPr>
              <a:t>n = 2</a:t>
            </a:r>
            <a:r>
              <a:rPr lang="en-CA" b="1" dirty="0" smtClean="0">
                <a:solidFill>
                  <a:srgbClr val="C00000"/>
                </a:solidFill>
                <a:latin typeface="Berlin Sans FB" pitchFamily="34" charset="0"/>
                <a:cs typeface="Times New Roman" pitchFamily="18" charset="0"/>
              </a:rPr>
              <a:t>, </a:t>
            </a:r>
            <a:r>
              <a:rPr lang="en-CA" b="1" dirty="0" smtClean="0">
                <a:latin typeface="Berlin Sans FB" pitchFamily="34" charset="0"/>
                <a:cs typeface="Times New Roman" pitchFamily="18" charset="0"/>
              </a:rPr>
              <a:t>n = 4 </a:t>
            </a:r>
            <a:r>
              <a:rPr lang="en-CA" b="1" dirty="0" smtClean="0">
                <a:solidFill>
                  <a:srgbClr val="C00000"/>
                </a:solidFill>
                <a:latin typeface="Berlin Sans FB" pitchFamily="34" charset="0"/>
                <a:cs typeface="Times New Roman" pitchFamily="18" charset="0"/>
              </a:rPr>
              <a:t>to </a:t>
            </a:r>
            <a:r>
              <a:rPr lang="en-CA" b="1" dirty="0" smtClean="0">
                <a:latin typeface="Berlin Sans FB" pitchFamily="34" charset="0"/>
                <a:cs typeface="Times New Roman" pitchFamily="18" charset="0"/>
              </a:rPr>
              <a:t>n = 3 </a:t>
            </a:r>
            <a:endParaRPr lang="en-US" sz="16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7085" y="1445532"/>
            <a:ext cx="5565033" cy="104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latin typeface="Berlin Sans FB" pitchFamily="34" charset="0"/>
              </a:rPr>
              <a:t>If wavelength </a:t>
            </a:r>
            <a:r>
              <a:rPr lang="en-CA" b="1" dirty="0" smtClean="0">
                <a:solidFill>
                  <a:srgbClr val="00B050"/>
                </a:solidFill>
                <a:latin typeface="Berlin Sans FB" pitchFamily="34" charset="0"/>
              </a:rPr>
              <a:t>increases</a:t>
            </a:r>
            <a:r>
              <a:rPr lang="en-CA" dirty="0" smtClean="0">
                <a:latin typeface="Berlin Sans FB" pitchFamily="34" charset="0"/>
              </a:rPr>
              <a:t>, then frequency </a:t>
            </a:r>
            <a:r>
              <a:rPr lang="en-CA" b="1" dirty="0" smtClean="0">
                <a:solidFill>
                  <a:srgbClr val="00B0F0"/>
                </a:solidFill>
                <a:latin typeface="Berlin Sans FB" pitchFamily="34" charset="0"/>
              </a:rPr>
              <a:t>decreases</a:t>
            </a:r>
            <a:r>
              <a:rPr lang="en-CA" dirty="0" smtClean="0">
                <a:latin typeface="Berlin Sans FB" pitchFamily="34" charset="0"/>
              </a:rPr>
              <a:t>. So…  </a:t>
            </a:r>
            <a:endParaRPr lang="en-CA" b="1" dirty="0">
              <a:solidFill>
                <a:srgbClr val="002060"/>
              </a:solidFill>
              <a:latin typeface="Berlin Sans FB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3528" y="2492896"/>
            <a:ext cx="4844954" cy="106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latin typeface="Berlin Sans FB" pitchFamily="34" charset="0"/>
              </a:rPr>
              <a:t>The </a:t>
            </a:r>
            <a:r>
              <a:rPr lang="en-C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longest</a:t>
            </a:r>
            <a:r>
              <a:rPr lang="en-CA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CA" dirty="0" smtClean="0">
                <a:latin typeface="Berlin Sans FB" pitchFamily="34" charset="0"/>
              </a:rPr>
              <a:t>wavelength = the </a:t>
            </a:r>
            <a:r>
              <a:rPr lang="en-CA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lowest</a:t>
            </a:r>
            <a:r>
              <a:rPr lang="en-CA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CA" dirty="0" smtClean="0">
                <a:latin typeface="Berlin Sans FB" pitchFamily="34" charset="0"/>
              </a:rPr>
              <a:t>frequency!</a:t>
            </a:r>
            <a:endParaRPr lang="en-CA" b="1" dirty="0">
              <a:solidFill>
                <a:srgbClr val="002060"/>
              </a:solidFill>
              <a:latin typeface="Berlin Sans FB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8234" y="3555124"/>
            <a:ext cx="5553885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latin typeface="Berlin Sans FB" pitchFamily="34" charset="0"/>
              </a:rPr>
              <a:t>Because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E = </a:t>
            </a:r>
            <a:r>
              <a:rPr lang="en-CA" b="1" dirty="0" err="1" smtClean="0">
                <a:solidFill>
                  <a:srgbClr val="FF0000"/>
                </a:solidFill>
                <a:latin typeface="Berlin Sans FB" pitchFamily="34" charset="0"/>
              </a:rPr>
              <a:t>hv</a:t>
            </a:r>
            <a:r>
              <a:rPr lang="en-CA" dirty="0" smtClean="0">
                <a:latin typeface="Berlin Sans FB" pitchFamily="34" charset="0"/>
              </a:rPr>
              <a:t>, the </a:t>
            </a:r>
            <a:r>
              <a:rPr lang="en-CA" b="1" dirty="0" smtClean="0">
                <a:latin typeface="Berlin Sans FB" pitchFamily="34" charset="0"/>
              </a:rPr>
              <a:t>lower the frequency</a:t>
            </a:r>
            <a:r>
              <a:rPr lang="en-CA" dirty="0" smtClean="0">
                <a:latin typeface="Berlin Sans FB" pitchFamily="34" charset="0"/>
              </a:rPr>
              <a:t>, 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latin typeface="Berlin Sans FB" pitchFamily="34" charset="0"/>
              </a:rPr>
              <a:t>the </a:t>
            </a:r>
            <a:r>
              <a:rPr lang="en-CA" b="1" dirty="0" smtClean="0">
                <a:latin typeface="Berlin Sans FB" pitchFamily="34" charset="0"/>
              </a:rPr>
              <a:t>lower</a:t>
            </a:r>
            <a:r>
              <a:rPr lang="en-CA" dirty="0" smtClean="0">
                <a:latin typeface="Berlin Sans FB" pitchFamily="34" charset="0"/>
              </a:rPr>
              <a:t> </a:t>
            </a:r>
            <a:r>
              <a:rPr lang="en-CA" b="1" dirty="0" smtClean="0">
                <a:latin typeface="Berlin Sans FB" pitchFamily="34" charset="0"/>
              </a:rPr>
              <a:t>the</a:t>
            </a:r>
            <a:r>
              <a:rPr lang="en-CA" dirty="0" smtClean="0">
                <a:latin typeface="Berlin Sans FB" pitchFamily="34" charset="0"/>
              </a:rPr>
              <a:t> </a:t>
            </a:r>
            <a:r>
              <a:rPr lang="en-CA" b="1" dirty="0" smtClean="0">
                <a:latin typeface="Berlin Sans FB" pitchFamily="34" charset="0"/>
              </a:rPr>
              <a:t>energy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b="1" dirty="0" smtClean="0">
                <a:solidFill>
                  <a:srgbClr val="002060"/>
                </a:solidFill>
                <a:latin typeface="Berlin Sans FB" pitchFamily="34" charset="0"/>
              </a:rPr>
              <a:t>the </a:t>
            </a:r>
            <a:r>
              <a:rPr lang="en-CA" b="1" dirty="0">
                <a:solidFill>
                  <a:srgbClr val="002060"/>
                </a:solidFill>
                <a:latin typeface="Berlin Sans FB" pitchFamily="34" charset="0"/>
              </a:rPr>
              <a:t>longest wavelength </a:t>
            </a:r>
            <a:r>
              <a:rPr lang="en-CA" b="1" dirty="0" smtClean="0">
                <a:solidFill>
                  <a:srgbClr val="002060"/>
                </a:solidFill>
                <a:latin typeface="Berlin Sans FB" pitchFamily="34" charset="0"/>
              </a:rPr>
              <a:t>=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the lowest </a:t>
            </a:r>
            <a:r>
              <a:rPr lang="en-CA" b="1" dirty="0">
                <a:solidFill>
                  <a:srgbClr val="FF0000"/>
                </a:solidFill>
                <a:latin typeface="Berlin Sans FB" pitchFamily="34" charset="0"/>
              </a:rPr>
              <a:t>frequency </a:t>
            </a:r>
            <a:r>
              <a:rPr lang="en-CA" b="1" dirty="0">
                <a:solidFill>
                  <a:srgbClr val="002060"/>
                </a:solidFill>
                <a:latin typeface="Berlin Sans FB" pitchFamily="34" charset="0"/>
              </a:rPr>
              <a:t>= </a:t>
            </a:r>
            <a:r>
              <a:rPr lang="en-CA" b="1" dirty="0" smtClean="0">
                <a:solidFill>
                  <a:srgbClr val="002060"/>
                </a:solidFill>
                <a:latin typeface="Berlin Sans FB" pitchFamily="34" charset="0"/>
              </a:rPr>
              <a:t>    </a:t>
            </a:r>
            <a:r>
              <a:rPr lang="en-CA" b="1" dirty="0" smtClean="0">
                <a:solidFill>
                  <a:srgbClr val="00FF00"/>
                </a:solidFill>
                <a:latin typeface="Berlin Sans FB" pitchFamily="34" charset="0"/>
              </a:rPr>
              <a:t>the smallest energy change</a:t>
            </a:r>
            <a:endParaRPr lang="en-CA" b="1" dirty="0">
              <a:solidFill>
                <a:srgbClr val="00FF00"/>
              </a:solidFill>
              <a:latin typeface="Berlin Sans FB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41725"/>
            <a:ext cx="3477800" cy="541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489769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Limitations of The Bohr Model</a:t>
            </a:r>
            <a:endParaRPr lang="en-US" sz="14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3543" y="650898"/>
            <a:ext cx="9056914" cy="465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CA" sz="4800" dirty="0" smtClean="0">
                <a:latin typeface="Berlin Sans FB" pitchFamily="34" charset="0"/>
              </a:rPr>
              <a:t>The explanation of the line spectrum works </a:t>
            </a:r>
            <a:r>
              <a:rPr lang="en-CA" sz="4800" b="1" dirty="0" smtClean="0">
                <a:latin typeface="Berlin Sans FB" pitchFamily="34" charset="0"/>
              </a:rPr>
              <a:t>ONLY</a:t>
            </a:r>
            <a:r>
              <a:rPr lang="en-CA" sz="4800" dirty="0" smtClean="0">
                <a:latin typeface="Berlin Sans FB" pitchFamily="34" charset="0"/>
              </a:rPr>
              <a:t> for hydrogen</a:t>
            </a:r>
          </a:p>
          <a:p>
            <a:pPr algn="ctr">
              <a:lnSpc>
                <a:spcPct val="90000"/>
              </a:lnSpc>
            </a:pPr>
            <a:r>
              <a:rPr lang="en-CA" sz="4800" dirty="0" smtClean="0">
                <a:solidFill>
                  <a:srgbClr val="002060"/>
                </a:solidFill>
                <a:latin typeface="Berlin Sans FB" pitchFamily="34" charset="0"/>
              </a:rPr>
              <a:t>Electron is </a:t>
            </a:r>
            <a:r>
              <a:rPr lang="en-CA" sz="4800" b="1" dirty="0" smtClean="0">
                <a:solidFill>
                  <a:srgbClr val="002060"/>
                </a:solidFill>
                <a:latin typeface="Berlin Sans FB" pitchFamily="34" charset="0"/>
              </a:rPr>
              <a:t>not</a:t>
            </a:r>
            <a:r>
              <a:rPr lang="en-CA" sz="4800" dirty="0" smtClean="0">
                <a:solidFill>
                  <a:srgbClr val="002060"/>
                </a:solidFill>
                <a:latin typeface="Berlin Sans FB" pitchFamily="34" charset="0"/>
              </a:rPr>
              <a:t> only a small particle circling the nucleus (it has wave – like properties)</a:t>
            </a:r>
            <a:endParaRPr lang="en-CA" sz="4800" dirty="0">
              <a:solidFill>
                <a:srgbClr val="00206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8162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The Summary of The Bohr Model</a:t>
            </a:r>
            <a:endParaRPr lang="en-US" sz="14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3543" y="650898"/>
            <a:ext cx="9056914" cy="306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indent="-514350" algn="ctr">
              <a:lnSpc>
                <a:spcPct val="90000"/>
              </a:lnSpc>
              <a:buFont typeface="+mj-lt"/>
              <a:buAutoNum type="arabicPeriod"/>
            </a:pPr>
            <a:r>
              <a:rPr lang="en-CA" b="1" dirty="0" smtClean="0">
                <a:solidFill>
                  <a:srgbClr val="0070C0"/>
                </a:solidFill>
                <a:latin typeface="Berlin Sans FB" pitchFamily="34" charset="0"/>
              </a:rPr>
              <a:t>Electrons exist only in certain discrete energy levels, which are described by quantum numbers</a:t>
            </a:r>
          </a:p>
          <a:p>
            <a:pPr marL="514350" indent="-514350" algn="ctr">
              <a:lnSpc>
                <a:spcPct val="90000"/>
              </a:lnSpc>
              <a:buFont typeface="+mj-lt"/>
              <a:buAutoNum type="arabicPeriod"/>
            </a:pPr>
            <a:endParaRPr lang="en-CA" b="1" dirty="0" smtClean="0">
              <a:solidFill>
                <a:srgbClr val="0070C0"/>
              </a:solidFill>
              <a:latin typeface="Berlin Sans FB" pitchFamily="34" charset="0"/>
            </a:endParaRPr>
          </a:p>
          <a:p>
            <a:pPr marL="514350" indent="-514350" algn="ctr">
              <a:lnSpc>
                <a:spcPct val="90000"/>
              </a:lnSpc>
              <a:buFont typeface="+mj-lt"/>
              <a:buAutoNum type="arabicPeriod"/>
            </a:pPr>
            <a:r>
              <a:rPr lang="en-CA" b="1" dirty="0" smtClean="0">
                <a:solidFill>
                  <a:srgbClr val="002060"/>
                </a:solidFill>
                <a:latin typeface="Berlin Sans FB" pitchFamily="34" charset="0"/>
              </a:rPr>
              <a:t>Energy </a:t>
            </a:r>
            <a:r>
              <a:rPr lang="en-CA" b="1" dirty="0">
                <a:solidFill>
                  <a:srgbClr val="002060"/>
                </a:solidFill>
                <a:latin typeface="Berlin Sans FB" pitchFamily="34" charset="0"/>
              </a:rPr>
              <a:t>is involved in the transition of an electron from one level to another.</a:t>
            </a:r>
          </a:p>
        </p:txBody>
      </p:sp>
    </p:spTree>
    <p:extLst>
      <p:ext uri="{BB962C8B-B14F-4D97-AF65-F5344CB8AC3E}">
        <p14:creationId xmlns="" xmlns:p14="http://schemas.microsoft.com/office/powerpoint/2010/main" val="3570209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FFFF00"/>
          </a:solidFill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latin typeface="Arial Rounded MT Bold" pitchFamily="34" charset="0"/>
              </a:rPr>
              <a:t>6.4 The Wave Nature of Matter</a:t>
            </a:r>
            <a:endParaRPr lang="en-US" sz="16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332" y="692696"/>
            <a:ext cx="9144000" cy="1800200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CA" sz="3600" dirty="0" smtClean="0">
                <a:latin typeface="Berlin Sans FB" pitchFamily="34" charset="0"/>
              </a:rPr>
              <a:t>If energy (radiation) can behave as wave or particle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CA" sz="4000" b="1" dirty="0">
                <a:solidFill>
                  <a:srgbClr val="FF0000"/>
                </a:solidFill>
                <a:latin typeface="Berlin Sans FB" pitchFamily="34" charset="0"/>
              </a:rPr>
              <a:t>Could matter behave like a wave?</a:t>
            </a:r>
            <a:endParaRPr lang="en-CA" sz="4000" dirty="0">
              <a:latin typeface="Berlin Sans FB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2800" dirty="0" smtClean="0">
              <a:latin typeface="Berlin Sans FB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636278" y="5733256"/>
            <a:ext cx="3491880" cy="102600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Explained by 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b="1" dirty="0" smtClean="0">
                <a:solidFill>
                  <a:srgbClr val="000000"/>
                </a:solidFill>
                <a:latin typeface="Berlin Sans FB" pitchFamily="34" charset="0"/>
              </a:rPr>
              <a:t>Louis de Broglie</a:t>
            </a:r>
            <a:endParaRPr lang="en-US" sz="2400" b="1" dirty="0" smtClean="0">
              <a:solidFill>
                <a:srgbClr val="000000"/>
              </a:solidFill>
              <a:latin typeface="Berlin Sans FB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93" y="2621028"/>
            <a:ext cx="238125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-17528" y="2621028"/>
            <a:ext cx="6209121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3600" dirty="0" smtClean="0">
                <a:latin typeface="Berlin Sans FB" pitchFamily="34" charset="0"/>
              </a:rPr>
              <a:t>He showed: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CA" sz="3600" dirty="0" smtClean="0">
              <a:latin typeface="Berlin Sans FB" pitchFamily="34" charset="0"/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US" sz="2800" dirty="0" smtClean="0">
              <a:latin typeface="Berlin Sans FB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12976"/>
            <a:ext cx="4559241" cy="341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250389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FFFF00"/>
          </a:solidFill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latin typeface="Arial Rounded MT Bold" pitchFamily="34" charset="0"/>
              </a:rPr>
              <a:t>6.4 The Wave Nature of Matter</a:t>
            </a:r>
            <a:endParaRPr lang="en-US" sz="16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458833" y="4707252"/>
            <a:ext cx="3491880" cy="1746084"/>
          </a:xfrm>
          <a:prstGeom prst="rect">
            <a:avLst/>
          </a:prstGeom>
          <a:solidFill>
            <a:srgbClr val="FF99C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3600" dirty="0" smtClean="0">
                <a:solidFill>
                  <a:srgbClr val="000000"/>
                </a:solidFill>
                <a:latin typeface="Berlin Sans FB" pitchFamily="34" charset="0"/>
              </a:rPr>
              <a:t>The relationship between mass and wavelength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620688"/>
            <a:ext cx="914400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3600" dirty="0" smtClean="0">
                <a:latin typeface="Berlin Sans FB" pitchFamily="34" charset="0"/>
              </a:rPr>
              <a:t>An electron (matter) moving around the nucleus behaves like </a:t>
            </a:r>
            <a:r>
              <a:rPr lang="en-CA" sz="3600" b="1" dirty="0" smtClean="0">
                <a:solidFill>
                  <a:srgbClr val="8B0030"/>
                </a:solidFill>
                <a:latin typeface="Berlin Sans FB" pitchFamily="34" charset="0"/>
              </a:rPr>
              <a:t>a wave </a:t>
            </a:r>
            <a:r>
              <a:rPr lang="en-CA" sz="3600" dirty="0" smtClean="0">
                <a:latin typeface="Berlin Sans FB" pitchFamily="34" charset="0"/>
              </a:rPr>
              <a:t>and has a </a:t>
            </a:r>
            <a:r>
              <a:rPr lang="en-CA" sz="3600" b="1" dirty="0" smtClean="0">
                <a:solidFill>
                  <a:srgbClr val="FF0000"/>
                </a:solidFill>
                <a:latin typeface="Berlin Sans FB" pitchFamily="34" charset="0"/>
              </a:rPr>
              <a:t>wavelength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CA" sz="3600" dirty="0" smtClean="0">
              <a:latin typeface="Berlin Sans FB" pitchFamily="34" charset="0"/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US" sz="2800" dirty="0" smtClean="0">
              <a:latin typeface="Berlin Sans FB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12976"/>
            <a:ext cx="4559241" cy="341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12"/>
          <p:cNvGrpSpPr>
            <a:grpSpLocks/>
          </p:cNvGrpSpPr>
          <p:nvPr/>
        </p:nvGrpSpPr>
        <p:grpSpPr bwMode="auto">
          <a:xfrm>
            <a:off x="5749874" y="2420888"/>
            <a:ext cx="2670363" cy="1937957"/>
            <a:chOff x="3691" y="3312"/>
            <a:chExt cx="965" cy="692"/>
          </a:xfrm>
          <a:solidFill>
            <a:schemeClr val="accent5">
              <a:lumMod val="90000"/>
            </a:schemeClr>
          </a:solidFill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3691" y="3498"/>
              <a:ext cx="629" cy="33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sz="5400" b="1" i="1" dirty="0">
                  <a:solidFill>
                    <a:schemeClr val="tx1"/>
                  </a:solidFill>
                  <a:latin typeface="Berlin Sans FB" pitchFamily="34" charset="0"/>
                  <a:sym typeface="Symbol" pitchFamily="18" charset="2"/>
                </a:rPr>
                <a:t></a:t>
              </a:r>
              <a:r>
                <a:rPr lang="en-US" sz="5400" b="1" dirty="0">
                  <a:solidFill>
                    <a:schemeClr val="tx1"/>
                  </a:solidFill>
                  <a:latin typeface="Berlin Sans FB" pitchFamily="34" charset="0"/>
                </a:rPr>
                <a:t> =</a:t>
              </a:r>
            </a:p>
          </p:txBody>
        </p: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4176" y="3312"/>
              <a:ext cx="480" cy="692"/>
              <a:chOff x="4176" y="3312"/>
              <a:chExt cx="480" cy="692"/>
            </a:xfrm>
            <a:grpFill/>
          </p:grpSpPr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4179" y="3312"/>
                <a:ext cx="476" cy="69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6000" b="1" i="1" dirty="0">
                    <a:solidFill>
                      <a:schemeClr val="tx1"/>
                    </a:solidFill>
                    <a:latin typeface="Berlin Sans FB" pitchFamily="34" charset="0"/>
                  </a:rPr>
                  <a:t>h</a:t>
                </a:r>
              </a:p>
              <a:p>
                <a:r>
                  <a:rPr lang="en-US" sz="6000" b="1" i="1" dirty="0">
                    <a:solidFill>
                      <a:schemeClr val="tx1"/>
                    </a:solidFill>
                    <a:latin typeface="Berlin Sans FB" pitchFamily="34" charset="0"/>
                  </a:rPr>
                  <a:t>mv</a:t>
                </a:r>
              </a:p>
            </p:txBody>
          </p:sp>
          <p:sp>
            <p:nvSpPr>
              <p:cNvPr id="14" name="Line 6"/>
              <p:cNvSpPr>
                <a:spLocks noChangeShapeType="1"/>
              </p:cNvSpPr>
              <p:nvPr/>
            </p:nvSpPr>
            <p:spPr bwMode="auto">
              <a:xfrm>
                <a:off x="4176" y="3668"/>
                <a:ext cx="480" cy="0"/>
              </a:xfrm>
              <a:prstGeom prst="line">
                <a:avLst/>
              </a:prstGeom>
              <a:grpFill/>
              <a:ln w="222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en-CA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20233729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12976"/>
            <a:ext cx="4559241" cy="341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FFFF00"/>
          </a:solidFill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latin typeface="Arial Rounded MT Bold" pitchFamily="34" charset="0"/>
              </a:rPr>
              <a:t>6.4 The Wave Nature of Matter</a:t>
            </a:r>
            <a:endParaRPr lang="en-US" sz="16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043567" y="4707252"/>
            <a:ext cx="4067944" cy="593956"/>
          </a:xfrm>
          <a:prstGeom prst="rect">
            <a:avLst/>
          </a:prstGeom>
          <a:solidFill>
            <a:srgbClr val="FF99C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000" b="1" dirty="0" smtClean="0">
                <a:solidFill>
                  <a:srgbClr val="000000"/>
                </a:solidFill>
                <a:latin typeface="Berlin Sans FB" pitchFamily="34" charset="0"/>
              </a:rPr>
              <a:t>mv</a:t>
            </a:r>
            <a:r>
              <a:rPr lang="en-CA" sz="4000" dirty="0" smtClean="0">
                <a:solidFill>
                  <a:srgbClr val="000000"/>
                </a:solidFill>
                <a:latin typeface="Berlin Sans FB" pitchFamily="34" charset="0"/>
              </a:rPr>
              <a:t> = </a:t>
            </a:r>
            <a:r>
              <a:rPr lang="en-CA" sz="4000" dirty="0" smtClean="0">
                <a:solidFill>
                  <a:srgbClr val="002060"/>
                </a:solidFill>
                <a:latin typeface="Berlin Sans FB" pitchFamily="34" charset="0"/>
              </a:rPr>
              <a:t>momentum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620688"/>
            <a:ext cx="914400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3600" dirty="0" smtClean="0">
                <a:latin typeface="Berlin Sans FB" pitchFamily="34" charset="0"/>
              </a:rPr>
              <a:t>An electron (matter) moving around the nucleus behaves like </a:t>
            </a:r>
            <a:r>
              <a:rPr lang="en-CA" sz="3600" b="1" dirty="0" smtClean="0">
                <a:solidFill>
                  <a:srgbClr val="8B0030"/>
                </a:solidFill>
                <a:latin typeface="Berlin Sans FB" pitchFamily="34" charset="0"/>
              </a:rPr>
              <a:t>a wave </a:t>
            </a:r>
            <a:r>
              <a:rPr lang="en-CA" sz="3600" dirty="0" smtClean="0">
                <a:latin typeface="Berlin Sans FB" pitchFamily="34" charset="0"/>
              </a:rPr>
              <a:t>and has a </a:t>
            </a:r>
            <a:r>
              <a:rPr lang="en-CA" sz="3600" b="1" dirty="0" smtClean="0">
                <a:solidFill>
                  <a:srgbClr val="FF0000"/>
                </a:solidFill>
                <a:latin typeface="Berlin Sans FB" pitchFamily="34" charset="0"/>
              </a:rPr>
              <a:t>wavelength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CA" sz="3600" dirty="0" smtClean="0">
              <a:latin typeface="Berlin Sans FB" pitchFamily="34" charset="0"/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US" sz="2800" dirty="0" smtClean="0">
              <a:latin typeface="Berlin Sans FB" pitchFamily="34" charset="0"/>
            </a:endParaRPr>
          </a:p>
        </p:txBody>
      </p:sp>
      <p:grpSp>
        <p:nvGrpSpPr>
          <p:cNvPr id="10" name="Group 12"/>
          <p:cNvGrpSpPr>
            <a:grpSpLocks/>
          </p:cNvGrpSpPr>
          <p:nvPr/>
        </p:nvGrpSpPr>
        <p:grpSpPr bwMode="auto">
          <a:xfrm>
            <a:off x="5749874" y="2420888"/>
            <a:ext cx="2670363" cy="1937957"/>
            <a:chOff x="3691" y="3312"/>
            <a:chExt cx="965" cy="692"/>
          </a:xfrm>
          <a:solidFill>
            <a:schemeClr val="accent5">
              <a:lumMod val="90000"/>
            </a:schemeClr>
          </a:solidFill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3691" y="3498"/>
              <a:ext cx="629" cy="33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sz="5400" b="1" i="1" dirty="0">
                  <a:solidFill>
                    <a:schemeClr val="tx1"/>
                  </a:solidFill>
                  <a:latin typeface="Berlin Sans FB" pitchFamily="34" charset="0"/>
                  <a:sym typeface="Symbol" pitchFamily="18" charset="2"/>
                </a:rPr>
                <a:t></a:t>
              </a:r>
              <a:r>
                <a:rPr lang="en-US" sz="5400" b="1" dirty="0">
                  <a:solidFill>
                    <a:schemeClr val="tx1"/>
                  </a:solidFill>
                  <a:latin typeface="Berlin Sans FB" pitchFamily="34" charset="0"/>
                </a:rPr>
                <a:t> =</a:t>
              </a:r>
            </a:p>
          </p:txBody>
        </p: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4176" y="3312"/>
              <a:ext cx="480" cy="692"/>
              <a:chOff x="4176" y="3312"/>
              <a:chExt cx="480" cy="692"/>
            </a:xfrm>
            <a:grpFill/>
          </p:grpSpPr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4179" y="3312"/>
                <a:ext cx="476" cy="69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6000" b="1" i="1" dirty="0">
                    <a:solidFill>
                      <a:schemeClr val="tx1"/>
                    </a:solidFill>
                    <a:latin typeface="Berlin Sans FB" pitchFamily="34" charset="0"/>
                  </a:rPr>
                  <a:t>h</a:t>
                </a:r>
              </a:p>
              <a:p>
                <a:r>
                  <a:rPr lang="en-US" sz="6000" b="1" i="1" dirty="0">
                    <a:solidFill>
                      <a:schemeClr val="tx1"/>
                    </a:solidFill>
                    <a:latin typeface="Berlin Sans FB" pitchFamily="34" charset="0"/>
                  </a:rPr>
                  <a:t>mv</a:t>
                </a:r>
              </a:p>
            </p:txBody>
          </p:sp>
          <p:sp>
            <p:nvSpPr>
              <p:cNvPr id="14" name="Line 6"/>
              <p:cNvSpPr>
                <a:spLocks noChangeShapeType="1"/>
              </p:cNvSpPr>
              <p:nvPr/>
            </p:nvSpPr>
            <p:spPr bwMode="auto">
              <a:xfrm>
                <a:off x="4176" y="3668"/>
                <a:ext cx="480" cy="0"/>
              </a:xfrm>
              <a:prstGeom prst="line">
                <a:avLst/>
              </a:prstGeom>
              <a:grpFill/>
              <a:ln w="222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en-CA"/>
              </a:p>
            </p:txBody>
          </p:sp>
        </p:grpSp>
      </p:grpSp>
      <p:sp>
        <p:nvSpPr>
          <p:cNvPr id="15" name="Rounded Rectangle 14"/>
          <p:cNvSpPr/>
          <p:nvPr/>
        </p:nvSpPr>
        <p:spPr bwMode="auto">
          <a:xfrm>
            <a:off x="6951279" y="3533282"/>
            <a:ext cx="1581162" cy="8255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2892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35446" y="16935"/>
            <a:ext cx="9179446" cy="107721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>
              <a:tabLst>
                <a:tab pos="346075" algn="l"/>
              </a:tabLst>
            </a:pPr>
            <a:r>
              <a:rPr lang="en-CA" sz="3200" dirty="0" smtClean="0">
                <a:latin typeface="Berlin Sans FB" pitchFamily="34" charset="0"/>
                <a:cs typeface="Times New Roman" pitchFamily="18" charset="0"/>
              </a:rPr>
              <a:t>What is the wavelength of an electron with a speed of 5.97 x 10</a:t>
            </a:r>
            <a:r>
              <a:rPr lang="en-CA" sz="3200" baseline="30000" dirty="0" smtClean="0">
                <a:latin typeface="Berlin Sans FB" pitchFamily="34" charset="0"/>
                <a:cs typeface="Times New Roman" pitchFamily="18" charset="0"/>
              </a:rPr>
              <a:t>6</a:t>
            </a:r>
            <a:r>
              <a:rPr lang="en-CA" sz="3200" dirty="0" smtClean="0">
                <a:latin typeface="Berlin Sans FB" pitchFamily="34" charset="0"/>
                <a:cs typeface="Times New Roman" pitchFamily="18" charset="0"/>
              </a:rPr>
              <a:t> m/s?  The mass of electron is</a:t>
            </a:r>
            <a:r>
              <a:rPr lang="en-CA" sz="3200" dirty="0">
                <a:latin typeface="Berlin Sans FB" pitchFamily="34" charset="0"/>
                <a:cs typeface="Times New Roman" pitchFamily="18" charset="0"/>
              </a:rPr>
              <a:t> </a:t>
            </a:r>
            <a:r>
              <a:rPr lang="en-CA" sz="3200" dirty="0" smtClean="0">
                <a:latin typeface="Berlin Sans FB" pitchFamily="34" charset="0"/>
                <a:cs typeface="Times New Roman" pitchFamily="18" charset="0"/>
              </a:rPr>
              <a:t>9.11 </a:t>
            </a:r>
            <a:r>
              <a:rPr lang="en-CA" sz="3200" dirty="0">
                <a:latin typeface="Berlin Sans FB" pitchFamily="34" charset="0"/>
                <a:cs typeface="Times New Roman" pitchFamily="18" charset="0"/>
              </a:rPr>
              <a:t>x </a:t>
            </a:r>
            <a:r>
              <a:rPr lang="en-CA" sz="3200" dirty="0" smtClean="0">
                <a:latin typeface="Berlin Sans FB" pitchFamily="34" charset="0"/>
                <a:cs typeface="Times New Roman" pitchFamily="18" charset="0"/>
              </a:rPr>
              <a:t>10</a:t>
            </a:r>
            <a:r>
              <a:rPr lang="en-CA" sz="3200" baseline="30000" dirty="0" smtClean="0">
                <a:latin typeface="Berlin Sans FB" pitchFamily="34" charset="0"/>
                <a:cs typeface="Times New Roman" pitchFamily="18" charset="0"/>
              </a:rPr>
              <a:t>-31</a:t>
            </a:r>
            <a:r>
              <a:rPr lang="en-CA" sz="3200" dirty="0" smtClean="0">
                <a:latin typeface="Berlin Sans FB" pitchFamily="34" charset="0"/>
                <a:cs typeface="Times New Roman" pitchFamily="18" charset="0"/>
              </a:rPr>
              <a:t> kg </a:t>
            </a:r>
            <a:endParaRPr lang="en-US" sz="2000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925985" y="1340768"/>
            <a:ext cx="52565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tabLst>
                <a:tab pos="346075" algn="l"/>
              </a:tabLst>
            </a:pPr>
            <a:r>
              <a:rPr lang="en-CA" sz="3200" b="1" dirty="0">
                <a:solidFill>
                  <a:srgbClr val="000000"/>
                </a:solidFill>
                <a:latin typeface="Agency FB" pitchFamily="34" charset="0"/>
              </a:rPr>
              <a:t>h</a:t>
            </a:r>
            <a:r>
              <a:rPr lang="en-CA" sz="3200" dirty="0" smtClean="0">
                <a:solidFill>
                  <a:srgbClr val="000000"/>
                </a:solidFill>
                <a:latin typeface="Agency FB" pitchFamily="34" charset="0"/>
              </a:rPr>
              <a:t> = Plank’s constant =</a:t>
            </a:r>
            <a:r>
              <a:rPr lang="en-CA" sz="3200" dirty="0">
                <a:latin typeface="Agency FB" pitchFamily="34" charset="0"/>
                <a:cs typeface="Times New Roman" pitchFamily="18" charset="0"/>
              </a:rPr>
              <a:t> </a:t>
            </a:r>
            <a:r>
              <a:rPr lang="en-CA" sz="3200" dirty="0" smtClean="0">
                <a:latin typeface="Agency FB" pitchFamily="34" charset="0"/>
                <a:cs typeface="Times New Roman" pitchFamily="18" charset="0"/>
              </a:rPr>
              <a:t>6.626 x 10</a:t>
            </a:r>
            <a:r>
              <a:rPr lang="en-CA" sz="3200" baseline="30000" dirty="0" smtClean="0">
                <a:latin typeface="Agency FB" pitchFamily="34" charset="0"/>
                <a:cs typeface="Times New Roman" pitchFamily="18" charset="0"/>
              </a:rPr>
              <a:t>-34</a:t>
            </a:r>
            <a:r>
              <a:rPr lang="en-CA" sz="3200" dirty="0" smtClean="0">
                <a:latin typeface="Agency FB" pitchFamily="34" charset="0"/>
                <a:cs typeface="Times New Roman" pitchFamily="18" charset="0"/>
              </a:rPr>
              <a:t> J-s</a:t>
            </a:r>
            <a:endParaRPr lang="en-CA" sz="3200" dirty="0">
              <a:solidFill>
                <a:srgbClr val="000000"/>
              </a:solidFill>
              <a:latin typeface="Agency FB" pitchFamily="34" charset="0"/>
            </a:endParaRP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2771800" y="2208364"/>
            <a:ext cx="2670363" cy="1937957"/>
            <a:chOff x="3691" y="3312"/>
            <a:chExt cx="965" cy="692"/>
          </a:xfrm>
          <a:solidFill>
            <a:schemeClr val="accent5">
              <a:lumMod val="90000"/>
            </a:schemeClr>
          </a:solidFill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3691" y="3498"/>
              <a:ext cx="629" cy="33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sz="5400" b="1" i="1" dirty="0">
                  <a:solidFill>
                    <a:schemeClr val="tx1"/>
                  </a:solidFill>
                  <a:latin typeface="Berlin Sans FB" pitchFamily="34" charset="0"/>
                  <a:sym typeface="Symbol" pitchFamily="18" charset="2"/>
                </a:rPr>
                <a:t></a:t>
              </a:r>
              <a:r>
                <a:rPr lang="en-US" sz="5400" b="1" dirty="0">
                  <a:solidFill>
                    <a:schemeClr val="tx1"/>
                  </a:solidFill>
                  <a:latin typeface="Berlin Sans FB" pitchFamily="34" charset="0"/>
                </a:rPr>
                <a:t> =</a:t>
              </a:r>
            </a:p>
          </p:txBody>
        </p: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4176" y="3312"/>
              <a:ext cx="480" cy="692"/>
              <a:chOff x="4176" y="3312"/>
              <a:chExt cx="480" cy="692"/>
            </a:xfrm>
            <a:grpFill/>
          </p:grpSpPr>
          <p:sp>
            <p:nvSpPr>
              <p:cNvPr id="11" name="Rectangle 5"/>
              <p:cNvSpPr>
                <a:spLocks noChangeArrowheads="1"/>
              </p:cNvSpPr>
              <p:nvPr/>
            </p:nvSpPr>
            <p:spPr bwMode="auto">
              <a:xfrm>
                <a:off x="4179" y="3312"/>
                <a:ext cx="476" cy="69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6000" b="1" i="1" dirty="0">
                    <a:solidFill>
                      <a:schemeClr val="tx1"/>
                    </a:solidFill>
                    <a:latin typeface="Berlin Sans FB" pitchFamily="34" charset="0"/>
                  </a:rPr>
                  <a:t>h</a:t>
                </a:r>
              </a:p>
              <a:p>
                <a:r>
                  <a:rPr lang="en-US" sz="6000" b="1" i="1" dirty="0">
                    <a:solidFill>
                      <a:schemeClr val="tx1"/>
                    </a:solidFill>
                    <a:latin typeface="Berlin Sans FB" pitchFamily="34" charset="0"/>
                  </a:rPr>
                  <a:t>mv</a:t>
                </a:r>
              </a:p>
            </p:txBody>
          </p:sp>
          <p:sp>
            <p:nvSpPr>
              <p:cNvPr id="12" name="Line 6"/>
              <p:cNvSpPr>
                <a:spLocks noChangeShapeType="1"/>
              </p:cNvSpPr>
              <p:nvPr/>
            </p:nvSpPr>
            <p:spPr bwMode="auto">
              <a:xfrm>
                <a:off x="4176" y="3668"/>
                <a:ext cx="480" cy="0"/>
              </a:xfrm>
              <a:prstGeom prst="line">
                <a:avLst/>
              </a:prstGeom>
              <a:grpFill/>
              <a:ln w="222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en-CA"/>
              </a:p>
            </p:txBody>
          </p:sp>
        </p:grp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115957" y="4869159"/>
            <a:ext cx="5066612" cy="741495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sz="5400" b="1" i="1" dirty="0">
                <a:latin typeface="Berlin Sans FB" pitchFamily="34" charset="0"/>
                <a:sym typeface="Symbol" pitchFamily="18" charset="2"/>
              </a:rPr>
              <a:t> </a:t>
            </a:r>
            <a:r>
              <a:rPr lang="en-US" sz="5400" b="1" dirty="0" smtClean="0">
                <a:latin typeface="Aharoni" pitchFamily="2" charset="-79"/>
                <a:cs typeface="Aharoni" pitchFamily="2" charset="-79"/>
              </a:rPr>
              <a:t>= 1.22 x </a:t>
            </a:r>
            <a:r>
              <a:rPr lang="en-CA" sz="5400" dirty="0" smtClean="0">
                <a:latin typeface="Aharoni" pitchFamily="2" charset="-79"/>
                <a:cs typeface="Aharoni" pitchFamily="2" charset="-79"/>
              </a:rPr>
              <a:t>10</a:t>
            </a:r>
            <a:r>
              <a:rPr lang="en-CA" sz="5400" baseline="30000" dirty="0" smtClean="0">
                <a:latin typeface="Aharoni" pitchFamily="2" charset="-79"/>
                <a:cs typeface="Aharoni" pitchFamily="2" charset="-79"/>
              </a:rPr>
              <a:t>-10 </a:t>
            </a:r>
            <a:r>
              <a:rPr lang="en-CA" sz="5400" dirty="0" smtClean="0">
                <a:latin typeface="Aharoni" pitchFamily="2" charset="-79"/>
                <a:cs typeface="Aharoni" pitchFamily="2" charset="-79"/>
              </a:rPr>
              <a:t>m</a:t>
            </a:r>
            <a:endParaRPr lang="en-US" sz="5400" b="1" dirty="0" smtClean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19277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Worksheet Example 0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144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Calculate the velocity of a neutron whose de Broglie wavelength is </a:t>
            </a:r>
            <a:r>
              <a:rPr lang="en-CA" b="1" dirty="0">
                <a:solidFill>
                  <a:srgbClr val="000000"/>
                </a:solidFill>
                <a:latin typeface="Berlin Sans FB" pitchFamily="34" charset="0"/>
              </a:rPr>
              <a:t>500 pm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. The mass of a neutron is given in the table inside the back cover of the text.</a:t>
            </a:r>
          </a:p>
        </p:txBody>
      </p:sp>
    </p:spTree>
    <p:extLst>
      <p:ext uri="{BB962C8B-B14F-4D97-AF65-F5344CB8AC3E}">
        <p14:creationId xmlns="" xmlns:p14="http://schemas.microsoft.com/office/powerpoint/2010/main" val="42888141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1584"/>
          </a:xfrm>
          <a:solidFill>
            <a:srgbClr val="FFFF00"/>
          </a:solidFill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latin typeface="Arial Rounded MT Bold" pitchFamily="34" charset="0"/>
              </a:rPr>
              <a:t>The demonstration of the wave properties of electrons </a:t>
            </a:r>
            <a:endParaRPr lang="en-US" sz="16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167124" y="1358102"/>
            <a:ext cx="3869372" cy="5342562"/>
          </a:xfrm>
          <a:prstGeom prst="rect">
            <a:avLst/>
          </a:prstGeom>
          <a:solidFill>
            <a:srgbClr val="FF99C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3600" dirty="0" smtClean="0">
                <a:solidFill>
                  <a:srgbClr val="000000"/>
                </a:solidFill>
                <a:latin typeface="Berlin Sans FB" pitchFamily="34" charset="0"/>
              </a:rPr>
              <a:t>When electrons pass through a crystal, their diffraction pattern is </a:t>
            </a:r>
            <a:r>
              <a:rPr lang="en-CA" sz="3600" b="1" dirty="0" smtClean="0">
                <a:solidFill>
                  <a:srgbClr val="00197D"/>
                </a:solidFill>
                <a:latin typeface="Berlin Sans FB" pitchFamily="34" charset="0"/>
              </a:rPr>
              <a:t>SAME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3600" b="1" dirty="0" smtClean="0">
                <a:solidFill>
                  <a:srgbClr val="00197D"/>
                </a:solidFill>
                <a:latin typeface="Berlin Sans FB" pitchFamily="34" charset="0"/>
              </a:rPr>
              <a:t>=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3600" dirty="0" smtClean="0">
                <a:latin typeface="Berlin Sans FB" pitchFamily="34" charset="0"/>
              </a:rPr>
              <a:t>The wave behavior is the same as x-ray radiation (or other type)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1342078"/>
            <a:ext cx="5167124" cy="63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400" b="1" dirty="0" smtClean="0">
                <a:solidFill>
                  <a:srgbClr val="FF0000"/>
                </a:solidFill>
                <a:latin typeface="Berlin Sans FB" pitchFamily="34" charset="0"/>
              </a:rPr>
              <a:t>X – ray diffraction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CA" sz="3600" dirty="0" smtClean="0">
              <a:latin typeface="Berlin Sans FB" pitchFamily="34" charset="0"/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US" sz="2800" dirty="0" smtClean="0">
              <a:latin typeface="Berlin Sans FB" pitchFamily="34" charset="0"/>
            </a:endParaRPr>
          </a:p>
        </p:txBody>
      </p:sp>
      <p:pic>
        <p:nvPicPr>
          <p:cNvPr id="16" name="Picture 13" descr="06_13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77" y="2204864"/>
            <a:ext cx="4405313" cy="449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333975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47" y="2780928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06_04_Figure_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47" y="548680"/>
            <a:ext cx="9144000" cy="30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ttp://www.bbc.co.uk/schools/gcsebitesize/science/images/prism.jpg"/>
          <p:cNvSpPr>
            <a:spLocks noChangeAspect="1" noChangeArrowheads="1"/>
          </p:cNvSpPr>
          <p:nvPr/>
        </p:nvSpPr>
        <p:spPr bwMode="auto">
          <a:xfrm>
            <a:off x="63500" y="-136525"/>
            <a:ext cx="2152650" cy="2152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335"/>
            <a:ext cx="9144000" cy="694031"/>
          </a:xfrm>
          <a:solidFill>
            <a:srgbClr val="7030A0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Britannic Bold" pitchFamily="34" charset="0"/>
                <a:cs typeface="Aharoni" pitchFamily="2" charset="-79"/>
              </a:rPr>
              <a:t>Many Types of Electromagnetic Radiation</a:t>
            </a:r>
            <a:endParaRPr lang="en-US" dirty="0">
              <a:solidFill>
                <a:srgbClr val="FFFF00"/>
              </a:solidFill>
              <a:latin typeface="Britannic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15344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8900" dirty="0" smtClean="0">
                <a:solidFill>
                  <a:srgbClr val="FF0000"/>
                </a:solidFill>
                <a:latin typeface="Berlin Sans FB Demi" pitchFamily="34" charset="0"/>
              </a:rPr>
              <a:t>HOMEWORK</a:t>
            </a:r>
            <a:endParaRPr lang="en-CA" dirty="0">
              <a:solidFill>
                <a:srgbClr val="FF0000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492896"/>
            <a:ext cx="7560840" cy="30243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400" dirty="0" smtClean="0">
                <a:solidFill>
                  <a:srgbClr val="7030A0"/>
                </a:solidFill>
                <a:latin typeface="Bodoni MT Black" pitchFamily="18" charset="0"/>
              </a:rPr>
              <a:t>PAGE</a:t>
            </a:r>
            <a:r>
              <a:rPr lang="en-CA" sz="4400" dirty="0" smtClean="0">
                <a:latin typeface="Bodoni MT Black" pitchFamily="18" charset="0"/>
              </a:rPr>
              <a:t>: 240 - 243</a:t>
            </a:r>
            <a:endParaRPr lang="en-CA" sz="4400" dirty="0" smtClean="0">
              <a:solidFill>
                <a:schemeClr val="tx1"/>
              </a:solidFill>
              <a:latin typeface="Bodoni MT Black" pitchFamily="18" charset="0"/>
            </a:endParaRPr>
          </a:p>
          <a:p>
            <a:pPr marL="0" indent="0">
              <a:buNone/>
            </a:pPr>
            <a:endParaRPr lang="en-CA" sz="4400" dirty="0" smtClean="0">
              <a:latin typeface="Bodoni MT Black" pitchFamily="18" charset="0"/>
            </a:endParaRPr>
          </a:p>
          <a:p>
            <a:pPr marL="0" indent="0">
              <a:buNone/>
            </a:pPr>
            <a:r>
              <a:rPr lang="en-CA" sz="4400" dirty="0" smtClean="0">
                <a:solidFill>
                  <a:srgbClr val="7030A0"/>
                </a:solidFill>
                <a:latin typeface="Bodoni MT Black" pitchFamily="18" charset="0"/>
              </a:rPr>
              <a:t>PROBLEMS: </a:t>
            </a:r>
            <a:r>
              <a:rPr lang="en-CA" sz="4400" dirty="0" smtClean="0">
                <a:latin typeface="Bodoni MT Black" pitchFamily="18" charset="0"/>
              </a:rPr>
              <a:t>13, 17, 23, 31, 33, 35, 39, 43, 47</a:t>
            </a:r>
            <a:endParaRPr lang="en-CA" sz="4400" dirty="0">
              <a:solidFill>
                <a:schemeClr val="tx1"/>
              </a:solidFill>
              <a:latin typeface="Bodoni MT Black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465E9C"/>
                </a:solidFill>
              </a:rPr>
              <a:pPr/>
              <a:t>40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43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solidFill>
            <a:srgbClr val="00B0F0"/>
          </a:solidFill>
        </p:spPr>
        <p:txBody>
          <a:bodyPr/>
          <a:lstStyle/>
          <a:p>
            <a:r>
              <a:rPr lang="en-CA" sz="6600" dirty="0" smtClean="0">
                <a:latin typeface="Aharoni" pitchFamily="2" charset="-79"/>
                <a:cs typeface="Aharoni" pitchFamily="2" charset="-79"/>
              </a:rPr>
              <a:t>AP Chemistry</a:t>
            </a:r>
            <a:endParaRPr lang="en-CA" sz="66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/>
          <a:lstStyle/>
          <a:p>
            <a:pPr marL="0" indent="0" algn="ctr">
              <a:buNone/>
            </a:pPr>
            <a:r>
              <a:rPr lang="en-CA" sz="4800" dirty="0" smtClean="0">
                <a:solidFill>
                  <a:srgbClr val="FF0000"/>
                </a:solidFill>
                <a:latin typeface="Bernard MT Condensed" pitchFamily="18" charset="0"/>
              </a:rPr>
              <a:t>TODAY’S OBJECTIVES:</a:t>
            </a:r>
          </a:p>
          <a:p>
            <a:pPr algn="ctr"/>
            <a:r>
              <a:rPr lang="en-CA" sz="3600" b="1" dirty="0" smtClean="0"/>
              <a:t>Knowing what </a:t>
            </a:r>
            <a:r>
              <a:rPr lang="en-CA" sz="3600" b="1" dirty="0" smtClean="0">
                <a:solidFill>
                  <a:srgbClr val="7030A0"/>
                </a:solidFill>
              </a:rPr>
              <a:t>Quantum Mechanics </a:t>
            </a:r>
            <a:r>
              <a:rPr lang="en-CA" sz="3600" b="1" dirty="0" smtClean="0"/>
              <a:t>is and how we can use it to describe the structure of an atom</a:t>
            </a:r>
          </a:p>
          <a:p>
            <a:pPr algn="ctr"/>
            <a:r>
              <a:rPr lang="en-CA" sz="3600" b="1" dirty="0" smtClean="0"/>
              <a:t>The similarities and differences between the </a:t>
            </a:r>
            <a:r>
              <a:rPr lang="en-CA" sz="3600" b="1" dirty="0" smtClean="0">
                <a:solidFill>
                  <a:srgbClr val="0070C0"/>
                </a:solidFill>
              </a:rPr>
              <a:t>Bohr Model and Quantum Mechanics </a:t>
            </a:r>
            <a:r>
              <a:rPr lang="en-CA" sz="3600" b="1" dirty="0" smtClean="0"/>
              <a:t>model of an atom</a:t>
            </a:r>
          </a:p>
          <a:p>
            <a:pPr algn="ctr"/>
            <a:r>
              <a:rPr lang="en-CA" sz="3600" b="1" dirty="0" smtClean="0"/>
              <a:t>What are the </a:t>
            </a:r>
            <a:r>
              <a:rPr lang="en-CA" sz="3600" b="1" dirty="0" smtClean="0">
                <a:solidFill>
                  <a:srgbClr val="00FF00"/>
                </a:solidFill>
              </a:rPr>
              <a:t>quantum numbers </a:t>
            </a:r>
            <a:r>
              <a:rPr lang="en-CA" sz="3600" b="1" dirty="0" smtClean="0"/>
              <a:t>and what do they represent?</a:t>
            </a:r>
          </a:p>
          <a:p>
            <a:pPr algn="ctr"/>
            <a:endParaRPr lang="en-CA" sz="4800" dirty="0" smtClean="0"/>
          </a:p>
        </p:txBody>
      </p:sp>
    </p:spTree>
    <p:extLst>
      <p:ext uri="{BB962C8B-B14F-4D97-AF65-F5344CB8AC3E}">
        <p14:creationId xmlns="" xmlns:p14="http://schemas.microsoft.com/office/powerpoint/2010/main" val="422282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FFFF00"/>
          </a:solidFill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latin typeface="Arial Rounded MT Bold" pitchFamily="34" charset="0"/>
              </a:rPr>
              <a:t>The Uncertainty Principle</a:t>
            </a:r>
            <a:endParaRPr lang="en-US" sz="16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620688"/>
            <a:ext cx="91440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3600" dirty="0" smtClean="0">
                <a:solidFill>
                  <a:srgbClr val="000000"/>
                </a:solidFill>
                <a:latin typeface="Berlin Sans FB" pitchFamily="34" charset="0"/>
              </a:rPr>
              <a:t>Due to electrons’ wave characteristics, we can not precisely know the exact </a:t>
            </a:r>
            <a:r>
              <a:rPr lang="en-CA" sz="3600" b="1" dirty="0" smtClean="0">
                <a:solidFill>
                  <a:srgbClr val="FF0000"/>
                </a:solidFill>
                <a:latin typeface="Berlin Sans FB" pitchFamily="34" charset="0"/>
              </a:rPr>
              <a:t>LOCATION</a:t>
            </a:r>
            <a:r>
              <a:rPr lang="en-CA" sz="3600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CA" sz="3600" dirty="0" smtClean="0">
                <a:solidFill>
                  <a:srgbClr val="000000"/>
                </a:solidFill>
                <a:latin typeface="Berlin Sans FB" pitchFamily="34" charset="0"/>
              </a:rPr>
              <a:t>and the </a:t>
            </a:r>
            <a:r>
              <a:rPr lang="en-CA" sz="3600" b="1" dirty="0" smtClean="0">
                <a:solidFill>
                  <a:srgbClr val="FF0000"/>
                </a:solidFill>
                <a:latin typeface="Berlin Sans FB" pitchFamily="34" charset="0"/>
              </a:rPr>
              <a:t>MOMENTUM</a:t>
            </a:r>
            <a:r>
              <a:rPr lang="en-CA" sz="3600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CA" sz="3600" dirty="0" smtClean="0">
                <a:solidFill>
                  <a:srgbClr val="000000"/>
                </a:solidFill>
                <a:latin typeface="Berlin Sans FB" pitchFamily="34" charset="0"/>
              </a:rPr>
              <a:t>(</a:t>
            </a:r>
            <a:r>
              <a:rPr lang="en-CA" sz="3600" b="1" dirty="0" smtClean="0">
                <a:solidFill>
                  <a:srgbClr val="000000"/>
                </a:solidFill>
                <a:latin typeface="Berlin Sans FB" pitchFamily="34" charset="0"/>
              </a:rPr>
              <a:t>m</a:t>
            </a:r>
            <a:r>
              <a:rPr lang="en-CA" sz="360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CA" sz="3600" dirty="0" smtClean="0">
                <a:solidFill>
                  <a:srgbClr val="000000"/>
                </a:solidFill>
                <a:latin typeface="Berlin Sans FB"/>
              </a:rPr>
              <a:t>∙ </a:t>
            </a:r>
            <a:r>
              <a:rPr lang="en-CA" sz="3600" b="1" dirty="0" smtClean="0">
                <a:solidFill>
                  <a:srgbClr val="000000"/>
                </a:solidFill>
                <a:latin typeface="Berlin Sans FB" pitchFamily="34" charset="0"/>
              </a:rPr>
              <a:t>v</a:t>
            </a:r>
            <a:r>
              <a:rPr lang="en-CA" sz="3600" dirty="0" smtClean="0">
                <a:solidFill>
                  <a:srgbClr val="000000"/>
                </a:solidFill>
                <a:latin typeface="Berlin Sans FB" pitchFamily="34" charset="0"/>
              </a:rPr>
              <a:t>) of the electrons at </a:t>
            </a:r>
            <a:r>
              <a:rPr lang="en-CA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an instant of the time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CA" sz="3600" dirty="0" smtClean="0">
              <a:solidFill>
                <a:srgbClr val="000000"/>
              </a:solidFill>
              <a:latin typeface="Berlin Sans FB" pitchFamily="34" charset="0"/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US" sz="2800" dirty="0" smtClean="0">
              <a:solidFill>
                <a:srgbClr val="000000"/>
              </a:solidFill>
              <a:latin typeface="Berlin Sans FB" pitchFamily="34" charset="0"/>
            </a:endParaRPr>
          </a:p>
        </p:txBody>
      </p:sp>
      <p:pic>
        <p:nvPicPr>
          <p:cNvPr id="16" name="Picture 13" descr="06_14_Figure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434" y="2708920"/>
            <a:ext cx="3024336" cy="32083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5652120" y="5733256"/>
            <a:ext cx="3491880" cy="102600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Explained by 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2800" b="1" dirty="0" smtClean="0">
                <a:solidFill>
                  <a:srgbClr val="000000"/>
                </a:solidFill>
                <a:latin typeface="Berlin Sans FB" pitchFamily="34" charset="0"/>
              </a:rPr>
              <a:t>Werner Heisenberg</a:t>
            </a:r>
            <a:endParaRPr lang="en-US" sz="2000" b="1" dirty="0" smtClean="0">
              <a:solidFill>
                <a:srgbClr val="000000"/>
              </a:solidFill>
              <a:latin typeface="Berlin Sans FB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70" y="2996952"/>
            <a:ext cx="5525527" cy="165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214802" y="4797152"/>
            <a:ext cx="5717461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Calculated that the uncertainty of the whereabouts of an electron is greater than the atom itself! </a:t>
            </a:r>
            <a:endParaRPr lang="en-US" sz="2000" dirty="0" smtClean="0">
              <a:solidFill>
                <a:srgbClr val="00000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62458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FFFF00"/>
          </a:solidFill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latin typeface="Arial Rounded MT Bold" pitchFamily="34" charset="0"/>
              </a:rPr>
              <a:t>The Uncertainty Principle</a:t>
            </a:r>
            <a:endParaRPr lang="en-US" sz="16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620688"/>
            <a:ext cx="91440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400" dirty="0" smtClean="0">
                <a:latin typeface="Berlin Sans FB" pitchFamily="34" charset="0"/>
              </a:rPr>
              <a:t>That’s why scientists needed another way </a:t>
            </a:r>
            <a:r>
              <a:rPr lang="en-CA" sz="4400" dirty="0" smtClean="0">
                <a:solidFill>
                  <a:srgbClr val="000000"/>
                </a:solidFill>
                <a:latin typeface="Berlin Sans FB" pitchFamily="34" charset="0"/>
              </a:rPr>
              <a:t>how to describe an electron’s energy</a:t>
            </a:r>
          </a:p>
        </p:txBody>
      </p:sp>
      <p:pic>
        <p:nvPicPr>
          <p:cNvPr id="16" name="Picture 13" descr="06_14_Figure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434" y="2708920"/>
            <a:ext cx="3024336" cy="32083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5652120" y="5733256"/>
            <a:ext cx="3491880" cy="102600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Explained by 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2800" b="1" dirty="0" smtClean="0">
                <a:solidFill>
                  <a:srgbClr val="000000"/>
                </a:solidFill>
                <a:latin typeface="Berlin Sans FB" pitchFamily="34" charset="0"/>
              </a:rPr>
              <a:t>Werner Heisenberg</a:t>
            </a:r>
            <a:endParaRPr lang="en-US" sz="2000" b="1" dirty="0" smtClean="0">
              <a:solidFill>
                <a:srgbClr val="000000"/>
              </a:solidFill>
              <a:latin typeface="Berlin Sans FB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0" y="2969415"/>
            <a:ext cx="592805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658220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FFFF00"/>
          </a:solidFill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latin typeface="Arial Rounded MT Bold" pitchFamily="34" charset="0"/>
              </a:rPr>
              <a:t>The Uncertainty Principle</a:t>
            </a:r>
            <a:endParaRPr lang="en-US" sz="16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620688"/>
            <a:ext cx="91440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000" dirty="0" smtClean="0">
                <a:solidFill>
                  <a:srgbClr val="000000"/>
                </a:solidFill>
                <a:latin typeface="Berlin Sans FB" pitchFamily="34" charset="0"/>
              </a:rPr>
              <a:t>They decided to use </a:t>
            </a:r>
            <a:r>
              <a:rPr lang="en-CA" sz="4000" dirty="0" smtClean="0">
                <a:solidFill>
                  <a:srgbClr val="FF0000"/>
                </a:solidFill>
                <a:latin typeface="Berlin Sans FB" pitchFamily="34" charset="0"/>
              </a:rPr>
              <a:t>probable</a:t>
            </a:r>
            <a:r>
              <a:rPr lang="en-CA" sz="4000" dirty="0" smtClean="0">
                <a:solidFill>
                  <a:srgbClr val="000000"/>
                </a:solidFill>
                <a:latin typeface="Berlin Sans FB" pitchFamily="34" charset="0"/>
              </a:rPr>
              <a:t> (</a:t>
            </a:r>
            <a:r>
              <a:rPr lang="en-CA" sz="4000" b="1" dirty="0" smtClean="0">
                <a:solidFill>
                  <a:srgbClr val="7030A0"/>
                </a:solidFill>
                <a:latin typeface="Berlin Sans FB" pitchFamily="34" charset="0"/>
              </a:rPr>
              <a:t>NOT PRECISE</a:t>
            </a:r>
            <a:r>
              <a:rPr lang="en-CA" sz="4000" dirty="0" smtClean="0">
                <a:solidFill>
                  <a:srgbClr val="000000"/>
                </a:solidFill>
                <a:latin typeface="Berlin Sans FB" pitchFamily="34" charset="0"/>
              </a:rPr>
              <a:t>) location and momentum of an electron to describe the electron's energy</a:t>
            </a:r>
            <a:endParaRPr lang="en-US" dirty="0" smtClean="0">
              <a:solidFill>
                <a:srgbClr val="000000"/>
              </a:solidFill>
              <a:latin typeface="Berlin Sans FB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1699" y="2248920"/>
            <a:ext cx="7580921" cy="1015663"/>
          </a:xfrm>
          <a:prstGeom prst="rect">
            <a:avLst/>
          </a:prstGeom>
          <a:solidFill>
            <a:srgbClr val="FF99C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</a:rPr>
              <a:t>Quantum Mechanics</a:t>
            </a:r>
            <a:endParaRPr lang="en-CA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30260"/>
            <a:ext cx="763284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279128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1077218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Berlin Sans FB" pitchFamily="34" charset="0"/>
              </a:rPr>
              <a:t>5.3 Beyond Bohr – The Quantum Mechanical Model of the Atom</a:t>
            </a:r>
            <a:endParaRPr lang="en-CA" sz="32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06" y="1058474"/>
            <a:ext cx="8963332" cy="335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06_19_Figure_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06" y="4456113"/>
            <a:ext cx="8963332" cy="24018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79712" y="2420888"/>
            <a:ext cx="5931374" cy="936104"/>
          </a:xfrm>
          <a:prstGeom prst="rect">
            <a:avLst/>
          </a:prstGeom>
          <a:solidFill>
            <a:srgbClr val="00FF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6000" b="1" dirty="0" smtClean="0">
                <a:latin typeface="Aharoni" pitchFamily="2" charset="-79"/>
                <a:cs typeface="Aharoni" pitchFamily="2" charset="-79"/>
              </a:rPr>
              <a:t>Pages: 219 - 222</a:t>
            </a:r>
            <a:endParaRPr lang="en-US" sz="6000" b="1" dirty="0" smtClean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7326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</a:rPr>
              <a:t>6.5 Quantum Mechanics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620688"/>
            <a:ext cx="914400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CA" dirty="0" smtClean="0">
                <a:latin typeface="Berlin Sans FB" pitchFamily="34" charset="0"/>
              </a:rPr>
              <a:t>Introduced by Erwin Schrödinger (</a:t>
            </a:r>
            <a:r>
              <a:rPr lang="en-CA" sz="2800" b="1" dirty="0" smtClean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Wave Equation</a:t>
            </a:r>
            <a:r>
              <a:rPr lang="en-CA" dirty="0" smtClean="0">
                <a:latin typeface="Berlin Sans FB" pitchFamily="34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CA" dirty="0" smtClean="0">
                <a:latin typeface="Berlin Sans FB" pitchFamily="34" charset="0"/>
              </a:rPr>
              <a:t>He treated the electron in </a:t>
            </a:r>
            <a:r>
              <a:rPr lang="en-CA" b="1" dirty="0" smtClean="0">
                <a:latin typeface="Berlin Sans FB" pitchFamily="34" charset="0"/>
              </a:rPr>
              <a:t>H</a:t>
            </a:r>
            <a:r>
              <a:rPr lang="en-CA" dirty="0" smtClean="0">
                <a:latin typeface="Berlin Sans FB" pitchFamily="34" charset="0"/>
              </a:rPr>
              <a:t> as a guitar string =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CA" b="1" dirty="0" smtClean="0">
                <a:solidFill>
                  <a:srgbClr val="00FF00"/>
                </a:solidFill>
                <a:latin typeface="Berlin Sans FB" pitchFamily="34" charset="0"/>
              </a:rPr>
              <a:t>standing wave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CA" sz="3600" dirty="0" smtClean="0">
              <a:latin typeface="Berlin Sans FB" pitchFamily="34" charset="0"/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US" sz="2800" dirty="0" smtClean="0">
              <a:latin typeface="Berlin Sans FB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724130" y="2492896"/>
            <a:ext cx="3168350" cy="1224136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000" b="1" dirty="0" smtClean="0">
                <a:latin typeface="Aharoni" pitchFamily="2" charset="-79"/>
                <a:cs typeface="Aharoni" pitchFamily="2" charset="-79"/>
              </a:rPr>
              <a:t>Wave equation</a:t>
            </a:r>
            <a:endParaRPr lang="en-US" sz="4000" b="1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61181" y="3302628"/>
            <a:ext cx="249424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i="1" dirty="0" smtClean="0">
                <a:sym typeface="Symbol" pitchFamily="18" charset="2"/>
              </a:rPr>
              <a:t></a:t>
            </a:r>
            <a:endParaRPr 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17" descr="http://hyperphysics.phy-astr.gsu.edu/hbase/quantum/imgqua/schwav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5606"/>
            <a:ext cx="4573773" cy="16987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2" y="4749178"/>
            <a:ext cx="8798366" cy="192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639099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</a:rPr>
              <a:t>6.5 Quantum Mechanics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620688"/>
            <a:ext cx="914400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CA" dirty="0" smtClean="0">
                <a:latin typeface="Berlin Sans FB" pitchFamily="34" charset="0"/>
              </a:rPr>
              <a:t>Introduced by Erwin Schrödinger (</a:t>
            </a:r>
            <a:r>
              <a:rPr lang="en-CA" sz="2800" b="1" dirty="0" smtClean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Wave Equation</a:t>
            </a:r>
            <a:r>
              <a:rPr lang="en-CA" dirty="0" smtClean="0">
                <a:latin typeface="Berlin Sans FB" pitchFamily="34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CA" dirty="0" smtClean="0">
                <a:latin typeface="Berlin Sans FB" pitchFamily="34" charset="0"/>
              </a:rPr>
              <a:t>He treated the electron in </a:t>
            </a:r>
            <a:r>
              <a:rPr lang="en-CA" b="1" dirty="0" smtClean="0">
                <a:latin typeface="Berlin Sans FB" pitchFamily="34" charset="0"/>
              </a:rPr>
              <a:t>H</a:t>
            </a:r>
            <a:r>
              <a:rPr lang="en-CA" dirty="0" smtClean="0">
                <a:latin typeface="Berlin Sans FB" pitchFamily="34" charset="0"/>
              </a:rPr>
              <a:t> as a guitar string =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CA" b="1" dirty="0" smtClean="0">
                <a:solidFill>
                  <a:srgbClr val="00FF00"/>
                </a:solidFill>
                <a:latin typeface="Berlin Sans FB" pitchFamily="34" charset="0"/>
              </a:rPr>
              <a:t>standing wave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CA" sz="3600" dirty="0" smtClean="0">
              <a:latin typeface="Berlin Sans FB" pitchFamily="34" charset="0"/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US" sz="2800" dirty="0" smtClean="0">
              <a:latin typeface="Berlin Sans FB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" y="2231884"/>
            <a:ext cx="5728305" cy="462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724130" y="2492896"/>
            <a:ext cx="3168350" cy="1224136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000" b="1" dirty="0" smtClean="0">
                <a:latin typeface="Aharoni" pitchFamily="2" charset="-79"/>
                <a:cs typeface="Aharoni" pitchFamily="2" charset="-79"/>
              </a:rPr>
              <a:t>Wave equation</a:t>
            </a:r>
            <a:endParaRPr lang="en-US" sz="4000" b="1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61181" y="3302628"/>
            <a:ext cx="249424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i="1" dirty="0" smtClean="0">
                <a:sym typeface="Symbol" pitchFamily="18" charset="2"/>
              </a:rPr>
              <a:t></a:t>
            </a:r>
            <a:endParaRPr 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43100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</a:rPr>
              <a:t>6.5 Quantum Mechanics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620688"/>
            <a:ext cx="914400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CA" dirty="0" smtClean="0">
                <a:latin typeface="Berlin Sans FB" pitchFamily="34" charset="0"/>
              </a:rPr>
              <a:t>Introduced by Erwin Schrödinger (</a:t>
            </a:r>
            <a:r>
              <a:rPr lang="en-CA" sz="2800" b="1" dirty="0" smtClean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Wave Equation</a:t>
            </a:r>
            <a:r>
              <a:rPr lang="en-CA" dirty="0" smtClean="0">
                <a:latin typeface="Berlin Sans FB" pitchFamily="34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CA" dirty="0" smtClean="0">
                <a:latin typeface="Berlin Sans FB" pitchFamily="34" charset="0"/>
              </a:rPr>
              <a:t>He treated the electron in </a:t>
            </a:r>
            <a:r>
              <a:rPr lang="en-CA" b="1" dirty="0" smtClean="0">
                <a:latin typeface="Berlin Sans FB" pitchFamily="34" charset="0"/>
              </a:rPr>
              <a:t>H</a:t>
            </a:r>
            <a:r>
              <a:rPr lang="en-CA" dirty="0" smtClean="0">
                <a:latin typeface="Berlin Sans FB" pitchFamily="34" charset="0"/>
              </a:rPr>
              <a:t> as a guitar string =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CA" b="1" dirty="0" smtClean="0">
                <a:solidFill>
                  <a:srgbClr val="00FF00"/>
                </a:solidFill>
                <a:latin typeface="Berlin Sans FB" pitchFamily="34" charset="0"/>
              </a:rPr>
              <a:t>standing wave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CA" sz="3600" dirty="0" smtClean="0">
              <a:latin typeface="Berlin Sans FB" pitchFamily="34" charset="0"/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en-US" sz="2800" dirty="0" smtClean="0">
              <a:latin typeface="Berlin Sans FB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" y="2231884"/>
            <a:ext cx="5728305" cy="462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724130" y="2231884"/>
            <a:ext cx="3168350" cy="177318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000" b="1" dirty="0" smtClean="0">
                <a:latin typeface="Aharoni" pitchFamily="2" charset="-79"/>
                <a:cs typeface="Aharoni" pitchFamily="2" charset="-79"/>
              </a:rPr>
              <a:t>The square of the wave equation</a:t>
            </a:r>
            <a:endParaRPr lang="en-US" sz="4000" b="1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56411" y="3821667"/>
            <a:ext cx="249424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i="1" dirty="0" smtClean="0">
                <a:sym typeface="Symbol" pitchFamily="18" charset="2"/>
              </a:rPr>
              <a:t></a:t>
            </a:r>
            <a:r>
              <a:rPr lang="en-US" sz="8800" b="1" i="1" baseline="30000" dirty="0" smtClean="0">
                <a:sym typeface="Symbol" pitchFamily="18" charset="2"/>
              </a:rPr>
              <a:t>2</a:t>
            </a:r>
            <a:endParaRPr lang="en-US" sz="8800" b="1" cap="none" spc="50" baseline="3000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840670" y="5445224"/>
            <a:ext cx="3168350" cy="1412776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2400" b="1" dirty="0" smtClean="0">
                <a:latin typeface="Aharoni" pitchFamily="2" charset="-79"/>
                <a:cs typeface="Aharoni" pitchFamily="2" charset="-79"/>
              </a:rPr>
              <a:t>Probability of where an electron can be at any instant in time </a:t>
            </a:r>
            <a:endParaRPr lang="en-US" sz="2400" b="1" dirty="0" smtClean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58051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</a:rPr>
              <a:t>6.5 Quantum Mechanics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620688"/>
            <a:ext cx="91440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CA" dirty="0" smtClean="0">
                <a:latin typeface="Berlin Sans FB" pitchFamily="34" charset="0"/>
              </a:rPr>
              <a:t>For hydrogen model, the energies of electrons are the same as for the Bohr Model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CA" sz="4000" dirty="0" smtClean="0">
                <a:solidFill>
                  <a:srgbClr val="FF0000"/>
                </a:solidFill>
                <a:latin typeface="Bernard MT Condensed" pitchFamily="18" charset="0"/>
              </a:rPr>
              <a:t>What </a:t>
            </a:r>
            <a:r>
              <a:rPr lang="en-CA" sz="4000" dirty="0">
                <a:solidFill>
                  <a:srgbClr val="FF0000"/>
                </a:solidFill>
                <a:latin typeface="Bernard MT Condensed" pitchFamily="18" charset="0"/>
              </a:rPr>
              <a:t>is the difference between Bohr </a:t>
            </a:r>
            <a:r>
              <a:rPr lang="en-CA" sz="4000" dirty="0" smtClean="0">
                <a:solidFill>
                  <a:srgbClr val="FF0000"/>
                </a:solidFill>
                <a:latin typeface="Bernard MT Condensed" pitchFamily="18" charset="0"/>
              </a:rPr>
              <a:t>model and the QM model #1?</a:t>
            </a:r>
            <a:endParaRPr lang="en-US" sz="3600" dirty="0" smtClean="0">
              <a:solidFill>
                <a:srgbClr val="FF0000"/>
              </a:solidFill>
              <a:latin typeface="Bernard MT Condensed" pitchFamily="18" charset="0"/>
            </a:endParaRPr>
          </a:p>
        </p:txBody>
      </p:sp>
      <p:grpSp>
        <p:nvGrpSpPr>
          <p:cNvPr id="12" name="Group 1"/>
          <p:cNvGrpSpPr/>
          <p:nvPr/>
        </p:nvGrpSpPr>
        <p:grpSpPr>
          <a:xfrm>
            <a:off x="563561" y="2857387"/>
            <a:ext cx="2160095" cy="2236645"/>
            <a:chOff x="1080000" y="1080000"/>
            <a:chExt cx="3240000" cy="3240000"/>
          </a:xfrm>
        </p:grpSpPr>
        <p:sp>
          <p:nvSpPr>
            <p:cNvPr id="13" name="Oval 12"/>
            <p:cNvSpPr/>
            <p:nvPr/>
          </p:nvSpPr>
          <p:spPr>
            <a:xfrm>
              <a:off x="2520000" y="2520000"/>
              <a:ext cx="360000" cy="36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3"/>
            <p:cNvSpPr/>
            <p:nvPr/>
          </p:nvSpPr>
          <p:spPr>
            <a:xfrm>
              <a:off x="2160000" y="2160000"/>
              <a:ext cx="1080000" cy="108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1800000" y="1800000"/>
              <a:ext cx="1800000" cy="180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1440000" y="1440000"/>
              <a:ext cx="2520000" cy="252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1080000" y="1080000"/>
              <a:ext cx="3240000" cy="324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8" name="Picture 7" descr="06_16_Figure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643" y="2751892"/>
            <a:ext cx="3060357" cy="41061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79439" y="5354682"/>
            <a:ext cx="3168350" cy="1386685"/>
          </a:xfrm>
          <a:prstGeom prst="rect">
            <a:avLst/>
          </a:prstGeom>
          <a:solidFill>
            <a:srgbClr val="FF99C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2400" b="1" dirty="0" smtClean="0">
                <a:latin typeface="Aharoni" pitchFamily="2" charset="-79"/>
                <a:cs typeface="Aharoni" pitchFamily="2" charset="-79"/>
              </a:rPr>
              <a:t>Electrons are in a circular orbit of some particular radius</a:t>
            </a:r>
            <a:endParaRPr lang="en-US" sz="2400" b="1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424770" y="2857386"/>
            <a:ext cx="3024336" cy="2497296"/>
          </a:xfrm>
          <a:prstGeom prst="rect">
            <a:avLst/>
          </a:prstGeom>
          <a:solidFill>
            <a:srgbClr val="FF99C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2400" b="1" dirty="0" smtClean="0">
                <a:latin typeface="Aharoni" pitchFamily="2" charset="-79"/>
                <a:cs typeface="Aharoni" pitchFamily="2" charset="-79"/>
              </a:rPr>
              <a:t>Electrons’ location can not be known precisely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2400" b="1" dirty="0" smtClean="0">
                <a:latin typeface="Aharoni" pitchFamily="2" charset="-79"/>
                <a:cs typeface="Aharoni" pitchFamily="2" charset="-79"/>
              </a:rPr>
              <a:t>They are in an “electron cloud” (electron density area)</a:t>
            </a:r>
            <a:endParaRPr lang="en-US" sz="2400" b="1" dirty="0" smtClean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31356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47" y="2780928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ttp://www.bbc.co.uk/schools/gcsebitesize/science/images/prism.jpg"/>
          <p:cNvSpPr>
            <a:spLocks noChangeAspect="1" noChangeArrowheads="1"/>
          </p:cNvSpPr>
          <p:nvPr/>
        </p:nvSpPr>
        <p:spPr bwMode="auto">
          <a:xfrm>
            <a:off x="63500" y="-136525"/>
            <a:ext cx="2152650" cy="2152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848991" y="2514600"/>
            <a:ext cx="3295009" cy="990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90000"/>
              </a:lnSpc>
              <a:buNone/>
            </a:pPr>
            <a:r>
              <a:rPr lang="en-US" sz="2800" dirty="0" smtClean="0">
                <a:latin typeface="Berlin Sans FB" pitchFamily="34" charset="0"/>
              </a:rPr>
              <a:t>All of them have</a:t>
            </a:r>
          </a:p>
          <a:p>
            <a:pPr algn="ctr">
              <a:lnSpc>
                <a:spcPct val="90000"/>
              </a:lnSpc>
              <a:buNone/>
            </a:pPr>
            <a:r>
              <a:rPr lang="en-US" sz="2800" dirty="0" smtClean="0">
                <a:latin typeface="Berlin Sans FB" pitchFamily="34" charset="0"/>
              </a:rPr>
              <a:t>wave like properties</a:t>
            </a:r>
          </a:p>
          <a:p>
            <a:pPr>
              <a:lnSpc>
                <a:spcPct val="90000"/>
              </a:lnSpc>
            </a:pPr>
            <a:endParaRPr lang="en-US" dirty="0">
              <a:latin typeface="Berlin Sans FB" pitchFamily="34" charset="0"/>
            </a:endParaRPr>
          </a:p>
        </p:txBody>
      </p:sp>
      <p:pic>
        <p:nvPicPr>
          <p:cNvPr id="8" name="Picture 10" descr="06_02_Figure_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5847753" cy="2895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335"/>
            <a:ext cx="9144000" cy="694031"/>
          </a:xfrm>
          <a:solidFill>
            <a:srgbClr val="7030A0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Britannic Bold" pitchFamily="34" charset="0"/>
                <a:cs typeface="Aharoni" pitchFamily="2" charset="-79"/>
              </a:rPr>
              <a:t>Many Types of Electromagnetic Radiation</a:t>
            </a:r>
            <a:endParaRPr lang="en-US" dirty="0">
              <a:solidFill>
                <a:srgbClr val="FFFF00"/>
              </a:solidFill>
              <a:latin typeface="Britannic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39068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</a:rPr>
              <a:t>Orbitals and Quantum Numbers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89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CA" dirty="0" smtClean="0">
                <a:latin typeface="Berlin Sans FB" pitchFamily="34" charset="0"/>
              </a:rPr>
              <a:t>Solving the wave equation gives a set of wave functions called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ORBITALS</a:t>
            </a:r>
            <a:r>
              <a:rPr lang="en-CA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CA" dirty="0" smtClean="0">
                <a:latin typeface="Berlin Sans FB" pitchFamily="34" charset="0"/>
              </a:rPr>
              <a:t>and their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energies</a:t>
            </a:r>
          </a:p>
        </p:txBody>
      </p:sp>
      <p:pic>
        <p:nvPicPr>
          <p:cNvPr id="1035" name="Picture 11" descr="http://hyperphysics.phy-astr.gsu.edu/hbase/quantum/imgqua/hoscom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" y="3431046"/>
            <a:ext cx="5463699" cy="36495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hyperphysics.phy-astr.gsu.edu/hbase/quantum/imgqua/hoscwf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359" y="2184503"/>
            <a:ext cx="3563888" cy="46813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ttp://hyperphysics.phy-astr.gsu.edu/hbase/quantum/imgqua/schwav6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53" y="1648976"/>
            <a:ext cx="4557039" cy="1692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252748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</a:rPr>
              <a:t>Orbitals and Quantum Numbers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89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CA" dirty="0" smtClean="0">
                <a:latin typeface="Berlin Sans FB" pitchFamily="34" charset="0"/>
              </a:rPr>
              <a:t>An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ORBITAL</a:t>
            </a:r>
            <a:r>
              <a:rPr lang="en-CA" dirty="0" smtClean="0">
                <a:latin typeface="Berlin Sans FB" pitchFamily="34" charset="0"/>
              </a:rPr>
              <a:t> is described by a set of three </a:t>
            </a:r>
            <a:r>
              <a:rPr lang="en-CA" b="1" dirty="0" smtClean="0">
                <a:solidFill>
                  <a:schemeClr val="accent2"/>
                </a:solidFill>
                <a:latin typeface="Berlin Sans FB" pitchFamily="34" charset="0"/>
              </a:rPr>
              <a:t>Quantum Numbers</a:t>
            </a:r>
          </a:p>
        </p:txBody>
      </p:sp>
      <p:pic>
        <p:nvPicPr>
          <p:cNvPr id="1041" name="Picture 17" descr="http://hyperphysics.phy-astr.gsu.edu/hbase/quantum/imgqua/schwav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760" y="1914211"/>
            <a:ext cx="4557039" cy="1692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http://hyperphysics.phy-astr.gsu.edu/hbase/quantum/imgqua/hsch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609020"/>
            <a:ext cx="4156600" cy="648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http://hyperphysics.phy-astr.gsu.edu/hbase/quantum/imgqua/hydr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08481"/>
            <a:ext cx="5613073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http://hyperphysics.phy-astr.gsu.edu/hbase/imgmod2/hqua4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" y="2834493"/>
            <a:ext cx="2970719" cy="40280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2" name="Picture 14" descr="http://hyperphysics.phy-astr.gsu.edu/hbase/quantum/imgqua/hydco2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069" y="5394281"/>
            <a:ext cx="4498301" cy="581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4" name="Picture 16" descr="http://hyperphysics.phy-astr.gsu.edu/hbase/quantum/imgqua/hydaz7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218" y="6069403"/>
            <a:ext cx="4823302" cy="6970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535243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</a:rPr>
              <a:t>6.5 Quantum Mechanics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18103"/>
            <a:ext cx="914400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4000" dirty="0" smtClean="0">
                <a:solidFill>
                  <a:srgbClr val="FF0000"/>
                </a:solidFill>
                <a:latin typeface="Bernard MT Condensed" pitchFamily="18" charset="0"/>
              </a:rPr>
              <a:t>what </a:t>
            </a:r>
            <a:r>
              <a:rPr lang="en-CA" sz="4000" dirty="0">
                <a:solidFill>
                  <a:srgbClr val="FF0000"/>
                </a:solidFill>
                <a:latin typeface="Bernard MT Condensed" pitchFamily="18" charset="0"/>
              </a:rPr>
              <a:t>is the difference between Bohr </a:t>
            </a:r>
            <a:r>
              <a:rPr lang="en-CA" sz="4000" dirty="0" smtClean="0">
                <a:solidFill>
                  <a:srgbClr val="FF0000"/>
                </a:solidFill>
                <a:latin typeface="Bernard MT Condensed" pitchFamily="18" charset="0"/>
              </a:rPr>
              <a:t>model and the QM model #2?</a:t>
            </a:r>
            <a:endParaRPr lang="en-US" sz="3600" dirty="0" smtClean="0">
              <a:solidFill>
                <a:srgbClr val="FF0000"/>
              </a:solidFill>
              <a:latin typeface="Bernard MT Condensed" pitchFamily="18" charset="0"/>
            </a:endParaRPr>
          </a:p>
        </p:txBody>
      </p:sp>
      <p:grpSp>
        <p:nvGrpSpPr>
          <p:cNvPr id="12" name="Group 1"/>
          <p:cNvGrpSpPr/>
          <p:nvPr/>
        </p:nvGrpSpPr>
        <p:grpSpPr>
          <a:xfrm>
            <a:off x="563561" y="2857387"/>
            <a:ext cx="2160095" cy="2236645"/>
            <a:chOff x="1080000" y="1080000"/>
            <a:chExt cx="3240000" cy="3240000"/>
          </a:xfrm>
        </p:grpSpPr>
        <p:sp>
          <p:nvSpPr>
            <p:cNvPr id="13" name="Oval 12"/>
            <p:cNvSpPr/>
            <p:nvPr/>
          </p:nvSpPr>
          <p:spPr>
            <a:xfrm>
              <a:off x="2520000" y="2520000"/>
              <a:ext cx="360000" cy="36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4" name="Oval 3"/>
            <p:cNvSpPr/>
            <p:nvPr/>
          </p:nvSpPr>
          <p:spPr>
            <a:xfrm>
              <a:off x="2160000" y="2160000"/>
              <a:ext cx="1080000" cy="108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800000" y="1800000"/>
              <a:ext cx="1800000" cy="180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440000" y="1440000"/>
              <a:ext cx="2520000" cy="252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80000" y="1080000"/>
              <a:ext cx="3240000" cy="324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18" name="Picture 7" descr="06_16_Figure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643" y="2751892"/>
            <a:ext cx="3060357" cy="41061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40948" y="5517232"/>
            <a:ext cx="3245331" cy="1170662"/>
          </a:xfrm>
          <a:prstGeom prst="rect">
            <a:avLst/>
          </a:prstGeom>
          <a:solidFill>
            <a:srgbClr val="FF99C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2400" b="1" dirty="0" smtClean="0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Bohr model uses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2400" b="1" dirty="0" smtClean="0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ORBITS and only </a:t>
            </a:r>
            <a:r>
              <a:rPr lang="en-CA" sz="2400" dirty="0" smtClean="0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1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2400" dirty="0" smtClean="0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 QUANTUM NUMBER</a:t>
            </a:r>
            <a:endParaRPr lang="en-US" sz="2400" dirty="0" smtClean="0">
              <a:solidFill>
                <a:srgbClr val="00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851920" y="2137865"/>
            <a:ext cx="3024336" cy="1739614"/>
          </a:xfrm>
          <a:prstGeom prst="rect">
            <a:avLst/>
          </a:prstGeom>
          <a:solidFill>
            <a:srgbClr val="FF99C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2400" b="1" dirty="0" smtClean="0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The Quantum Mechanical Model uses ORBITALS and 3 QUANTUM NUMBERS</a:t>
            </a:r>
            <a:endParaRPr lang="en-US" sz="2400" b="1" dirty="0" smtClean="0">
              <a:solidFill>
                <a:srgbClr val="000000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90500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The Principal Quantum Number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108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CA" sz="3600" dirty="0" smtClean="0">
                <a:latin typeface="Berlin Sans FB" pitchFamily="34" charset="0"/>
              </a:rPr>
              <a:t>Describes the </a:t>
            </a:r>
            <a:r>
              <a:rPr lang="en-CA" sz="3600" b="1" dirty="0" smtClean="0">
                <a:solidFill>
                  <a:srgbClr val="0070C0"/>
                </a:solidFill>
                <a:latin typeface="Berlin Sans FB" pitchFamily="34" charset="0"/>
              </a:rPr>
              <a:t>energy level </a:t>
            </a:r>
            <a:r>
              <a:rPr lang="en-CA" sz="3600" dirty="0" smtClean="0">
                <a:latin typeface="Berlin Sans FB" pitchFamily="34" charset="0"/>
              </a:rPr>
              <a:t>on which the orbital resides</a:t>
            </a:r>
            <a:endParaRPr lang="en-CA" sz="3600" b="1" dirty="0" smtClean="0">
              <a:solidFill>
                <a:schemeClr val="accent2"/>
              </a:solidFill>
              <a:latin typeface="Berlin Sans FB" pitchFamily="34" charset="0"/>
            </a:endParaRPr>
          </a:p>
        </p:txBody>
      </p:sp>
      <p:pic>
        <p:nvPicPr>
          <p:cNvPr id="32775" name="Picture 7" descr="http://hyperphysics.phy-astr.gsu.edu/hbase/quantum/imgqua/hydr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744" y="4509120"/>
            <a:ext cx="5613073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3861" y="1676072"/>
            <a:ext cx="831627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 </a:t>
            </a:r>
            <a:r>
              <a:rPr lang="en-US" sz="660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= 1, 2, 3, ….</a:t>
            </a:r>
            <a:endParaRPr lang="en-US" sz="6600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23299" y="2838722"/>
            <a:ext cx="8697401" cy="156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CA" sz="3600" dirty="0" smtClean="0">
                <a:latin typeface="Berlin Sans FB" pitchFamily="34" charset="0"/>
              </a:rPr>
              <a:t>As </a:t>
            </a:r>
            <a:r>
              <a:rPr lang="en-CA" sz="3600" b="1" dirty="0" smtClean="0">
                <a:solidFill>
                  <a:srgbClr val="FF0000"/>
                </a:solidFill>
                <a:latin typeface="Berlin Sans FB" pitchFamily="34" charset="0"/>
              </a:rPr>
              <a:t>n</a:t>
            </a:r>
            <a:r>
              <a:rPr lang="en-CA" sz="3600" dirty="0" smtClean="0">
                <a:latin typeface="Berlin Sans FB" pitchFamily="34" charset="0"/>
              </a:rPr>
              <a:t> increases, the orbital becomes larger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CA" sz="3600" dirty="0" smtClean="0">
                <a:latin typeface="Berlin Sans FB" pitchFamily="34" charset="0"/>
              </a:rPr>
              <a:t>and an electron has higher energy (farther from nucleus)</a:t>
            </a:r>
          </a:p>
          <a:p>
            <a:pPr>
              <a:lnSpc>
                <a:spcPct val="90000"/>
              </a:lnSpc>
            </a:pPr>
            <a:endParaRPr lang="en-CA" b="1" dirty="0" smtClean="0">
              <a:solidFill>
                <a:schemeClr val="accent2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41935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hyperphysics.phy-astr.gsu.edu/hbase/quantum/imgqua/hydco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215"/>
            <a:ext cx="8487540" cy="2664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4176" y="10217"/>
            <a:ext cx="9098914" cy="58477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The Angular Momentum Quantum Number</a:t>
            </a:r>
            <a:endParaRPr lang="en-CA" sz="32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89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CA" sz="4000" dirty="0" smtClean="0">
                <a:latin typeface="Berlin Sans FB" pitchFamily="34" charset="0"/>
              </a:rPr>
              <a:t>Describes the </a:t>
            </a:r>
            <a:r>
              <a:rPr lang="en-CA" sz="4000" b="1" dirty="0" smtClean="0">
                <a:solidFill>
                  <a:srgbClr val="0070C0"/>
                </a:solidFill>
                <a:latin typeface="Berlin Sans FB" pitchFamily="34" charset="0"/>
              </a:rPr>
              <a:t>SHAPE</a:t>
            </a:r>
            <a:r>
              <a:rPr lang="en-CA" sz="4000" dirty="0" smtClean="0">
                <a:solidFill>
                  <a:srgbClr val="0070C0"/>
                </a:solidFill>
                <a:latin typeface="Berlin Sans FB" pitchFamily="34" charset="0"/>
              </a:rPr>
              <a:t> </a:t>
            </a:r>
            <a:r>
              <a:rPr lang="en-CA" sz="4000" dirty="0" smtClean="0">
                <a:latin typeface="Berlin Sans FB" pitchFamily="34" charset="0"/>
              </a:rPr>
              <a:t>of the orbital</a:t>
            </a:r>
            <a:endParaRPr lang="en-CA" sz="4000" b="1" dirty="0" smtClean="0">
              <a:solidFill>
                <a:schemeClr val="accent2"/>
              </a:solidFill>
              <a:latin typeface="Berlin Sans FB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5575" y="1232495"/>
            <a:ext cx="831627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 </a:t>
            </a:r>
            <a:r>
              <a:rPr lang="en-US" sz="660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= 0 up to(n-1)</a:t>
            </a:r>
            <a:endParaRPr lang="en-US" sz="6600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96580" y="2391442"/>
            <a:ext cx="8697401" cy="139477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4000" dirty="0" smtClean="0">
                <a:solidFill>
                  <a:srgbClr val="FF66CC"/>
                </a:solidFill>
                <a:latin typeface="Berlin Sans FB" pitchFamily="34" charset="0"/>
              </a:rPr>
              <a:t>Three different values of </a:t>
            </a:r>
            <a:r>
              <a:rPr lang="en-CA" sz="4000" dirty="0">
                <a:solidFill>
                  <a:srgbClr val="FF66CC"/>
                </a:solidFill>
                <a:latin typeface="Berlin Sans FB" pitchFamily="34" charset="0"/>
              </a:rPr>
              <a:t>l </a:t>
            </a:r>
            <a:r>
              <a:rPr lang="en-CA" sz="4000" dirty="0">
                <a:latin typeface="Berlin Sans FB" pitchFamily="34" charset="0"/>
              </a:rPr>
              <a:t>= </a:t>
            </a:r>
            <a:endParaRPr lang="en-CA" sz="4000" dirty="0" smtClean="0">
              <a:latin typeface="Berlin Sans FB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CA" sz="4000" dirty="0" smtClean="0">
                <a:solidFill>
                  <a:srgbClr val="002060"/>
                </a:solidFill>
                <a:latin typeface="Berlin Sans FB" pitchFamily="34" charset="0"/>
              </a:rPr>
              <a:t>Three different  shapes</a:t>
            </a:r>
            <a:r>
              <a:rPr lang="en-CA" sz="40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CA" sz="4000" dirty="0" smtClean="0">
                <a:solidFill>
                  <a:srgbClr val="002060"/>
                </a:solidFill>
                <a:latin typeface="Berlin Sans FB" pitchFamily="34" charset="0"/>
              </a:rPr>
              <a:t>of orbitals</a:t>
            </a:r>
          </a:p>
          <a:p>
            <a:pPr algn="ctr">
              <a:lnSpc>
                <a:spcPct val="90000"/>
              </a:lnSpc>
            </a:pPr>
            <a:endParaRPr lang="en-CA" b="1" dirty="0" smtClean="0">
              <a:solidFill>
                <a:schemeClr val="accent2"/>
              </a:solidFill>
              <a:latin typeface="Berlin Sans FB" pitchFamily="34" charset="0"/>
            </a:endParaRPr>
          </a:p>
        </p:txBody>
      </p:sp>
      <p:graphicFrame>
        <p:nvGraphicFramePr>
          <p:cNvPr id="10" name="Group 15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909582884"/>
              </p:ext>
            </p:extLst>
          </p:nvPr>
        </p:nvGraphicFramePr>
        <p:xfrm>
          <a:off x="4243770" y="3948604"/>
          <a:ext cx="4650210" cy="1712644"/>
        </p:xfrm>
        <a:graphic>
          <a:graphicData uri="http://schemas.openxmlformats.org/drawingml/2006/table">
            <a:tbl>
              <a:tblPr/>
              <a:tblGrid>
                <a:gridCol w="2416602"/>
                <a:gridCol w="546292"/>
                <a:gridCol w="547638"/>
                <a:gridCol w="592041"/>
                <a:gridCol w="547637"/>
              </a:tblGrid>
              <a:tr h="6065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ea typeface="ＭＳ Ｐゴシック" pitchFamily="124" charset="-128"/>
                        </a:rPr>
                        <a:t>Value of 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ea typeface="ＭＳ Ｐゴシック" pitchFamily="124" charset="-128"/>
                        </a:rPr>
                        <a:t>l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erlin Sans FB" pitchFamily="34" charset="0"/>
                        <a:ea typeface="ＭＳ Ｐゴシック" pitchFamily="12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ea typeface="ＭＳ Ｐゴシック" pitchFamily="124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ea typeface="ＭＳ Ｐゴシック" pitchFamily="124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ea typeface="ＭＳ Ｐゴシック" pitchFamily="124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ea typeface="ＭＳ Ｐゴシック" pitchFamily="124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10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24" charset="-128"/>
                        </a:rPr>
                        <a:t>Type of orbital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24" charset="-128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24" charset="-128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24" charset="-128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24" charset="-128"/>
                        </a:rPr>
                        <a:t>f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2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789809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The Magnetic Quantum Number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8850" y="718103"/>
            <a:ext cx="9144000" cy="101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CA" dirty="0" smtClean="0">
                <a:latin typeface="Berlin Sans FB" pitchFamily="34" charset="0"/>
              </a:rPr>
              <a:t>Describes the </a:t>
            </a:r>
            <a:r>
              <a:rPr lang="en-CA" b="1" dirty="0" smtClean="0">
                <a:solidFill>
                  <a:srgbClr val="0070C0"/>
                </a:solidFill>
                <a:latin typeface="Berlin Sans FB" pitchFamily="34" charset="0"/>
              </a:rPr>
              <a:t>ORIENTATION </a:t>
            </a:r>
            <a:r>
              <a:rPr lang="en-CA" dirty="0" smtClean="0">
                <a:latin typeface="Berlin Sans FB" pitchFamily="34" charset="0"/>
              </a:rPr>
              <a:t>of the orbital in space</a:t>
            </a:r>
            <a:endParaRPr lang="en-CA" b="1" dirty="0" smtClean="0">
              <a:solidFill>
                <a:schemeClr val="accent2"/>
              </a:solidFill>
              <a:latin typeface="Berlin Sans FB" pitchFamily="34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95169" y="1556792"/>
                <a:ext cx="8316278" cy="123200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6600" b="1" spc="300" dirty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CA" sz="6600" b="1" i="0" spc="300" dirty="0" smtClean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  <a:latin typeface="Cambria Math"/>
                      </a:rPr>
                      <m:t>−</m:t>
                    </m:r>
                    <m:r>
                      <m:rPr>
                        <m:nor/>
                      </m:rPr>
                      <a:rPr lang="en-CA" sz="6600" b="1" i="0" spc="300" dirty="0" smtClean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</a:rPr>
                      <m:t>l</m:t>
                    </m:r>
                    <m:r>
                      <a:rPr lang="en-US" sz="6600" b="1" i="1" spc="300" dirty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sz="6600" b="1" cap="none" spc="300" dirty="0" smtClean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 m</a:t>
                </a:r>
                <a:r>
                  <a:rPr lang="en-US" sz="6600" b="1" cap="none" spc="300" baseline="-25000" dirty="0" smtClean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l</a:t>
                </a:r>
                <a:r>
                  <a:rPr lang="en-US" sz="6600" b="1" spc="300" dirty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cap="none" spc="300" dirty="0" smtClean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sz="6600" b="1" cap="none" spc="300" dirty="0" smtClean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 l</a:t>
                </a:r>
                <a:endParaRPr lang="en-US" sz="6600" b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69" y="1556792"/>
                <a:ext cx="8316278" cy="1232004"/>
              </a:xfrm>
              <a:prstGeom prst="rect">
                <a:avLst/>
              </a:prstGeom>
              <a:blipFill rotWithShape="1">
                <a:blip r:embed="rId3"/>
                <a:stretch>
                  <a:fillRect t="-20297" b="-3019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9" y="3004820"/>
            <a:ext cx="3503409" cy="373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2969659"/>
            <a:ext cx="5023208" cy="377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915267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Example 1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147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CA" dirty="0" smtClean="0">
                <a:latin typeface="Berlin Sans FB" pitchFamily="34" charset="0"/>
              </a:rPr>
              <a:t>If your principal quantum number is 3, what are the possible values for other two quantum numbers?</a:t>
            </a:r>
            <a:endParaRPr lang="en-CA" b="1" dirty="0" smtClean="0">
              <a:solidFill>
                <a:schemeClr val="accent2"/>
              </a:solidFill>
              <a:latin typeface="Berlin Sans FB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79671" y="2132856"/>
            <a:ext cx="2384658" cy="1107996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 </a:t>
            </a:r>
            <a:r>
              <a:rPr lang="en-US" sz="660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= 3</a:t>
            </a:r>
            <a:endParaRPr lang="en-US" sz="6600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5997" y="3205456"/>
            <a:ext cx="83162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 </a:t>
            </a:r>
            <a:r>
              <a:rPr lang="en-US" sz="540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= 0 up to (n-1)</a:t>
            </a:r>
            <a:endParaRPr lang="en-US" sz="5400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5234" y="3959359"/>
            <a:ext cx="83162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 </a:t>
            </a:r>
            <a:r>
              <a:rPr lang="en-US" sz="540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= 0 up to (3-1)</a:t>
            </a:r>
            <a:endParaRPr lang="en-US" sz="5400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6920" y="4653136"/>
            <a:ext cx="83162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 </a:t>
            </a:r>
            <a:r>
              <a:rPr lang="en-US" sz="540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= 0 up to 2</a:t>
            </a:r>
            <a:endParaRPr lang="en-US" sz="5400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14038" y="5576466"/>
            <a:ext cx="3715923" cy="92333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 </a:t>
            </a:r>
            <a:r>
              <a:rPr lang="en-US" sz="540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= 0, 1, 2</a:t>
            </a:r>
            <a:endParaRPr lang="en-US" sz="5400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3593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Example 1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147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CA" dirty="0" smtClean="0">
                <a:latin typeface="Berlin Sans FB" pitchFamily="34" charset="0"/>
              </a:rPr>
              <a:t>If your principal quantum number is 3, what are the possible values for other two quantum numbers?</a:t>
            </a:r>
            <a:endParaRPr lang="en-CA" b="1" dirty="0" smtClean="0">
              <a:solidFill>
                <a:schemeClr val="accent2"/>
              </a:solidFill>
              <a:latin typeface="Berlin Sans FB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79671" y="2132856"/>
            <a:ext cx="2384658" cy="1107996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 </a:t>
            </a:r>
            <a:r>
              <a:rPr lang="en-US" sz="660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= 3</a:t>
            </a:r>
            <a:endParaRPr lang="en-US" sz="6600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14038" y="3645024"/>
            <a:ext cx="3715923" cy="92333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 </a:t>
            </a:r>
            <a:r>
              <a:rPr lang="en-US" sz="540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= 0, 1, 2</a:t>
            </a:r>
            <a:endParaRPr lang="en-US" sz="5400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Right Arrow 2"/>
          <p:cNvSpPr/>
          <p:nvPr/>
        </p:nvSpPr>
        <p:spPr bwMode="auto">
          <a:xfrm rot="1631675" flipV="1">
            <a:off x="6321265" y="4561398"/>
            <a:ext cx="936104" cy="318645"/>
          </a:xfrm>
          <a:prstGeom prst="rightArrow">
            <a:avLst/>
          </a:prstGeom>
          <a:solidFill>
            <a:srgbClr val="7030A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8022485" flipV="1">
            <a:off x="3350205" y="4654210"/>
            <a:ext cx="936104" cy="318645"/>
          </a:xfrm>
          <a:prstGeom prst="rightArrow">
            <a:avLst/>
          </a:prstGeom>
          <a:solidFill>
            <a:srgbClr val="7030A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4525954" flipV="1">
            <a:off x="4825205" y="4735438"/>
            <a:ext cx="936104" cy="318645"/>
          </a:xfrm>
          <a:prstGeom prst="rightArrow">
            <a:avLst/>
          </a:prstGeom>
          <a:solidFill>
            <a:srgbClr val="7030A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483768" y="5260823"/>
            <a:ext cx="1502780" cy="10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7200" b="1" dirty="0" smtClean="0">
                <a:latin typeface="Berlin Sans FB" pitchFamily="34" charset="0"/>
              </a:rPr>
              <a:t>s</a:t>
            </a:r>
            <a:endParaRPr lang="en-CA" sz="7200" b="1" dirty="0" smtClean="0">
              <a:solidFill>
                <a:schemeClr val="accent2"/>
              </a:solidFill>
              <a:latin typeface="Berlin Sans FB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797411" y="5344173"/>
            <a:ext cx="1502780" cy="10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7200" b="1" dirty="0" smtClean="0">
                <a:latin typeface="Berlin Sans FB" pitchFamily="34" charset="0"/>
              </a:rPr>
              <a:t>p</a:t>
            </a:r>
            <a:endParaRPr lang="en-CA" sz="7200" b="1" dirty="0" smtClean="0">
              <a:solidFill>
                <a:schemeClr val="accent2"/>
              </a:solidFill>
              <a:latin typeface="Berlin Sans FB" pitchFamily="34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7218508" y="5165191"/>
            <a:ext cx="1502780" cy="10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7200" b="1" dirty="0" smtClean="0">
                <a:latin typeface="Berlin Sans FB" pitchFamily="34" charset="0"/>
              </a:rPr>
              <a:t>d</a:t>
            </a:r>
            <a:endParaRPr lang="en-CA" sz="7200" b="1" dirty="0" smtClean="0">
              <a:solidFill>
                <a:schemeClr val="accent2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58212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5" grpId="0"/>
      <p:bldP spid="16" grpId="0"/>
      <p:bldP spid="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Example 1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147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CA" dirty="0" smtClean="0">
                <a:latin typeface="Berlin Sans FB" pitchFamily="34" charset="0"/>
              </a:rPr>
              <a:t>If your principal quantum number is 3, what are the possible values for other two quantum numbers?</a:t>
            </a:r>
            <a:endParaRPr lang="en-CA" b="1" dirty="0" smtClean="0">
              <a:solidFill>
                <a:schemeClr val="accent2"/>
              </a:solidFill>
              <a:latin typeface="Berlin Sans FB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79671" y="2132856"/>
            <a:ext cx="2384658" cy="1107996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 </a:t>
            </a:r>
            <a:r>
              <a:rPr lang="en-US" sz="660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= 3</a:t>
            </a:r>
            <a:endParaRPr lang="en-US" sz="6600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14038" y="3645024"/>
            <a:ext cx="3715923" cy="92333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 </a:t>
            </a:r>
            <a:r>
              <a:rPr lang="en-US" sz="540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= 0, 1, 2</a:t>
            </a:r>
            <a:endParaRPr lang="en-US" sz="5400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387142" y="4869160"/>
                <a:ext cx="8316278" cy="123200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6600" b="1" spc="300" dirty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CA" sz="6600" b="1" i="0" spc="300" dirty="0" smtClean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  <a:latin typeface="Cambria Math"/>
                      </a:rPr>
                      <m:t>−</m:t>
                    </m:r>
                    <m:r>
                      <m:rPr>
                        <m:nor/>
                      </m:rPr>
                      <a:rPr lang="en-CA" sz="6600" b="1" i="0" spc="300" dirty="0" smtClean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</a:rPr>
                      <m:t>l</m:t>
                    </m:r>
                    <m:r>
                      <a:rPr lang="en-US" sz="6600" b="1" i="1" spc="300" dirty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sz="6600" b="1" cap="none" spc="300" dirty="0" smtClean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 m</a:t>
                </a:r>
                <a:r>
                  <a:rPr lang="en-US" sz="6600" b="1" cap="none" spc="300" baseline="-25000" dirty="0" smtClean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l</a:t>
                </a:r>
                <a:r>
                  <a:rPr lang="en-US" sz="6600" b="1" spc="300" dirty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cap="none" spc="300" dirty="0" smtClean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sz="6600" b="1" cap="none" spc="300" dirty="0" smtClean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 l</a:t>
                </a:r>
                <a:endParaRPr lang="en-US" sz="6600" b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42" y="4869160"/>
                <a:ext cx="8316278" cy="1232004"/>
              </a:xfrm>
              <a:prstGeom prst="rect">
                <a:avLst/>
              </a:prstGeom>
              <a:blipFill rotWithShape="1">
                <a:blip r:embed="rId3"/>
                <a:stretch>
                  <a:fillRect t="-20792" b="-2970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8681833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Example 1 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147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CA" dirty="0" smtClean="0">
                <a:latin typeface="Berlin Sans FB" pitchFamily="34" charset="0"/>
              </a:rPr>
              <a:t>If your principal quantum number is 3, what are the possible values for other two quantum numbers?</a:t>
            </a:r>
            <a:endParaRPr lang="en-CA" b="1" dirty="0" smtClean="0">
              <a:solidFill>
                <a:schemeClr val="accent2"/>
              </a:solidFill>
              <a:latin typeface="Berlin Sans FB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79671" y="2132856"/>
            <a:ext cx="2384658" cy="1107996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 </a:t>
            </a:r>
            <a:r>
              <a:rPr lang="en-US" sz="660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= 3</a:t>
            </a:r>
            <a:endParaRPr lang="en-US" sz="6600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14038" y="3645024"/>
            <a:ext cx="3715923" cy="92333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 </a:t>
            </a:r>
            <a:r>
              <a:rPr lang="en-US" sz="540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= 0, 1, 2</a:t>
            </a:r>
            <a:endParaRPr lang="en-US" sz="5400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387142" y="4869160"/>
                <a:ext cx="8316278" cy="11079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6600" b="1" spc="300" dirty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CA" sz="6600" b="1" i="0" spc="300" dirty="0" smtClean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  <a:latin typeface="Cambria Math"/>
                      </a:rPr>
                      <m:t>−</m:t>
                    </m:r>
                    <m:r>
                      <m:rPr>
                        <m:nor/>
                      </m:rPr>
                      <a:rPr lang="en-CA" sz="6600" b="1" i="0" spc="300" dirty="0" smtClean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</a:rPr>
                      <m:t>2</m:t>
                    </m:r>
                    <m:r>
                      <a:rPr lang="en-US" sz="6600" b="1" i="1" spc="300" dirty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sz="6600" b="1" cap="none" spc="300" dirty="0" smtClean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 m</a:t>
                </a:r>
                <a:r>
                  <a:rPr lang="en-US" sz="6600" b="1" cap="none" spc="300" baseline="-25000" dirty="0" smtClean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l</a:t>
                </a:r>
                <a:r>
                  <a:rPr lang="en-US" sz="6600" b="1" spc="300" dirty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cap="none" spc="300" dirty="0" smtClean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sz="6600" b="1" cap="none" spc="300" dirty="0" smtClean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 2</a:t>
                </a:r>
                <a:endParaRPr lang="en-US" sz="6600" b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42" y="4869160"/>
                <a:ext cx="8316278" cy="1107996"/>
              </a:xfrm>
              <a:prstGeom prst="rect">
                <a:avLst/>
              </a:prstGeom>
              <a:blipFill rotWithShape="1">
                <a:blip r:embed="rId3"/>
                <a:stretch>
                  <a:fillRect t="-23077" b="-4395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12947245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bbc.co.uk/schools/gcsebitesize/science/images/prism.jpg"/>
          <p:cNvSpPr>
            <a:spLocks noChangeAspect="1" noChangeArrowheads="1"/>
          </p:cNvSpPr>
          <p:nvPr/>
        </p:nvSpPr>
        <p:spPr bwMode="auto">
          <a:xfrm>
            <a:off x="63500" y="-136525"/>
            <a:ext cx="2152650" cy="2152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7" name="Picture 8" descr="06_03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107993"/>
            <a:ext cx="4623936" cy="57263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55353" y="1107993"/>
            <a:ext cx="4572000" cy="203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CA" dirty="0">
                <a:latin typeface="Berlin Sans FB" pitchFamily="34" charset="0"/>
              </a:rPr>
              <a:t>The distance between corresponding points on adjacent waves is the </a:t>
            </a:r>
            <a:r>
              <a:rPr lang="en-CA" b="1" dirty="0">
                <a:solidFill>
                  <a:srgbClr val="FF0000"/>
                </a:solidFill>
                <a:latin typeface="Berlin Sans FB" pitchFamily="34" charset="0"/>
              </a:rPr>
              <a:t>wavelength</a:t>
            </a:r>
            <a:r>
              <a:rPr lang="en-CA" dirty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CA" dirty="0" smtClean="0">
                <a:latin typeface="Berlin Sans FB" pitchFamily="34" charset="0"/>
              </a:rPr>
              <a:t>(</a:t>
            </a:r>
            <a:r>
              <a:rPr lang="en-US" b="1" i="1" dirty="0">
                <a:solidFill>
                  <a:srgbClr val="FF0000"/>
                </a:solidFill>
                <a:latin typeface="Berlin Sans FB" pitchFamily="34" charset="0"/>
                <a:sym typeface="Symbol" pitchFamily="-80" charset="2"/>
              </a:rPr>
              <a:t></a:t>
            </a:r>
            <a:r>
              <a:rPr lang="en-CA" dirty="0" smtClean="0">
                <a:latin typeface="Berlin Sans FB" pitchFamily="34" charset="0"/>
              </a:rPr>
              <a:t>).</a:t>
            </a:r>
            <a:endParaRPr lang="en-CA" dirty="0">
              <a:latin typeface="Berlin Sans FB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595466" y="3501008"/>
            <a:ext cx="4572000" cy="203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CA" dirty="0">
                <a:latin typeface="Berlin Sans FB" pitchFamily="34" charset="0"/>
              </a:rPr>
              <a:t>The number of waves passing a given point per unit of time is the </a:t>
            </a:r>
            <a:r>
              <a:rPr lang="en-CA" b="1" dirty="0">
                <a:solidFill>
                  <a:srgbClr val="FF0000"/>
                </a:solidFill>
                <a:latin typeface="Berlin Sans FB" pitchFamily="34" charset="0"/>
              </a:rPr>
              <a:t>frequency</a:t>
            </a:r>
            <a:r>
              <a:rPr lang="en-CA" dirty="0">
                <a:latin typeface="Berlin Sans FB" pitchFamily="34" charset="0"/>
              </a:rPr>
              <a:t> </a:t>
            </a:r>
            <a:r>
              <a:rPr lang="en-CA" dirty="0" smtClean="0">
                <a:latin typeface="Berlin Sans FB" pitchFamily="34" charset="0"/>
              </a:rPr>
              <a:t>(</a:t>
            </a:r>
            <a:r>
              <a:rPr lang="en-CA" b="1" i="1" dirty="0" smtClean="0">
                <a:solidFill>
                  <a:srgbClr val="FF0000"/>
                </a:solidFill>
                <a:latin typeface="Berlin Sans FB" pitchFamily="34" charset="0"/>
              </a:rPr>
              <a:t>v</a:t>
            </a:r>
            <a:r>
              <a:rPr lang="en-CA" dirty="0" smtClean="0">
                <a:latin typeface="Berlin Sans FB" pitchFamily="34" charset="0"/>
              </a:rPr>
              <a:t>).</a:t>
            </a:r>
            <a:endParaRPr lang="en-CA" dirty="0">
              <a:latin typeface="Berlin Sans FB" pitchFamily="34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335"/>
            <a:ext cx="9144000" cy="694031"/>
          </a:xfrm>
          <a:solidFill>
            <a:srgbClr val="7030A0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Britannic Bold" pitchFamily="34" charset="0"/>
                <a:cs typeface="Aharoni" pitchFamily="2" charset="-79"/>
              </a:rPr>
              <a:t>Many Types of Electromagnetic Radiation</a:t>
            </a:r>
            <a:endParaRPr lang="en-US" dirty="0">
              <a:solidFill>
                <a:srgbClr val="FFFF00"/>
              </a:solidFill>
              <a:latin typeface="Britannic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3308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Example 1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147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dirty="0" smtClean="0">
                <a:latin typeface="Berlin Sans FB" pitchFamily="34" charset="0"/>
              </a:rPr>
              <a:t>If your principal quantum number is 3, what are the possible values for other two quantum numbers?</a:t>
            </a:r>
            <a:endParaRPr lang="en-CA" b="1" dirty="0" smtClean="0">
              <a:solidFill>
                <a:schemeClr val="accent2"/>
              </a:solidFill>
              <a:latin typeface="Berlin Sans FB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79671" y="2132856"/>
            <a:ext cx="2384658" cy="1107996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 </a:t>
            </a:r>
            <a:r>
              <a:rPr lang="en-US" sz="660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= 3</a:t>
            </a:r>
            <a:endParaRPr lang="en-US" sz="6600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14038" y="3645024"/>
            <a:ext cx="3715923" cy="92333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 </a:t>
            </a:r>
            <a:r>
              <a:rPr lang="en-US" sz="540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= 0, 1, 2</a:t>
            </a:r>
            <a:endParaRPr lang="en-US" sz="5400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387142" y="4869160"/>
                <a:ext cx="8316278" cy="1107996"/>
              </a:xfrm>
              <a:prstGeom prst="rect">
                <a:avLst/>
              </a:prstGeom>
              <a:solidFill>
                <a:srgbClr val="00197D"/>
              </a:solidFill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6600" b="1" spc="300" dirty="0" smtClean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  <a:latin typeface="Cambria Math"/>
                      </a:rPr>
                      <m:t> </m:t>
                    </m:r>
                  </m:oMath>
                </a14:m>
                <a:r>
                  <a:rPr lang="en-US" sz="6600" b="1" cap="none" spc="300" dirty="0" smtClean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m</a:t>
                </a:r>
                <a:r>
                  <a:rPr lang="en-US" sz="6600" b="1" cap="none" spc="300" baseline="-25000" dirty="0" smtClean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l</a:t>
                </a:r>
                <a:r>
                  <a:rPr lang="en-US" sz="6600" b="1" spc="300" dirty="0" smtClean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CA" sz="6600" b="1" i="1" cap="none" spc="300" dirty="0" smtClean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6600" b="1" cap="none" spc="300" dirty="0" smtClean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 -2, -1, 0, 1, 2</a:t>
                </a:r>
                <a:endParaRPr lang="en-US" sz="6600" b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42" y="4869160"/>
                <a:ext cx="8316278" cy="1107996"/>
              </a:xfrm>
              <a:prstGeom prst="rect">
                <a:avLst/>
              </a:prstGeom>
              <a:blipFill rotWithShape="1">
                <a:blip r:embed="rId3"/>
                <a:stretch>
                  <a:fillRect l="-440" t="-23077" r="-3006" b="-4395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19241547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Worksheet Example 1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144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1. </a:t>
            </a:r>
            <a:r>
              <a:rPr lang="en-CA" dirty="0">
                <a:latin typeface="Berlin Sans FB" pitchFamily="34" charset="0"/>
              </a:rPr>
              <a:t>If your </a:t>
            </a:r>
            <a:r>
              <a:rPr lang="en-CA" b="1" dirty="0">
                <a:latin typeface="Berlin Sans FB" pitchFamily="34" charset="0"/>
              </a:rPr>
              <a:t>principal quantum number </a:t>
            </a:r>
            <a:r>
              <a:rPr lang="en-CA" dirty="0">
                <a:latin typeface="Berlin Sans FB" pitchFamily="34" charset="0"/>
              </a:rPr>
              <a:t>is</a:t>
            </a:r>
            <a:r>
              <a:rPr lang="en-CA" b="1" dirty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5</a:t>
            </a:r>
            <a:r>
              <a:rPr lang="en-CA" dirty="0" smtClean="0">
                <a:latin typeface="Berlin Sans FB" pitchFamily="34" charset="0"/>
              </a:rPr>
              <a:t>, </a:t>
            </a:r>
            <a:r>
              <a:rPr lang="en-CA" dirty="0">
                <a:latin typeface="Berlin Sans FB" pitchFamily="34" charset="0"/>
              </a:rPr>
              <a:t>what are the possible values for other two quantum numbers?</a:t>
            </a:r>
            <a:endParaRPr lang="en-CA" b="1" dirty="0">
              <a:solidFill>
                <a:schemeClr val="accent2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23157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Electron Shell and subshells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49262" y="600120"/>
            <a:ext cx="9144000" cy="12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CA" dirty="0" smtClean="0">
                <a:latin typeface="Berlin Sans FB" pitchFamily="34" charset="0"/>
              </a:rPr>
              <a:t>Orbitals with the same value of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n </a:t>
            </a:r>
            <a:r>
              <a:rPr lang="en-CA" sz="4400" b="1" dirty="0" smtClean="0">
                <a:latin typeface="Berlin Sans FB" pitchFamily="34" charset="0"/>
              </a:rPr>
              <a:t>=</a:t>
            </a:r>
            <a:r>
              <a:rPr lang="en-CA" dirty="0" smtClean="0">
                <a:latin typeface="Berlin Sans FB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CA" dirty="0" smtClean="0">
                <a:latin typeface="Berlin Sans FB" pitchFamily="34" charset="0"/>
              </a:rPr>
              <a:t>an </a:t>
            </a:r>
            <a:r>
              <a:rPr lang="en-CA" b="1" dirty="0" smtClean="0">
                <a:solidFill>
                  <a:srgbClr val="7030A0"/>
                </a:solidFill>
                <a:latin typeface="Berlin Sans FB" pitchFamily="34" charset="0"/>
              </a:rPr>
              <a:t>ELECTRON SHELL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8" y="2050579"/>
            <a:ext cx="4807421" cy="480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25752" y="1844824"/>
            <a:ext cx="426898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dirty="0" smtClean="0">
                <a:latin typeface="Berlin Sans FB" pitchFamily="34" charset="0"/>
              </a:rPr>
              <a:t>Different orbital types within a shell (with the same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n </a:t>
            </a:r>
            <a:r>
              <a:rPr lang="en-CA" dirty="0" smtClean="0">
                <a:latin typeface="Berlin Sans FB" pitchFamily="34" charset="0"/>
              </a:rPr>
              <a:t>value)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CA" dirty="0" smtClean="0">
                <a:latin typeface="Berlin Sans FB" pitchFamily="34" charset="0"/>
              </a:rPr>
              <a:t>  </a:t>
            </a:r>
            <a:r>
              <a:rPr lang="en-CA" sz="4800" b="1" dirty="0" smtClean="0">
                <a:latin typeface="Berlin Sans FB" pitchFamily="34" charset="0"/>
              </a:rPr>
              <a:t>=</a:t>
            </a:r>
            <a:r>
              <a:rPr lang="en-CA" dirty="0" smtClean="0">
                <a:latin typeface="Berlin Sans FB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CA" b="1" dirty="0" smtClean="0">
                <a:solidFill>
                  <a:srgbClr val="7030A0"/>
                </a:solidFill>
                <a:latin typeface="Berlin Sans FB" pitchFamily="34" charset="0"/>
              </a:rPr>
              <a:t>SUBSHELL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951413" y="4872790"/>
            <a:ext cx="4143324" cy="181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CA" dirty="0" smtClean="0">
                <a:latin typeface="Berlin Sans FB" pitchFamily="34" charset="0"/>
              </a:rPr>
              <a:t>Each subshell has a number which corresponds to the value of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n</a:t>
            </a:r>
          </a:p>
        </p:txBody>
      </p:sp>
    </p:spTree>
    <p:extLst>
      <p:ext uri="{BB962C8B-B14F-4D97-AF65-F5344CB8AC3E}">
        <p14:creationId xmlns="" xmlns:p14="http://schemas.microsoft.com/office/powerpoint/2010/main" val="33995009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4000" i="1">
                <a:latin typeface="Arial" charset="0"/>
              </a:rPr>
              <a:t>l </a:t>
            </a:r>
            <a:r>
              <a:rPr lang="en-US" sz="4000">
                <a:latin typeface="Arial" charset="0"/>
              </a:rPr>
              <a:t>: The secondary quantum number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610600" cy="1600200"/>
          </a:xfrm>
        </p:spPr>
        <p:txBody>
          <a:bodyPr/>
          <a:lstStyle/>
          <a:p>
            <a:pPr marL="392113" indent="-392113"/>
            <a:r>
              <a:rPr lang="en-US">
                <a:solidFill>
                  <a:srgbClr val="000099"/>
                </a:solidFill>
                <a:latin typeface="Arial" charset="0"/>
              </a:rPr>
              <a:t>If n can be thought of as shells, </a:t>
            </a:r>
            <a:r>
              <a:rPr lang="en-US" i="1">
                <a:solidFill>
                  <a:srgbClr val="000099"/>
                </a:solidFill>
                <a:latin typeface="Arial" charset="0"/>
              </a:rPr>
              <a:t>l</a:t>
            </a:r>
            <a:r>
              <a:rPr lang="en-US">
                <a:solidFill>
                  <a:srgbClr val="000099"/>
                </a:solidFill>
                <a:latin typeface="Arial" charset="0"/>
              </a:rPr>
              <a:t> can be thought of as “subshells” dividing each shell into subsections … (l = 0 </a:t>
            </a:r>
            <a:r>
              <a:rPr lang="en-US" b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</a:t>
            </a:r>
            <a:r>
              <a:rPr lang="en-US">
                <a:solidFill>
                  <a:srgbClr val="000099"/>
                </a:solidFill>
                <a:latin typeface="Arial" charset="0"/>
                <a:sym typeface="Symbol" pitchFamily="18" charset="2"/>
              </a:rPr>
              <a:t> n - 1)</a:t>
            </a:r>
            <a:endParaRPr lang="en-US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104452" name="Oval 4"/>
          <p:cNvSpPr>
            <a:spLocks noChangeArrowheads="1"/>
          </p:cNvSpPr>
          <p:nvPr/>
        </p:nvSpPr>
        <p:spPr bwMode="auto">
          <a:xfrm>
            <a:off x="3505200" y="3886200"/>
            <a:ext cx="457200" cy="457200"/>
          </a:xfrm>
          <a:prstGeom prst="ellipse">
            <a:avLst/>
          </a:prstGeom>
          <a:solidFill>
            <a:srgbClr val="08080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3" name="AutoShape 5"/>
          <p:cNvSpPr>
            <a:spLocks noChangeArrowheads="1"/>
          </p:cNvSpPr>
          <p:nvPr/>
        </p:nvSpPr>
        <p:spPr bwMode="auto">
          <a:xfrm rot="5400000">
            <a:off x="2857500" y="3314700"/>
            <a:ext cx="1828800" cy="1600200"/>
          </a:xfrm>
          <a:custGeom>
            <a:avLst/>
            <a:gdLst>
              <a:gd name="G0" fmla="+- 10170 0 0"/>
              <a:gd name="G1" fmla="+- 11269774 0 0"/>
              <a:gd name="G2" fmla="+- 0 0 11269774"/>
              <a:gd name="T0" fmla="*/ 0 256 1"/>
              <a:gd name="T1" fmla="*/ 180 256 1"/>
              <a:gd name="G3" fmla="+- 11269774 T0 T1"/>
              <a:gd name="T2" fmla="*/ 0 256 1"/>
              <a:gd name="T3" fmla="*/ 90 256 1"/>
              <a:gd name="G4" fmla="+- 11269774 T2 T3"/>
              <a:gd name="G5" fmla="*/ G4 2 1"/>
              <a:gd name="T4" fmla="*/ 90 256 1"/>
              <a:gd name="T5" fmla="*/ 0 256 1"/>
              <a:gd name="G6" fmla="+- 11269774 T4 T5"/>
              <a:gd name="G7" fmla="*/ G6 2 1"/>
              <a:gd name="G8" fmla="abs 11269774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170"/>
              <a:gd name="G18" fmla="*/ 10170 1 2"/>
              <a:gd name="G19" fmla="+- G18 5400 0"/>
              <a:gd name="G20" fmla="cos G19 11269774"/>
              <a:gd name="G21" fmla="sin G19 11269774"/>
              <a:gd name="G22" fmla="+- G20 10800 0"/>
              <a:gd name="G23" fmla="+- G21 10800 0"/>
              <a:gd name="G24" fmla="+- 10800 0 G20"/>
              <a:gd name="G25" fmla="+- 10170 10800 0"/>
              <a:gd name="G26" fmla="?: G9 G17 G25"/>
              <a:gd name="G27" fmla="?: G9 0 21600"/>
              <a:gd name="G28" fmla="cos 10800 11269774"/>
              <a:gd name="G29" fmla="sin 10800 11269774"/>
              <a:gd name="G30" fmla="sin 10170 11269774"/>
              <a:gd name="G31" fmla="+- G28 10800 0"/>
              <a:gd name="G32" fmla="+- G29 10800 0"/>
              <a:gd name="G33" fmla="+- G30 10800 0"/>
              <a:gd name="G34" fmla="?: G4 0 G31"/>
              <a:gd name="G35" fmla="?: 11269774 G34 0"/>
              <a:gd name="G36" fmla="?: G6 G35 G31"/>
              <a:gd name="G37" fmla="+- 21600 0 G36"/>
              <a:gd name="G38" fmla="?: G4 0 G33"/>
              <a:gd name="G39" fmla="?: 11269774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17 w 21600"/>
              <a:gd name="T15" fmla="*/ 12265 h 21600"/>
              <a:gd name="T16" fmla="*/ 10800 w 21600"/>
              <a:gd name="T17" fmla="*/ 630 h 21600"/>
              <a:gd name="T18" fmla="*/ 21183 w 21600"/>
              <a:gd name="T19" fmla="*/ 12265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729" y="12221"/>
                </a:moveTo>
                <a:cubicBezTo>
                  <a:pt x="663" y="11750"/>
                  <a:pt x="630" y="11275"/>
                  <a:pt x="630" y="10800"/>
                </a:cubicBezTo>
                <a:cubicBezTo>
                  <a:pt x="630" y="5183"/>
                  <a:pt x="5183" y="630"/>
                  <a:pt x="10800" y="630"/>
                </a:cubicBezTo>
                <a:cubicBezTo>
                  <a:pt x="16416" y="630"/>
                  <a:pt x="20970" y="5183"/>
                  <a:pt x="20970" y="10800"/>
                </a:cubicBezTo>
                <a:cubicBezTo>
                  <a:pt x="20970" y="11275"/>
                  <a:pt x="20936" y="11750"/>
                  <a:pt x="20870" y="12221"/>
                </a:cubicBezTo>
                <a:lnTo>
                  <a:pt x="21493" y="12309"/>
                </a:lnTo>
                <a:cubicBezTo>
                  <a:pt x="21564" y="11809"/>
                  <a:pt x="21600" y="1130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1305"/>
                  <a:pt x="35" y="11809"/>
                  <a:pt x="106" y="1230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4" name="AutoShape 6"/>
          <p:cNvSpPr>
            <a:spLocks noChangeArrowheads="1"/>
          </p:cNvSpPr>
          <p:nvPr/>
        </p:nvSpPr>
        <p:spPr bwMode="auto">
          <a:xfrm rot="5400000">
            <a:off x="2590800" y="2971800"/>
            <a:ext cx="2819400" cy="2362200"/>
          </a:xfrm>
          <a:custGeom>
            <a:avLst/>
            <a:gdLst>
              <a:gd name="G0" fmla="+- 10170 0 0"/>
              <a:gd name="G1" fmla="+- 11269774 0 0"/>
              <a:gd name="G2" fmla="+- 0 0 11269774"/>
              <a:gd name="T0" fmla="*/ 0 256 1"/>
              <a:gd name="T1" fmla="*/ 180 256 1"/>
              <a:gd name="G3" fmla="+- 11269774 T0 T1"/>
              <a:gd name="T2" fmla="*/ 0 256 1"/>
              <a:gd name="T3" fmla="*/ 90 256 1"/>
              <a:gd name="G4" fmla="+- 11269774 T2 T3"/>
              <a:gd name="G5" fmla="*/ G4 2 1"/>
              <a:gd name="T4" fmla="*/ 90 256 1"/>
              <a:gd name="T5" fmla="*/ 0 256 1"/>
              <a:gd name="G6" fmla="+- 11269774 T4 T5"/>
              <a:gd name="G7" fmla="*/ G6 2 1"/>
              <a:gd name="G8" fmla="abs 11269774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170"/>
              <a:gd name="G18" fmla="*/ 10170 1 2"/>
              <a:gd name="G19" fmla="+- G18 5400 0"/>
              <a:gd name="G20" fmla="cos G19 11269774"/>
              <a:gd name="G21" fmla="sin G19 11269774"/>
              <a:gd name="G22" fmla="+- G20 10800 0"/>
              <a:gd name="G23" fmla="+- G21 10800 0"/>
              <a:gd name="G24" fmla="+- 10800 0 G20"/>
              <a:gd name="G25" fmla="+- 10170 10800 0"/>
              <a:gd name="G26" fmla="?: G9 G17 G25"/>
              <a:gd name="G27" fmla="?: G9 0 21600"/>
              <a:gd name="G28" fmla="cos 10800 11269774"/>
              <a:gd name="G29" fmla="sin 10800 11269774"/>
              <a:gd name="G30" fmla="sin 10170 11269774"/>
              <a:gd name="G31" fmla="+- G28 10800 0"/>
              <a:gd name="G32" fmla="+- G29 10800 0"/>
              <a:gd name="G33" fmla="+- G30 10800 0"/>
              <a:gd name="G34" fmla="?: G4 0 G31"/>
              <a:gd name="G35" fmla="?: 11269774 G34 0"/>
              <a:gd name="G36" fmla="?: G6 G35 G31"/>
              <a:gd name="G37" fmla="+- 21600 0 G36"/>
              <a:gd name="G38" fmla="?: G4 0 G33"/>
              <a:gd name="G39" fmla="?: 11269774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17 w 21600"/>
              <a:gd name="T15" fmla="*/ 12265 h 21600"/>
              <a:gd name="T16" fmla="*/ 10800 w 21600"/>
              <a:gd name="T17" fmla="*/ 630 h 21600"/>
              <a:gd name="T18" fmla="*/ 21183 w 21600"/>
              <a:gd name="T19" fmla="*/ 12265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729" y="12221"/>
                </a:moveTo>
                <a:cubicBezTo>
                  <a:pt x="663" y="11750"/>
                  <a:pt x="630" y="11275"/>
                  <a:pt x="630" y="10800"/>
                </a:cubicBezTo>
                <a:cubicBezTo>
                  <a:pt x="630" y="5183"/>
                  <a:pt x="5183" y="630"/>
                  <a:pt x="10800" y="630"/>
                </a:cubicBezTo>
                <a:cubicBezTo>
                  <a:pt x="16416" y="630"/>
                  <a:pt x="20970" y="5183"/>
                  <a:pt x="20970" y="10800"/>
                </a:cubicBezTo>
                <a:cubicBezTo>
                  <a:pt x="20970" y="11275"/>
                  <a:pt x="20936" y="11750"/>
                  <a:pt x="20870" y="12221"/>
                </a:cubicBezTo>
                <a:lnTo>
                  <a:pt x="21493" y="12309"/>
                </a:lnTo>
                <a:cubicBezTo>
                  <a:pt x="21564" y="11809"/>
                  <a:pt x="21600" y="1130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1305"/>
                  <a:pt x="35" y="11809"/>
                  <a:pt x="106" y="12309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5" name="AutoShape 7"/>
          <p:cNvSpPr>
            <a:spLocks noChangeArrowheads="1"/>
          </p:cNvSpPr>
          <p:nvPr/>
        </p:nvSpPr>
        <p:spPr bwMode="auto">
          <a:xfrm rot="5400000">
            <a:off x="2209800" y="2362200"/>
            <a:ext cx="3886200" cy="3581400"/>
          </a:xfrm>
          <a:custGeom>
            <a:avLst/>
            <a:gdLst>
              <a:gd name="G0" fmla="+- 10396 0 0"/>
              <a:gd name="G1" fmla="+- 11381009 0 0"/>
              <a:gd name="G2" fmla="+- 0 0 11381009"/>
              <a:gd name="T0" fmla="*/ 0 256 1"/>
              <a:gd name="T1" fmla="*/ 180 256 1"/>
              <a:gd name="G3" fmla="+- 11381009 T0 T1"/>
              <a:gd name="T2" fmla="*/ 0 256 1"/>
              <a:gd name="T3" fmla="*/ 90 256 1"/>
              <a:gd name="G4" fmla="+- 11381009 T2 T3"/>
              <a:gd name="G5" fmla="*/ G4 2 1"/>
              <a:gd name="T4" fmla="*/ 90 256 1"/>
              <a:gd name="T5" fmla="*/ 0 256 1"/>
              <a:gd name="G6" fmla="+- 11381009 T4 T5"/>
              <a:gd name="G7" fmla="*/ G6 2 1"/>
              <a:gd name="G8" fmla="abs 1138100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396"/>
              <a:gd name="G18" fmla="*/ 10396 1 2"/>
              <a:gd name="G19" fmla="+- G18 5400 0"/>
              <a:gd name="G20" fmla="cos G19 11381009"/>
              <a:gd name="G21" fmla="sin G19 11381009"/>
              <a:gd name="G22" fmla="+- G20 10800 0"/>
              <a:gd name="G23" fmla="+- G21 10800 0"/>
              <a:gd name="G24" fmla="+- 10800 0 G20"/>
              <a:gd name="G25" fmla="+- 10396 10800 0"/>
              <a:gd name="G26" fmla="?: G9 G17 G25"/>
              <a:gd name="G27" fmla="?: G9 0 21600"/>
              <a:gd name="G28" fmla="cos 10800 11381009"/>
              <a:gd name="G29" fmla="sin 10800 11381009"/>
              <a:gd name="G30" fmla="sin 10396 11381009"/>
              <a:gd name="G31" fmla="+- G28 10800 0"/>
              <a:gd name="G32" fmla="+- G29 10800 0"/>
              <a:gd name="G33" fmla="+- G30 10800 0"/>
              <a:gd name="G34" fmla="?: G4 0 G31"/>
              <a:gd name="G35" fmla="?: 11381009 G34 0"/>
              <a:gd name="G36" fmla="?: G6 G35 G31"/>
              <a:gd name="G37" fmla="+- 21600 0 G36"/>
              <a:gd name="G38" fmla="?: G4 0 G33"/>
              <a:gd name="G39" fmla="?: 1138100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66 w 21600"/>
              <a:gd name="T15" fmla="*/ 11970 h 21600"/>
              <a:gd name="T16" fmla="*/ 10800 w 21600"/>
              <a:gd name="T17" fmla="*/ 404 h 21600"/>
              <a:gd name="T18" fmla="*/ 21334 w 21600"/>
              <a:gd name="T19" fmla="*/ 1197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467" y="11947"/>
                </a:moveTo>
                <a:cubicBezTo>
                  <a:pt x="425" y="11566"/>
                  <a:pt x="404" y="11183"/>
                  <a:pt x="404" y="10800"/>
                </a:cubicBezTo>
                <a:cubicBezTo>
                  <a:pt x="404" y="5058"/>
                  <a:pt x="5058" y="404"/>
                  <a:pt x="10800" y="404"/>
                </a:cubicBezTo>
                <a:cubicBezTo>
                  <a:pt x="16541" y="404"/>
                  <a:pt x="21196" y="5058"/>
                  <a:pt x="21196" y="10800"/>
                </a:cubicBezTo>
                <a:cubicBezTo>
                  <a:pt x="21196" y="11183"/>
                  <a:pt x="21174" y="11566"/>
                  <a:pt x="21132" y="11947"/>
                </a:cubicBezTo>
                <a:lnTo>
                  <a:pt x="21533" y="11992"/>
                </a:lnTo>
                <a:cubicBezTo>
                  <a:pt x="21577" y="11596"/>
                  <a:pt x="21600" y="11198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1198"/>
                  <a:pt x="22" y="11596"/>
                  <a:pt x="66" y="11992"/>
                </a:cubicBezTo>
                <a:close/>
              </a:path>
            </a:pathLst>
          </a:cu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Rectangle 8"/>
          <p:cNvSpPr>
            <a:spLocks noChangeArrowheads="1"/>
          </p:cNvSpPr>
          <p:nvPr/>
        </p:nvSpPr>
        <p:spPr bwMode="auto">
          <a:xfrm>
            <a:off x="1524000" y="2971800"/>
            <a:ext cx="1905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576263" indent="-576263" algn="r"/>
            <a:r>
              <a:rPr lang="en-US" sz="3200" smtClean="0">
                <a:solidFill>
                  <a:srgbClr val="003300"/>
                </a:solidFill>
                <a:sym typeface="Symbol" pitchFamily="18" charset="2"/>
              </a:rPr>
              <a:t>n = 1</a:t>
            </a:r>
          </a:p>
          <a:p>
            <a:pPr marL="576263" indent="-576263" algn="r"/>
            <a:r>
              <a:rPr lang="en-US" sz="3200" i="1" smtClean="0">
                <a:solidFill>
                  <a:srgbClr val="003300"/>
                </a:solidFill>
                <a:sym typeface="Symbol" pitchFamily="18" charset="2"/>
              </a:rPr>
              <a:t>l</a:t>
            </a:r>
            <a:r>
              <a:rPr lang="en-US" sz="3200" smtClean="0">
                <a:solidFill>
                  <a:srgbClr val="003300"/>
                </a:solidFill>
                <a:sym typeface="Symbol" pitchFamily="18" charset="2"/>
              </a:rPr>
              <a:t> = 0 (s)</a:t>
            </a:r>
          </a:p>
        </p:txBody>
      </p:sp>
      <p:sp>
        <p:nvSpPr>
          <p:cNvPr id="104457" name="Rectangle 9"/>
          <p:cNvSpPr>
            <a:spLocks noChangeArrowheads="1"/>
          </p:cNvSpPr>
          <p:nvPr/>
        </p:nvSpPr>
        <p:spPr bwMode="auto">
          <a:xfrm>
            <a:off x="914400" y="4419600"/>
            <a:ext cx="1905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576263" indent="-576263" algn="r"/>
            <a:r>
              <a:rPr lang="en-US" sz="3200" smtClean="0">
                <a:solidFill>
                  <a:srgbClr val="FF0000"/>
                </a:solidFill>
                <a:sym typeface="Symbol" pitchFamily="18" charset="2"/>
              </a:rPr>
              <a:t>n = 2</a:t>
            </a:r>
          </a:p>
          <a:p>
            <a:pPr marL="576263" indent="-576263" algn="r"/>
            <a:r>
              <a:rPr lang="en-US" sz="3200" i="1" smtClean="0">
                <a:solidFill>
                  <a:srgbClr val="FF0000"/>
                </a:solidFill>
                <a:sym typeface="Symbol" pitchFamily="18" charset="2"/>
              </a:rPr>
              <a:t>l</a:t>
            </a:r>
            <a:r>
              <a:rPr lang="en-US" sz="3200" smtClean="0">
                <a:solidFill>
                  <a:srgbClr val="FF0000"/>
                </a:solidFill>
                <a:sym typeface="Symbol" pitchFamily="18" charset="2"/>
              </a:rPr>
              <a:t> = 0 (s)</a:t>
            </a:r>
          </a:p>
          <a:p>
            <a:pPr marL="576263" indent="-576263" algn="r"/>
            <a:r>
              <a:rPr lang="en-US" sz="3200" i="1" smtClean="0">
                <a:solidFill>
                  <a:srgbClr val="FF0000"/>
                </a:solidFill>
                <a:sym typeface="Symbol" pitchFamily="18" charset="2"/>
              </a:rPr>
              <a:t>l</a:t>
            </a:r>
            <a:r>
              <a:rPr lang="en-US" sz="3200" smtClean="0">
                <a:solidFill>
                  <a:srgbClr val="FF0000"/>
                </a:solidFill>
                <a:sym typeface="Symbol" pitchFamily="18" charset="2"/>
              </a:rPr>
              <a:t> = 1 (p)</a:t>
            </a:r>
          </a:p>
        </p:txBody>
      </p:sp>
      <p:grpSp>
        <p:nvGrpSpPr>
          <p:cNvPr id="104460" name="Group 12"/>
          <p:cNvGrpSpPr>
            <a:grpSpLocks/>
          </p:cNvGrpSpPr>
          <p:nvPr/>
        </p:nvGrpSpPr>
        <p:grpSpPr bwMode="auto">
          <a:xfrm>
            <a:off x="2895600" y="5181600"/>
            <a:ext cx="914400" cy="609600"/>
            <a:chOff x="1824" y="3504"/>
            <a:chExt cx="576" cy="384"/>
          </a:xfrm>
        </p:grpSpPr>
        <p:sp>
          <p:nvSpPr>
            <p:cNvPr id="104458" name="Line 10"/>
            <p:cNvSpPr>
              <a:spLocks noChangeShapeType="1"/>
            </p:cNvSpPr>
            <p:nvPr/>
          </p:nvSpPr>
          <p:spPr bwMode="auto">
            <a:xfrm flipH="1" flipV="1">
              <a:off x="1824" y="3504"/>
              <a:ext cx="576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4459" name="Line 11"/>
            <p:cNvSpPr>
              <a:spLocks noChangeShapeType="1"/>
            </p:cNvSpPr>
            <p:nvPr/>
          </p:nvSpPr>
          <p:spPr bwMode="auto">
            <a:xfrm flipH="1">
              <a:off x="1824" y="3744"/>
              <a:ext cx="576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4461" name="Rectangle 13"/>
          <p:cNvSpPr>
            <a:spLocks noChangeArrowheads="1"/>
          </p:cNvSpPr>
          <p:nvPr/>
        </p:nvSpPr>
        <p:spPr bwMode="auto">
          <a:xfrm>
            <a:off x="6553200" y="3810000"/>
            <a:ext cx="1905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576263" indent="-576263"/>
            <a:r>
              <a:rPr lang="en-US" sz="3200" dirty="0" smtClean="0">
                <a:solidFill>
                  <a:srgbClr val="0000CC"/>
                </a:solidFill>
                <a:sym typeface="Symbol" pitchFamily="18" charset="2"/>
              </a:rPr>
              <a:t>n = 3</a:t>
            </a:r>
          </a:p>
          <a:p>
            <a:pPr marL="576263" indent="-576263"/>
            <a:r>
              <a:rPr lang="en-US" sz="3200" i="1" dirty="0" smtClean="0">
                <a:solidFill>
                  <a:srgbClr val="0000CC"/>
                </a:solidFill>
                <a:sym typeface="Symbol" pitchFamily="18" charset="2"/>
              </a:rPr>
              <a:t>l</a:t>
            </a:r>
            <a:r>
              <a:rPr lang="en-US" sz="3200" dirty="0" smtClean="0">
                <a:solidFill>
                  <a:srgbClr val="0000CC"/>
                </a:solidFill>
                <a:sym typeface="Symbol" pitchFamily="18" charset="2"/>
              </a:rPr>
              <a:t> = 0 (s)</a:t>
            </a:r>
          </a:p>
          <a:p>
            <a:pPr marL="576263" indent="-576263"/>
            <a:r>
              <a:rPr lang="en-US" sz="3200" i="1" dirty="0" smtClean="0">
                <a:solidFill>
                  <a:srgbClr val="0000CC"/>
                </a:solidFill>
                <a:sym typeface="Symbol" pitchFamily="18" charset="2"/>
              </a:rPr>
              <a:t>l</a:t>
            </a:r>
            <a:r>
              <a:rPr lang="en-US" sz="3200" dirty="0" smtClean="0">
                <a:solidFill>
                  <a:srgbClr val="0000CC"/>
                </a:solidFill>
                <a:sym typeface="Symbol" pitchFamily="18" charset="2"/>
              </a:rPr>
              <a:t> = 1 (p)</a:t>
            </a:r>
          </a:p>
          <a:p>
            <a:pPr marL="576263" indent="-576263"/>
            <a:r>
              <a:rPr lang="en-US" sz="3200" i="1" dirty="0" smtClean="0">
                <a:solidFill>
                  <a:srgbClr val="0000CC"/>
                </a:solidFill>
                <a:sym typeface="Symbol" pitchFamily="18" charset="2"/>
              </a:rPr>
              <a:t>l</a:t>
            </a:r>
            <a:r>
              <a:rPr lang="en-US" sz="3200" dirty="0" smtClean="0">
                <a:solidFill>
                  <a:srgbClr val="0000CC"/>
                </a:solidFill>
                <a:sym typeface="Symbol" pitchFamily="18" charset="2"/>
              </a:rPr>
              <a:t> = 2 (d)</a:t>
            </a:r>
          </a:p>
        </p:txBody>
      </p:sp>
      <p:grpSp>
        <p:nvGrpSpPr>
          <p:cNvPr id="104465" name="Group 17"/>
          <p:cNvGrpSpPr>
            <a:grpSpLocks/>
          </p:cNvGrpSpPr>
          <p:nvPr/>
        </p:nvGrpSpPr>
        <p:grpSpPr bwMode="auto">
          <a:xfrm>
            <a:off x="5257800" y="4572000"/>
            <a:ext cx="1295400" cy="1066800"/>
            <a:chOff x="3312" y="3120"/>
            <a:chExt cx="816" cy="672"/>
          </a:xfrm>
        </p:grpSpPr>
        <p:sp>
          <p:nvSpPr>
            <p:cNvPr id="104462" name="Line 14"/>
            <p:cNvSpPr>
              <a:spLocks noChangeShapeType="1"/>
            </p:cNvSpPr>
            <p:nvPr/>
          </p:nvSpPr>
          <p:spPr bwMode="auto">
            <a:xfrm flipV="1">
              <a:off x="3312" y="3120"/>
              <a:ext cx="816" cy="67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4463" name="Line 15"/>
            <p:cNvSpPr>
              <a:spLocks noChangeShapeType="1"/>
            </p:cNvSpPr>
            <p:nvPr/>
          </p:nvSpPr>
          <p:spPr bwMode="auto">
            <a:xfrm flipV="1">
              <a:off x="3312" y="3456"/>
              <a:ext cx="768" cy="33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4464" name="Line 16"/>
            <p:cNvSpPr>
              <a:spLocks noChangeShapeType="1"/>
            </p:cNvSpPr>
            <p:nvPr/>
          </p:nvSpPr>
          <p:spPr bwMode="auto">
            <a:xfrm flipV="1">
              <a:off x="3312" y="3744"/>
              <a:ext cx="768" cy="4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81664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4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44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4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4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4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4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4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4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uild="p" autoUpdateAnimBg="0"/>
      <p:bldP spid="104452" grpId="0" animBg="1"/>
      <p:bldP spid="104453" grpId="0" animBg="1"/>
      <p:bldP spid="104454" grpId="0" animBg="1"/>
      <p:bldP spid="104455" grpId="0" animBg="1"/>
      <p:bldP spid="104456" grpId="0" build="p" autoUpdateAnimBg="0"/>
      <p:bldP spid="104457" grpId="0" build="p" autoUpdateAnimBg="0"/>
      <p:bldP spid="104461" grpId="0" build="p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646331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For example…</a:t>
            </a:r>
            <a:endParaRPr lang="en-CA" sz="36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656549"/>
            <a:ext cx="3995936" cy="61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The orbitals that have:</a:t>
            </a:r>
            <a:endParaRPr lang="en-CA" b="1" dirty="0" smtClean="0">
              <a:solidFill>
                <a:srgbClr val="333399"/>
              </a:solidFill>
              <a:latin typeface="Berlin Sans FB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1" y="1361093"/>
            <a:ext cx="1970537" cy="923330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</a:rPr>
              <a:t>n </a:t>
            </a:r>
            <a:r>
              <a:rPr lang="en-US" sz="5400" spc="300" dirty="0" smtClean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</a:rPr>
              <a:t>= 4</a:t>
            </a:r>
            <a:endParaRPr lang="en-US" sz="5400" spc="300" dirty="0">
              <a:ln w="11430" cmpd="sng">
                <a:solidFill>
                  <a:srgbClr val="BBE0E3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BBE0E3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23728" y="1361093"/>
            <a:ext cx="1872208" cy="92333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</a:rPr>
              <a:t>l </a:t>
            </a:r>
            <a:r>
              <a:rPr lang="en-US" sz="5400" spc="300" dirty="0" smtClean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</a:rPr>
              <a:t>= 2</a:t>
            </a:r>
            <a:endParaRPr lang="en-US" sz="5400" spc="300" dirty="0">
              <a:ln w="11430" cmpd="sng">
                <a:solidFill>
                  <a:srgbClr val="BBE0E3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BBE0E3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14367" y="2420888"/>
            <a:ext cx="9158367" cy="61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2800" dirty="0">
                <a:solidFill>
                  <a:srgbClr val="000000"/>
                </a:solidFill>
                <a:latin typeface="Berlin Sans FB" pitchFamily="34" charset="0"/>
              </a:rPr>
              <a:t>a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re called </a:t>
            </a:r>
            <a:r>
              <a:rPr lang="en-CA" sz="3600" b="1" dirty="0" smtClean="0">
                <a:solidFill>
                  <a:srgbClr val="FF0000"/>
                </a:solidFill>
                <a:latin typeface="Berlin Sans FB" pitchFamily="34" charset="0"/>
              </a:rPr>
              <a:t>4d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 orbitals and are said to be in the </a:t>
            </a:r>
            <a:r>
              <a:rPr lang="en-CA" sz="2800" b="1" dirty="0" smtClean="0">
                <a:solidFill>
                  <a:srgbClr val="7030A0"/>
                </a:solidFill>
                <a:latin typeface="Berlin Sans FB" pitchFamily="34" charset="0"/>
              </a:rPr>
              <a:t>4d</a:t>
            </a:r>
            <a:r>
              <a:rPr lang="en-CA" sz="2800" dirty="0" smtClean="0">
                <a:solidFill>
                  <a:srgbClr val="7030A0"/>
                </a:solidFill>
                <a:latin typeface="Berlin Sans FB" pitchFamily="34" charset="0"/>
              </a:rPr>
              <a:t> </a:t>
            </a:r>
            <a:r>
              <a:rPr lang="en-CA" sz="2800" b="1" dirty="0" smtClean="0">
                <a:solidFill>
                  <a:srgbClr val="7030A0"/>
                </a:solidFill>
                <a:latin typeface="Berlin Sans FB" pitchFamily="34" charset="0"/>
              </a:rPr>
              <a:t>subshell</a:t>
            </a:r>
          </a:p>
        </p:txBody>
      </p:sp>
      <p:graphicFrame>
        <p:nvGraphicFramePr>
          <p:cNvPr id="8" name="Group 15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80591297"/>
              </p:ext>
            </p:extLst>
          </p:nvPr>
        </p:nvGraphicFramePr>
        <p:xfrm>
          <a:off x="4263017" y="723499"/>
          <a:ext cx="4650210" cy="1616984"/>
        </p:xfrm>
        <a:graphic>
          <a:graphicData uri="http://schemas.openxmlformats.org/drawingml/2006/table">
            <a:tbl>
              <a:tblPr/>
              <a:tblGrid>
                <a:gridCol w="2416602"/>
                <a:gridCol w="546292"/>
                <a:gridCol w="547638"/>
                <a:gridCol w="592041"/>
                <a:gridCol w="547637"/>
              </a:tblGrid>
              <a:tr h="5495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ea typeface="ＭＳ Ｐゴシック" pitchFamily="124" charset="-128"/>
                        </a:rPr>
                        <a:t>Value of 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ea typeface="ＭＳ Ｐゴシック" pitchFamily="124" charset="-128"/>
                        </a:rPr>
                        <a:t>l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erlin Sans FB" pitchFamily="34" charset="0"/>
                        <a:ea typeface="ＭＳ Ｐゴシック" pitchFamily="12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ea typeface="ＭＳ Ｐゴシック" pitchFamily="124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ea typeface="ＭＳ Ｐゴシック" pitchFamily="124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ea typeface="ＭＳ Ｐゴシック" pitchFamily="124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erlin Sans FB" pitchFamily="34" charset="0"/>
                          <a:ea typeface="ＭＳ Ｐゴシック" pitchFamily="124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0674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24" charset="-128"/>
                        </a:rPr>
                        <a:t>Type of orbital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24" charset="-128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24" charset="-128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24" charset="-128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24" charset="-128"/>
                        </a:rPr>
                        <a:t>f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2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B0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11" descr="06_02_Tabl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66" y="3062983"/>
            <a:ext cx="9109104" cy="3816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190653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 animBg="1"/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14368" y="-5603"/>
            <a:ext cx="9158367" cy="61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The first shell (</a:t>
            </a:r>
            <a:r>
              <a:rPr lang="en-CA" b="1" dirty="0" smtClean="0">
                <a:solidFill>
                  <a:srgbClr val="00B050"/>
                </a:solidFill>
                <a:latin typeface="Berlin Sans FB" pitchFamily="34" charset="0"/>
              </a:rPr>
              <a:t>n = 1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) has only one subshell (</a:t>
            </a:r>
            <a:r>
              <a:rPr lang="en-CA" b="1" dirty="0" smtClean="0">
                <a:solidFill>
                  <a:srgbClr val="00B0F0"/>
                </a:solidFill>
                <a:latin typeface="Berlin Sans FB" pitchFamily="34" charset="0"/>
              </a:rPr>
              <a:t>l = 0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):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1s</a:t>
            </a:r>
          </a:p>
        </p:txBody>
      </p:sp>
      <p:pic>
        <p:nvPicPr>
          <p:cNvPr id="9" name="Picture 11" descr="06_02_Tabl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66" y="3062983"/>
            <a:ext cx="9109104" cy="3816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-14368" y="808567"/>
            <a:ext cx="9338895" cy="15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The second shell (</a:t>
            </a:r>
            <a:r>
              <a:rPr lang="en-CA" sz="2800" b="1" dirty="0" smtClean="0">
                <a:solidFill>
                  <a:srgbClr val="00B050"/>
                </a:solidFill>
                <a:latin typeface="Berlin Sans FB" pitchFamily="34" charset="0"/>
              </a:rPr>
              <a:t>n = 2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) has two subshells (</a:t>
            </a:r>
            <a:r>
              <a:rPr lang="en-CA" sz="2800" b="1" dirty="0">
                <a:solidFill>
                  <a:srgbClr val="00B0F0"/>
                </a:solidFill>
                <a:latin typeface="Berlin Sans FB" pitchFamily="34" charset="0"/>
              </a:rPr>
              <a:t>l = </a:t>
            </a:r>
            <a:r>
              <a:rPr lang="en-CA" sz="2800" b="1" dirty="0" smtClean="0">
                <a:solidFill>
                  <a:srgbClr val="00B0F0"/>
                </a:solidFill>
                <a:latin typeface="Berlin Sans FB" pitchFamily="34" charset="0"/>
              </a:rPr>
              <a:t>0 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and </a:t>
            </a:r>
            <a:r>
              <a:rPr lang="en-CA" sz="2800" b="1" dirty="0" smtClean="0">
                <a:solidFill>
                  <a:srgbClr val="00B0F0"/>
                </a:solidFill>
                <a:latin typeface="Berlin Sans FB" pitchFamily="34" charset="0"/>
              </a:rPr>
              <a:t>l </a:t>
            </a:r>
            <a:r>
              <a:rPr lang="en-CA" sz="2800" b="1" dirty="0">
                <a:solidFill>
                  <a:srgbClr val="00B0F0"/>
                </a:solidFill>
                <a:latin typeface="Berlin Sans FB" pitchFamily="34" charset="0"/>
              </a:rPr>
              <a:t>= </a:t>
            </a:r>
            <a:r>
              <a:rPr lang="en-CA" sz="2800" b="1" dirty="0" smtClean="0">
                <a:solidFill>
                  <a:srgbClr val="00B0F0"/>
                </a:solidFill>
                <a:latin typeface="Berlin Sans FB" pitchFamily="34" charset="0"/>
              </a:rPr>
              <a:t>1</a:t>
            </a:r>
            <a:r>
              <a:rPr lang="en-CA" sz="2800" dirty="0" smtClean="0">
                <a:latin typeface="Berlin Sans FB" pitchFamily="34" charset="0"/>
              </a:rPr>
              <a:t>)</a:t>
            </a:r>
            <a:r>
              <a:rPr lang="en-CA" sz="2800" b="1" dirty="0" smtClean="0">
                <a:solidFill>
                  <a:srgbClr val="00B0F0"/>
                </a:solidFill>
                <a:latin typeface="Berlin Sans FB" pitchFamily="34" charset="0"/>
              </a:rPr>
              <a:t> 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endParaRPr lang="en-CA" sz="2800" b="1" dirty="0">
              <a:solidFill>
                <a:srgbClr val="FF0000"/>
              </a:solidFill>
              <a:latin typeface="Berlin Sans FB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(</a:t>
            </a:r>
            <a:r>
              <a:rPr lang="en-CA" b="1" dirty="0" smtClean="0">
                <a:solidFill>
                  <a:srgbClr val="00B0F0"/>
                </a:solidFill>
                <a:latin typeface="Berlin Sans FB" pitchFamily="34" charset="0"/>
              </a:rPr>
              <a:t>l = 0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):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2s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(</a:t>
            </a:r>
            <a:r>
              <a:rPr lang="en-CA" b="1" dirty="0">
                <a:solidFill>
                  <a:srgbClr val="00B0F0"/>
                </a:solidFill>
                <a:latin typeface="Berlin Sans FB" pitchFamily="34" charset="0"/>
              </a:rPr>
              <a:t>l = </a:t>
            </a:r>
            <a:r>
              <a:rPr lang="en-CA" b="1" dirty="0" smtClean="0">
                <a:solidFill>
                  <a:srgbClr val="00B0F0"/>
                </a:solidFill>
                <a:latin typeface="Berlin Sans FB" pitchFamily="34" charset="0"/>
              </a:rPr>
              <a:t>1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):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2p</a:t>
            </a:r>
            <a:endParaRPr lang="en-CA" b="1" dirty="0">
              <a:solidFill>
                <a:srgbClr val="FF0000"/>
              </a:solidFill>
              <a:latin typeface="Berlin Sans FB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CA" b="1" dirty="0" smtClean="0">
              <a:solidFill>
                <a:srgbClr val="FF0000"/>
              </a:solidFill>
              <a:latin typeface="Berlin Sans FB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CA" b="1" dirty="0" smtClean="0">
              <a:solidFill>
                <a:srgbClr val="FF000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17638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06_02_Tabl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5" y="3062983"/>
            <a:ext cx="9109104" cy="3816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-17738" y="1522670"/>
            <a:ext cx="9338895" cy="89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Each subshell has a specific </a:t>
            </a:r>
            <a:r>
              <a:rPr lang="en-CA" sz="2800" b="1" dirty="0" smtClean="0">
                <a:solidFill>
                  <a:srgbClr val="00B050"/>
                </a:solidFill>
                <a:latin typeface="Berlin Sans FB" pitchFamily="34" charset="0"/>
              </a:rPr>
              <a:t>number of orbitals 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which corresponds to the value of </a:t>
            </a:r>
            <a:r>
              <a:rPr lang="en-CA" sz="2800" b="1" dirty="0" smtClean="0">
                <a:solidFill>
                  <a:srgbClr val="FF0000"/>
                </a:solidFill>
                <a:latin typeface="Berlin Sans FB" pitchFamily="34" charset="0"/>
              </a:rPr>
              <a:t>m</a:t>
            </a:r>
            <a:r>
              <a:rPr lang="en-CA" sz="2800" b="1" baseline="-25000" dirty="0" smtClean="0">
                <a:solidFill>
                  <a:srgbClr val="FF0000"/>
                </a:solidFill>
                <a:latin typeface="Berlin Sans FB" pitchFamily="34" charset="0"/>
              </a:rPr>
              <a:t>l</a:t>
            </a:r>
            <a:endParaRPr lang="en-CA" b="1" dirty="0" smtClean="0">
              <a:solidFill>
                <a:srgbClr val="FF0000"/>
              </a:solidFill>
              <a:latin typeface="Berlin Sans FB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675" y="0"/>
            <a:ext cx="9338895" cy="15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The second shell (</a:t>
            </a:r>
            <a:r>
              <a:rPr lang="en-CA" sz="2800" b="1" dirty="0" smtClean="0">
                <a:solidFill>
                  <a:srgbClr val="00B050"/>
                </a:solidFill>
                <a:latin typeface="Berlin Sans FB" pitchFamily="34" charset="0"/>
              </a:rPr>
              <a:t>n = 2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) has two subshells (</a:t>
            </a:r>
            <a:r>
              <a:rPr lang="en-CA" sz="2800" b="1" dirty="0">
                <a:solidFill>
                  <a:srgbClr val="00B0F0"/>
                </a:solidFill>
                <a:latin typeface="Berlin Sans FB" pitchFamily="34" charset="0"/>
              </a:rPr>
              <a:t>l = </a:t>
            </a:r>
            <a:r>
              <a:rPr lang="en-CA" sz="2800" b="1" dirty="0" smtClean="0">
                <a:solidFill>
                  <a:srgbClr val="00B0F0"/>
                </a:solidFill>
                <a:latin typeface="Berlin Sans FB" pitchFamily="34" charset="0"/>
              </a:rPr>
              <a:t>0 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and </a:t>
            </a:r>
            <a:r>
              <a:rPr lang="en-CA" sz="2800" b="1" dirty="0" smtClean="0">
                <a:solidFill>
                  <a:srgbClr val="00B0F0"/>
                </a:solidFill>
                <a:latin typeface="Berlin Sans FB" pitchFamily="34" charset="0"/>
              </a:rPr>
              <a:t>l </a:t>
            </a:r>
            <a:r>
              <a:rPr lang="en-CA" sz="2800" b="1" dirty="0">
                <a:solidFill>
                  <a:srgbClr val="00B0F0"/>
                </a:solidFill>
                <a:latin typeface="Berlin Sans FB" pitchFamily="34" charset="0"/>
              </a:rPr>
              <a:t>= </a:t>
            </a:r>
            <a:r>
              <a:rPr lang="en-CA" sz="2800" b="1" dirty="0" smtClean="0">
                <a:solidFill>
                  <a:srgbClr val="00B0F0"/>
                </a:solidFill>
                <a:latin typeface="Berlin Sans FB" pitchFamily="34" charset="0"/>
              </a:rPr>
              <a:t>1</a:t>
            </a:r>
            <a:r>
              <a:rPr lang="en-CA" sz="2800" dirty="0" smtClean="0">
                <a:latin typeface="Berlin Sans FB" pitchFamily="34" charset="0"/>
              </a:rPr>
              <a:t>)</a:t>
            </a:r>
            <a:r>
              <a:rPr lang="en-CA" sz="2800" b="1" dirty="0" smtClean="0">
                <a:solidFill>
                  <a:srgbClr val="00B0F0"/>
                </a:solidFill>
                <a:latin typeface="Berlin Sans FB" pitchFamily="34" charset="0"/>
              </a:rPr>
              <a:t> 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endParaRPr lang="en-CA" sz="2800" b="1" dirty="0">
              <a:solidFill>
                <a:srgbClr val="FF0000"/>
              </a:solidFill>
              <a:latin typeface="Berlin Sans FB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(</a:t>
            </a:r>
            <a:r>
              <a:rPr lang="en-CA" b="1" dirty="0" smtClean="0">
                <a:solidFill>
                  <a:srgbClr val="00B0F0"/>
                </a:solidFill>
                <a:latin typeface="Berlin Sans FB" pitchFamily="34" charset="0"/>
              </a:rPr>
              <a:t>l = 0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):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2s </a:t>
            </a:r>
            <a:r>
              <a:rPr lang="en-CA" dirty="0" smtClean="0">
                <a:latin typeface="Berlin Sans FB" pitchFamily="34" charset="0"/>
              </a:rPr>
              <a:t>(subshell)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(</a:t>
            </a:r>
            <a:r>
              <a:rPr lang="en-CA" b="1" dirty="0">
                <a:solidFill>
                  <a:srgbClr val="00B0F0"/>
                </a:solidFill>
                <a:latin typeface="Berlin Sans FB" pitchFamily="34" charset="0"/>
              </a:rPr>
              <a:t>l = </a:t>
            </a:r>
            <a:r>
              <a:rPr lang="en-CA" b="1" dirty="0" smtClean="0">
                <a:solidFill>
                  <a:srgbClr val="00B0F0"/>
                </a:solidFill>
                <a:latin typeface="Berlin Sans FB" pitchFamily="34" charset="0"/>
              </a:rPr>
              <a:t>1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):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2p </a:t>
            </a:r>
            <a:r>
              <a:rPr lang="en-CA" dirty="0" smtClean="0">
                <a:latin typeface="Berlin Sans FB" pitchFamily="34" charset="0"/>
              </a:rPr>
              <a:t>(subshell)</a:t>
            </a:r>
            <a:endParaRPr lang="en-CA" b="1" dirty="0" smtClean="0">
              <a:solidFill>
                <a:srgbClr val="FF0000"/>
              </a:solidFill>
              <a:latin typeface="Berlin Sans FB" pitchFamily="34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911246" y="4388444"/>
                <a:ext cx="5134398" cy="11079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6600" b="1" spc="300" dirty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CA" sz="6600" b="1" i="0" spc="300" dirty="0" smtClean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  <a:latin typeface="Cambria Math"/>
                      </a:rPr>
                      <m:t>−</m:t>
                    </m:r>
                    <m:r>
                      <m:rPr>
                        <m:nor/>
                      </m:rPr>
                      <a:rPr lang="en-CA" sz="6600" b="1" i="0" spc="300" dirty="0" smtClean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</a:rPr>
                      <m:t>l</m:t>
                    </m:r>
                    <m:r>
                      <a:rPr lang="en-US" sz="6600" b="1" i="1" spc="300" dirty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sz="6600" b="1" cap="none" spc="300" dirty="0" smtClean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 m</a:t>
                </a:r>
                <a:r>
                  <a:rPr lang="en-US" sz="6600" b="1" cap="none" spc="300" baseline="-25000" dirty="0" smtClean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l</a:t>
                </a:r>
                <a:r>
                  <a:rPr lang="en-US" sz="6600" b="1" spc="300" dirty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cap="none" spc="300" dirty="0" smtClean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sz="6600" b="1" cap="none" spc="300" dirty="0" smtClean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 l</a:t>
                </a:r>
                <a:endParaRPr lang="en-US" sz="6600" b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246" y="4388444"/>
                <a:ext cx="5134398" cy="1107996"/>
              </a:xfrm>
              <a:prstGeom prst="rect">
                <a:avLst/>
              </a:prstGeom>
              <a:blipFill rotWithShape="1">
                <a:blip r:embed="rId4"/>
                <a:stretch>
                  <a:fillRect t="-23077" r="-6888" b="-4395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365" y="2420888"/>
            <a:ext cx="7879003" cy="44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CA" sz="2800" b="1" dirty="0" smtClean="0">
                <a:solidFill>
                  <a:srgbClr val="FF0000"/>
                </a:solidFill>
                <a:latin typeface="Berlin Sans FB" pitchFamily="34" charset="0"/>
              </a:rPr>
              <a:t>s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CA" sz="2800" dirty="0" smtClean="0">
                <a:solidFill>
                  <a:srgbClr val="FF0000"/>
                </a:solidFill>
                <a:latin typeface="Berlin Sans FB" pitchFamily="34" charset="0"/>
              </a:rPr>
              <a:t>subshells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 (1s, 2s, 3s, …) have </a:t>
            </a:r>
            <a:r>
              <a:rPr lang="en-CA" sz="2800" b="1" dirty="0" smtClean="0">
                <a:solidFill>
                  <a:srgbClr val="00B0F0"/>
                </a:solidFill>
                <a:latin typeface="Berlin Sans FB" pitchFamily="34" charset="0"/>
              </a:rPr>
              <a:t>l = 0 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  <a:sym typeface="Wingdings" pitchFamily="2" charset="2"/>
              </a:rPr>
              <a:t> value </a:t>
            </a:r>
            <a:r>
              <a:rPr lang="en-CA" sz="2800" b="1" dirty="0" smtClean="0">
                <a:solidFill>
                  <a:srgbClr val="7030A0"/>
                </a:solidFill>
                <a:latin typeface="Berlin Sans FB" pitchFamily="34" charset="0"/>
                <a:sym typeface="Wingdings" pitchFamily="2" charset="2"/>
              </a:rPr>
              <a:t>m = 0</a:t>
            </a:r>
            <a:endParaRPr lang="en-CA" b="1" dirty="0" smtClean="0">
              <a:solidFill>
                <a:srgbClr val="7030A0"/>
              </a:solidFill>
              <a:latin typeface="Berlin Sans FB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6966" y="2967335"/>
            <a:ext cx="3070072" cy="923330"/>
          </a:xfrm>
          <a:prstGeom prst="rect">
            <a:avLst/>
          </a:prstGeom>
          <a:solidFill>
            <a:srgbClr val="7030A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orbital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84351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8" grpId="0"/>
      <p:bldP spid="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06_02_Tabl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5" y="3062983"/>
            <a:ext cx="9109104" cy="3816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-50955" y="-38116"/>
            <a:ext cx="9338895" cy="89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Each subshell has a specific </a:t>
            </a:r>
            <a:r>
              <a:rPr lang="en-CA" sz="2800" b="1" dirty="0" smtClean="0">
                <a:solidFill>
                  <a:srgbClr val="00B050"/>
                </a:solidFill>
                <a:latin typeface="Berlin Sans FB" pitchFamily="34" charset="0"/>
              </a:rPr>
              <a:t>number of orbitals 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which corresponds to the value of </a:t>
            </a:r>
            <a:r>
              <a:rPr lang="en-CA" sz="2800" b="1" dirty="0" smtClean="0">
                <a:solidFill>
                  <a:srgbClr val="FF0000"/>
                </a:solidFill>
                <a:latin typeface="Berlin Sans FB" pitchFamily="34" charset="0"/>
              </a:rPr>
              <a:t>m</a:t>
            </a:r>
            <a:r>
              <a:rPr lang="en-CA" sz="2800" b="1" baseline="-25000" dirty="0" smtClean="0">
                <a:solidFill>
                  <a:srgbClr val="FF0000"/>
                </a:solidFill>
                <a:latin typeface="Berlin Sans FB" pitchFamily="34" charset="0"/>
              </a:rPr>
              <a:t>l</a:t>
            </a:r>
            <a:endParaRPr lang="en-CA" b="1" dirty="0" smtClean="0">
              <a:solidFill>
                <a:srgbClr val="FF0000"/>
              </a:solidFill>
              <a:latin typeface="Berlin Sans FB" pitchFamily="34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936398" y="4417160"/>
                <a:ext cx="5134398" cy="11079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6600" b="1" spc="300" dirty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CA" sz="6600" b="1" i="0" spc="300" dirty="0" smtClean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  <a:latin typeface="Cambria Math"/>
                      </a:rPr>
                      <m:t>−</m:t>
                    </m:r>
                    <m:r>
                      <m:rPr>
                        <m:nor/>
                      </m:rPr>
                      <a:rPr lang="en-CA" sz="6600" b="1" i="0" spc="300" dirty="0" smtClean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</a:rPr>
                      <m:t>l</m:t>
                    </m:r>
                    <m:r>
                      <a:rPr lang="en-US" sz="6600" b="1" i="1" spc="300" dirty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sz="6600" b="1" cap="none" spc="300" dirty="0" smtClean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 m</a:t>
                </a:r>
                <a:r>
                  <a:rPr lang="en-US" sz="6600" b="1" cap="none" spc="300" baseline="-25000" dirty="0" smtClean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l</a:t>
                </a:r>
                <a:r>
                  <a:rPr lang="en-US" sz="6600" b="1" spc="300" dirty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cap="none" spc="300" dirty="0" smtClean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rgbClr val="FF0000"/>
                        </a:soli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sz="6600" b="1" cap="none" spc="300" dirty="0" smtClean="0">
                    <a:ln w="11430" cmpd="sng">
                      <a:solidFill>
                        <a:schemeClr val="accent1">
                          <a:tint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00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 l</a:t>
                </a:r>
                <a:endParaRPr lang="en-US" sz="6600" b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398" y="4417160"/>
                <a:ext cx="5134398" cy="1107996"/>
              </a:xfrm>
              <a:prstGeom prst="rect">
                <a:avLst/>
              </a:prstGeom>
              <a:blipFill rotWithShape="1">
                <a:blip r:embed="rId4"/>
                <a:stretch>
                  <a:fillRect t="-23204" r="-7007" b="-4475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70986" y="1315015"/>
            <a:ext cx="8695012" cy="449108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CA" sz="2800" b="1" dirty="0" smtClean="0">
                <a:solidFill>
                  <a:srgbClr val="FF0000"/>
                </a:solidFill>
                <a:latin typeface="Berlin Sans FB" pitchFamily="34" charset="0"/>
              </a:rPr>
              <a:t>p </a:t>
            </a:r>
            <a:r>
              <a:rPr lang="en-CA" sz="2800" dirty="0" smtClean="0">
                <a:solidFill>
                  <a:srgbClr val="FF0000"/>
                </a:solidFill>
                <a:latin typeface="Berlin Sans FB" pitchFamily="34" charset="0"/>
              </a:rPr>
              <a:t>subshells 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(2p, 3p, 4p, …) have </a:t>
            </a:r>
            <a:r>
              <a:rPr lang="en-CA" sz="2800" b="1" dirty="0" smtClean="0">
                <a:solidFill>
                  <a:srgbClr val="00B0F0"/>
                </a:solidFill>
                <a:latin typeface="Berlin Sans FB" pitchFamily="34" charset="0"/>
              </a:rPr>
              <a:t>l = 1 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  <a:sym typeface="Wingdings" pitchFamily="2" charset="2"/>
              </a:rPr>
              <a:t> value </a:t>
            </a:r>
            <a:r>
              <a:rPr lang="en-CA" sz="2800" b="1" dirty="0" smtClean="0">
                <a:solidFill>
                  <a:srgbClr val="7030A0"/>
                </a:solidFill>
                <a:latin typeface="Berlin Sans FB" pitchFamily="34" charset="0"/>
                <a:sym typeface="Wingdings" pitchFamily="2" charset="2"/>
              </a:rPr>
              <a:t>m = -1, 0, 1</a:t>
            </a:r>
            <a:endParaRPr lang="en-CA" b="1" dirty="0" smtClean="0">
              <a:solidFill>
                <a:srgbClr val="7030A0"/>
              </a:solidFill>
              <a:latin typeface="Berlin Sans FB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11487" y="1999518"/>
            <a:ext cx="3454793" cy="923330"/>
          </a:xfrm>
          <a:prstGeom prst="rect">
            <a:avLst/>
          </a:prstGeom>
          <a:solidFill>
            <a:srgbClr val="7030A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orbitals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65054" y="860101"/>
            <a:ext cx="7879003" cy="44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CA" sz="2800" b="1" dirty="0" smtClean="0">
                <a:solidFill>
                  <a:srgbClr val="FF0000"/>
                </a:solidFill>
                <a:latin typeface="Berlin Sans FB" pitchFamily="34" charset="0"/>
              </a:rPr>
              <a:t>s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CA" sz="2800" dirty="0" smtClean="0">
                <a:solidFill>
                  <a:srgbClr val="FF0000"/>
                </a:solidFill>
                <a:latin typeface="Berlin Sans FB" pitchFamily="34" charset="0"/>
              </a:rPr>
              <a:t>subshells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 (1s, 2s, 3s, …) have </a:t>
            </a:r>
            <a:r>
              <a:rPr lang="en-CA" sz="2800" b="1" dirty="0" smtClean="0">
                <a:solidFill>
                  <a:srgbClr val="00B0F0"/>
                </a:solidFill>
                <a:latin typeface="Berlin Sans FB" pitchFamily="34" charset="0"/>
              </a:rPr>
              <a:t>l = 0 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  <a:sym typeface="Wingdings" pitchFamily="2" charset="2"/>
              </a:rPr>
              <a:t> value </a:t>
            </a:r>
            <a:r>
              <a:rPr lang="en-CA" sz="2800" b="1" dirty="0" smtClean="0">
                <a:solidFill>
                  <a:srgbClr val="7030A0"/>
                </a:solidFill>
                <a:latin typeface="Berlin Sans FB" pitchFamily="34" charset="0"/>
                <a:sym typeface="Wingdings" pitchFamily="2" charset="2"/>
              </a:rPr>
              <a:t>m = 0</a:t>
            </a:r>
            <a:endParaRPr lang="en-CA" b="1" dirty="0" smtClean="0">
              <a:solidFill>
                <a:srgbClr val="7030A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18144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06_02_Tabl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5" y="3062983"/>
            <a:ext cx="9109104" cy="3816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-50955" y="-38116"/>
            <a:ext cx="9338895" cy="89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Each subshell has a specific </a:t>
            </a:r>
            <a:r>
              <a:rPr lang="en-CA" sz="2800" b="1" dirty="0" smtClean="0">
                <a:solidFill>
                  <a:srgbClr val="00B050"/>
                </a:solidFill>
                <a:latin typeface="Berlin Sans FB" pitchFamily="34" charset="0"/>
              </a:rPr>
              <a:t>number of orbitals 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which corresponds to the value of </a:t>
            </a:r>
            <a:r>
              <a:rPr lang="en-CA" sz="2800" b="1" dirty="0" smtClean="0">
                <a:solidFill>
                  <a:srgbClr val="FF0000"/>
                </a:solidFill>
                <a:latin typeface="Berlin Sans FB" pitchFamily="34" charset="0"/>
              </a:rPr>
              <a:t>m</a:t>
            </a:r>
            <a:r>
              <a:rPr lang="en-CA" sz="2800" b="1" baseline="-25000" dirty="0" smtClean="0">
                <a:solidFill>
                  <a:srgbClr val="FF0000"/>
                </a:solidFill>
                <a:latin typeface="Berlin Sans FB" pitchFamily="34" charset="0"/>
              </a:rPr>
              <a:t>l</a:t>
            </a:r>
            <a:endParaRPr lang="en-CA" b="1" dirty="0" smtClean="0">
              <a:solidFill>
                <a:srgbClr val="FF0000"/>
              </a:solidFill>
              <a:latin typeface="Berlin Sans FB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70986" y="1315015"/>
            <a:ext cx="8695012" cy="449108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CA" sz="2800" b="1" dirty="0" smtClean="0">
                <a:solidFill>
                  <a:srgbClr val="FF0000"/>
                </a:solidFill>
                <a:latin typeface="Berlin Sans FB" pitchFamily="34" charset="0"/>
              </a:rPr>
              <a:t>p </a:t>
            </a:r>
            <a:r>
              <a:rPr lang="en-CA" sz="2800" dirty="0" smtClean="0">
                <a:solidFill>
                  <a:srgbClr val="FF0000"/>
                </a:solidFill>
                <a:latin typeface="Berlin Sans FB" pitchFamily="34" charset="0"/>
              </a:rPr>
              <a:t>subshells 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(2p, 3p, 3p, …) have </a:t>
            </a:r>
            <a:r>
              <a:rPr lang="en-CA" sz="2800" b="1" dirty="0" smtClean="0">
                <a:solidFill>
                  <a:srgbClr val="00B0F0"/>
                </a:solidFill>
                <a:latin typeface="Berlin Sans FB" pitchFamily="34" charset="0"/>
              </a:rPr>
              <a:t>l = 1 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  <a:sym typeface="Wingdings" pitchFamily="2" charset="2"/>
              </a:rPr>
              <a:t> value </a:t>
            </a:r>
            <a:r>
              <a:rPr lang="en-CA" sz="2800" b="1" dirty="0" smtClean="0">
                <a:solidFill>
                  <a:srgbClr val="7030A0"/>
                </a:solidFill>
                <a:latin typeface="Berlin Sans FB" pitchFamily="34" charset="0"/>
                <a:sym typeface="Wingdings" pitchFamily="2" charset="2"/>
              </a:rPr>
              <a:t>m = -1, 0, 1</a:t>
            </a:r>
            <a:endParaRPr lang="en-CA" b="1" dirty="0" smtClean="0">
              <a:solidFill>
                <a:srgbClr val="7030A0"/>
              </a:solidFill>
              <a:latin typeface="Berlin Sans FB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63688" y="1996769"/>
            <a:ext cx="5051383" cy="923330"/>
          </a:xfrm>
          <a:prstGeom prst="rect">
            <a:avLst/>
          </a:prstGeom>
          <a:solidFill>
            <a:srgbClr val="7030A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#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orbitals = n</a:t>
            </a:r>
            <a:r>
              <a:rPr lang="en-US" sz="5400" b="1" baseline="300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65054" y="860101"/>
            <a:ext cx="7879003" cy="44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CA" sz="2800" b="1" dirty="0" smtClean="0">
                <a:solidFill>
                  <a:srgbClr val="FF0000"/>
                </a:solidFill>
                <a:latin typeface="Berlin Sans FB" pitchFamily="34" charset="0"/>
              </a:rPr>
              <a:t>s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CA" sz="2800" dirty="0" smtClean="0">
                <a:solidFill>
                  <a:srgbClr val="FF0000"/>
                </a:solidFill>
                <a:latin typeface="Berlin Sans FB" pitchFamily="34" charset="0"/>
              </a:rPr>
              <a:t>subshells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</a:rPr>
              <a:t> (1s, 2s, 3s, …) have </a:t>
            </a:r>
            <a:r>
              <a:rPr lang="en-CA" sz="2800" b="1" dirty="0" smtClean="0">
                <a:solidFill>
                  <a:srgbClr val="00B0F0"/>
                </a:solidFill>
                <a:latin typeface="Berlin Sans FB" pitchFamily="34" charset="0"/>
              </a:rPr>
              <a:t>l = 0 </a:t>
            </a:r>
            <a:r>
              <a:rPr lang="en-CA" sz="2800" dirty="0" smtClean="0">
                <a:solidFill>
                  <a:srgbClr val="000000"/>
                </a:solidFill>
                <a:latin typeface="Berlin Sans FB" pitchFamily="34" charset="0"/>
                <a:sym typeface="Wingdings" pitchFamily="2" charset="2"/>
              </a:rPr>
              <a:t> value </a:t>
            </a:r>
            <a:r>
              <a:rPr lang="en-CA" sz="2800" b="1" dirty="0" smtClean="0">
                <a:solidFill>
                  <a:srgbClr val="7030A0"/>
                </a:solidFill>
                <a:latin typeface="Berlin Sans FB" pitchFamily="34" charset="0"/>
                <a:sym typeface="Wingdings" pitchFamily="2" charset="2"/>
              </a:rPr>
              <a:t>m = 0</a:t>
            </a:r>
            <a:endParaRPr lang="en-CA" b="1" dirty="0" smtClean="0">
              <a:solidFill>
                <a:srgbClr val="7030A0"/>
              </a:solidFill>
              <a:latin typeface="Berlin Sans FB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7236296" y="3483739"/>
            <a:ext cx="1584176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89056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Example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238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1.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P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redict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the number of subshells in the fourth shell, that is, for </a:t>
            </a:r>
            <a:r>
              <a:rPr lang="en-CA" b="1" dirty="0">
                <a:solidFill>
                  <a:srgbClr val="00FF00"/>
                </a:solidFill>
                <a:latin typeface="Berlin Sans FB" pitchFamily="34" charset="0"/>
              </a:rPr>
              <a:t>n = 4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.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2. Give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the label for each of these subshells. </a:t>
            </a:r>
            <a:endParaRPr lang="en-CA" dirty="0" smtClean="0">
              <a:solidFill>
                <a:srgbClr val="000000"/>
              </a:solidFill>
              <a:latin typeface="Berlin Sans FB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3. How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many orbitals are in each of these subshells?</a:t>
            </a:r>
          </a:p>
        </p:txBody>
      </p:sp>
    </p:spTree>
    <p:extLst>
      <p:ext uri="{BB962C8B-B14F-4D97-AF65-F5344CB8AC3E}">
        <p14:creationId xmlns="" xmlns:p14="http://schemas.microsoft.com/office/powerpoint/2010/main" val="30302335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latin typeface="Arial Rounded MT Bold" pitchFamily="34" charset="0"/>
              </a:rPr>
              <a:t>Quantized Energy and Photons</a:t>
            </a:r>
            <a:endParaRPr lang="en-US" sz="1600" b="1" dirty="0">
              <a:solidFill>
                <a:srgbClr val="0000FF"/>
              </a:solidFill>
              <a:latin typeface="Arial Rounded MT Bold" pitchFamily="34" charset="0"/>
            </a:endParaRPr>
          </a:p>
        </p:txBody>
      </p:sp>
      <p:sp useBgFill="1">
        <p:nvSpPr>
          <p:cNvPr id="2" name="Rectangle 1"/>
          <p:cNvSpPr/>
          <p:nvPr/>
        </p:nvSpPr>
        <p:spPr bwMode="auto">
          <a:xfrm>
            <a:off x="395536" y="1301234"/>
            <a:ext cx="4176464" cy="68760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762000"/>
            <a:ext cx="8610600" cy="1059904"/>
          </a:xfrm>
          <a:solidFill>
            <a:srgbClr val="FFCCFF"/>
          </a:solidFill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CA" sz="3600" dirty="0" smtClean="0">
                <a:latin typeface="Berlin Sans FB" pitchFamily="34" charset="0"/>
              </a:rPr>
              <a:t>The </a:t>
            </a:r>
            <a:r>
              <a:rPr lang="en-CA" sz="3600" b="1" dirty="0" smtClean="0">
                <a:solidFill>
                  <a:srgbClr val="C00000"/>
                </a:solidFill>
                <a:latin typeface="Berlin Sans FB" pitchFamily="34" charset="0"/>
              </a:rPr>
              <a:t>wave model of light </a:t>
            </a:r>
            <a:r>
              <a:rPr lang="en-CA" sz="3600" dirty="0" smtClean="0">
                <a:latin typeface="Berlin Sans FB" pitchFamily="34" charset="0"/>
              </a:rPr>
              <a:t>could not explain </a:t>
            </a:r>
            <a:r>
              <a:rPr lang="en-CA" sz="3600" b="1" dirty="0" smtClean="0">
                <a:solidFill>
                  <a:srgbClr val="0070C0"/>
                </a:solidFill>
                <a:latin typeface="Berlin Sans FB" pitchFamily="34" charset="0"/>
              </a:rPr>
              <a:t>three phenomena</a:t>
            </a:r>
            <a:endParaRPr lang="en-US" sz="2800" b="1" dirty="0" smtClean="0">
              <a:solidFill>
                <a:srgbClr val="0070C0"/>
              </a:solidFill>
              <a:latin typeface="Berlin Sans FB" pitchFamily="34" charset="0"/>
            </a:endParaRPr>
          </a:p>
        </p:txBody>
      </p:sp>
      <p:pic>
        <p:nvPicPr>
          <p:cNvPr id="6" name="Content Placeholder 5" descr="06_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03"/>
          <a:stretch>
            <a:fillRect/>
          </a:stretch>
        </p:blipFill>
        <p:spPr>
          <a:xfrm>
            <a:off x="179512" y="1988840"/>
            <a:ext cx="3450199" cy="4682282"/>
          </a:xfr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8840"/>
            <a:ext cx="522007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681183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Example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119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1.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P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redict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the number of subshells in the fourth shell, that is, for </a:t>
            </a:r>
            <a:r>
              <a:rPr lang="en-CA" b="1" dirty="0">
                <a:solidFill>
                  <a:srgbClr val="00FF00"/>
                </a:solidFill>
                <a:latin typeface="Berlin Sans FB" pitchFamily="34" charset="0"/>
              </a:rPr>
              <a:t>n = 4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611836" y="2204864"/>
            <a:ext cx="1970537" cy="923330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</a:rPr>
              <a:t>n </a:t>
            </a:r>
            <a:r>
              <a:rPr lang="en-US" sz="5400" spc="300" dirty="0" smtClean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</a:rPr>
              <a:t>= 4</a:t>
            </a:r>
            <a:endParaRPr lang="en-US" sz="5400" spc="300" dirty="0">
              <a:ln w="11430" cmpd="sng">
                <a:solidFill>
                  <a:srgbClr val="BBE0E3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BBE0E3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4893" y="3268139"/>
            <a:ext cx="4384424" cy="92333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</a:rPr>
              <a:t>l </a:t>
            </a:r>
            <a:r>
              <a:rPr lang="en-US" sz="5400" spc="300" dirty="0" smtClean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</a:rPr>
              <a:t>= 0,1,2,3</a:t>
            </a:r>
            <a:endParaRPr lang="en-US" sz="5400" spc="300" dirty="0">
              <a:ln w="11430" cmpd="sng">
                <a:solidFill>
                  <a:srgbClr val="BBE0E3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BBE0E3">
                    <a:satMod val="220000"/>
                    <a:alpha val="3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13840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Example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166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1.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P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redict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the number of subshells in the fourth shell, that is, for </a:t>
            </a:r>
            <a:r>
              <a:rPr lang="en-CA" b="1" dirty="0">
                <a:solidFill>
                  <a:srgbClr val="00FF00"/>
                </a:solidFill>
                <a:latin typeface="Berlin Sans FB" pitchFamily="34" charset="0"/>
              </a:rPr>
              <a:t>n = 4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. 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2. Give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the label for each of these subshells. </a:t>
            </a:r>
            <a:endParaRPr lang="en-CA" dirty="0" smtClean="0">
              <a:solidFill>
                <a:srgbClr val="000000"/>
              </a:solidFill>
              <a:latin typeface="Berlin Sans FB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11836" y="2204864"/>
            <a:ext cx="1970537" cy="923330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</a:rPr>
              <a:t>n </a:t>
            </a:r>
            <a:r>
              <a:rPr lang="en-US" sz="5400" spc="300" dirty="0" smtClean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</a:rPr>
              <a:t>= 4</a:t>
            </a:r>
            <a:endParaRPr lang="en-US" sz="5400" spc="300" dirty="0">
              <a:ln w="11430" cmpd="sng">
                <a:solidFill>
                  <a:srgbClr val="BBE0E3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BBE0E3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04893" y="3268139"/>
            <a:ext cx="4384424" cy="92333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</a:rPr>
              <a:t>l </a:t>
            </a:r>
            <a:r>
              <a:rPr lang="en-US" sz="5400" spc="300" dirty="0" smtClean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</a:rPr>
              <a:t>= 0,1,2,3</a:t>
            </a:r>
            <a:endParaRPr lang="en-US" sz="5400" spc="300" dirty="0">
              <a:ln w="11430" cmpd="sng">
                <a:solidFill>
                  <a:srgbClr val="BBE0E3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BBE0E3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Right Arrow 6"/>
          <p:cNvSpPr/>
          <p:nvPr/>
        </p:nvSpPr>
        <p:spPr bwMode="auto">
          <a:xfrm rot="3304615" flipV="1">
            <a:off x="5287885" y="4384034"/>
            <a:ext cx="936104" cy="318645"/>
          </a:xfrm>
          <a:prstGeom prst="rightArrow">
            <a:avLst/>
          </a:prstGeom>
          <a:solidFill>
            <a:srgbClr val="7030A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8" name="Right Arrow 7"/>
          <p:cNvSpPr/>
          <p:nvPr/>
        </p:nvSpPr>
        <p:spPr bwMode="auto">
          <a:xfrm rot="8022485" flipV="1">
            <a:off x="3205692" y="4398011"/>
            <a:ext cx="936104" cy="318645"/>
          </a:xfrm>
          <a:prstGeom prst="rightArrow">
            <a:avLst/>
          </a:prstGeom>
          <a:solidFill>
            <a:srgbClr val="7030A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4525954" flipV="1">
            <a:off x="4409484" y="4559640"/>
            <a:ext cx="936104" cy="318645"/>
          </a:xfrm>
          <a:prstGeom prst="rightArrow">
            <a:avLst/>
          </a:prstGeom>
          <a:solidFill>
            <a:srgbClr val="7030A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473577" y="4802845"/>
            <a:ext cx="1502780" cy="10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7200" b="1" dirty="0" smtClean="0">
                <a:latin typeface="Berlin Sans FB" pitchFamily="34" charset="0"/>
              </a:rPr>
              <a:t>4s</a:t>
            </a:r>
            <a:endParaRPr lang="en-CA" sz="7200" b="1" dirty="0" smtClean="0">
              <a:solidFill>
                <a:schemeClr val="accent2"/>
              </a:solidFill>
              <a:latin typeface="Berlin Sans FB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398071" y="5018331"/>
            <a:ext cx="1502780" cy="10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7200" b="1" dirty="0" smtClean="0">
                <a:latin typeface="Berlin Sans FB" pitchFamily="34" charset="0"/>
              </a:rPr>
              <a:t>4p</a:t>
            </a:r>
            <a:endParaRPr lang="en-CA" sz="7200" b="1" dirty="0" smtClean="0">
              <a:solidFill>
                <a:schemeClr val="accent2"/>
              </a:solidFill>
              <a:latin typeface="Berlin Sans FB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731592" y="4840116"/>
            <a:ext cx="1502780" cy="10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7200" b="1" dirty="0" smtClean="0">
                <a:latin typeface="Berlin Sans FB" pitchFamily="34" charset="0"/>
              </a:rPr>
              <a:t>4d</a:t>
            </a:r>
            <a:endParaRPr lang="en-CA" sz="7200" b="1" dirty="0" smtClean="0">
              <a:solidFill>
                <a:schemeClr val="accent2"/>
              </a:solidFill>
              <a:latin typeface="Berlin Sans FB" pitchFamily="34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150884" flipV="1">
            <a:off x="6389863" y="3769875"/>
            <a:ext cx="936104" cy="318645"/>
          </a:xfrm>
          <a:prstGeom prst="rightArrow">
            <a:avLst/>
          </a:prstGeom>
          <a:solidFill>
            <a:srgbClr val="7030A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7234372" y="3425140"/>
            <a:ext cx="1502780" cy="10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7200" b="1" dirty="0" smtClean="0">
                <a:latin typeface="Berlin Sans FB" pitchFamily="34" charset="0"/>
              </a:rPr>
              <a:t>4f</a:t>
            </a:r>
            <a:endParaRPr lang="en-CA" sz="7200" b="1" dirty="0" smtClean="0">
              <a:solidFill>
                <a:schemeClr val="accent2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8141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 animBg="1"/>
      <p:bldP spid="1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Example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238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1.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P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redict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the number of subshells in the fourth shell, that is, for </a:t>
            </a:r>
            <a:r>
              <a:rPr lang="en-CA" b="1" dirty="0">
                <a:solidFill>
                  <a:srgbClr val="00FF00"/>
                </a:solidFill>
                <a:latin typeface="Berlin Sans FB" pitchFamily="34" charset="0"/>
              </a:rPr>
              <a:t>n = 4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. 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2. Give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the label for each of these subshells. </a:t>
            </a:r>
            <a:endParaRPr lang="en-CA" dirty="0" smtClean="0">
              <a:solidFill>
                <a:srgbClr val="000000"/>
              </a:solidFill>
              <a:latin typeface="Berlin Sans FB" pitchFamily="34" charset="0"/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3. How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many orbitals are in </a:t>
            </a:r>
            <a:r>
              <a:rPr lang="en-CA" b="1" dirty="0">
                <a:solidFill>
                  <a:srgbClr val="FF0000"/>
                </a:solidFill>
                <a:latin typeface="Berlin Sans FB" pitchFamily="34" charset="0"/>
              </a:rPr>
              <a:t>each of these subshells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?</a:t>
            </a:r>
          </a:p>
        </p:txBody>
      </p:sp>
      <p:sp>
        <p:nvSpPr>
          <p:cNvPr id="6" name="Right Arrow 5"/>
          <p:cNvSpPr/>
          <p:nvPr/>
        </p:nvSpPr>
        <p:spPr bwMode="auto">
          <a:xfrm flipV="1">
            <a:off x="1505863" y="3429390"/>
            <a:ext cx="936104" cy="318645"/>
          </a:xfrm>
          <a:prstGeom prst="rightArrow">
            <a:avLst/>
          </a:prstGeom>
          <a:solidFill>
            <a:srgbClr val="7030A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30209" y="4453023"/>
            <a:ext cx="1502780" cy="10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7200" b="1" dirty="0" smtClean="0">
                <a:latin typeface="Berlin Sans FB" pitchFamily="34" charset="0"/>
              </a:rPr>
              <a:t>4p</a:t>
            </a:r>
            <a:endParaRPr lang="en-CA" sz="7200" b="1" dirty="0" smtClean="0">
              <a:solidFill>
                <a:schemeClr val="accent2"/>
              </a:solidFill>
              <a:latin typeface="Berlin Sans FB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477558" y="4453023"/>
            <a:ext cx="1502780" cy="10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7200" b="1" dirty="0" smtClean="0">
                <a:latin typeface="Berlin Sans FB" pitchFamily="34" charset="0"/>
              </a:rPr>
              <a:t>4f</a:t>
            </a:r>
            <a:endParaRPr lang="en-CA" sz="7200" b="1" dirty="0" smtClean="0">
              <a:solidFill>
                <a:schemeClr val="accent2"/>
              </a:solidFill>
              <a:latin typeface="Berlin Sans FB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477558" y="3084657"/>
            <a:ext cx="1502780" cy="10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7200" b="1" dirty="0" smtClean="0">
                <a:latin typeface="Berlin Sans FB" pitchFamily="34" charset="0"/>
              </a:rPr>
              <a:t>4d</a:t>
            </a:r>
            <a:endParaRPr lang="en-CA" sz="7200" b="1" dirty="0" smtClean="0">
              <a:solidFill>
                <a:schemeClr val="accent2"/>
              </a:solidFill>
              <a:latin typeface="Berlin Sans FB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083" y="3073679"/>
            <a:ext cx="1502780" cy="10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7200" b="1" dirty="0" smtClean="0">
                <a:latin typeface="Berlin Sans FB" pitchFamily="34" charset="0"/>
              </a:rPr>
              <a:t>4s</a:t>
            </a:r>
            <a:endParaRPr lang="en-CA" sz="7200" b="1" dirty="0" smtClean="0">
              <a:solidFill>
                <a:schemeClr val="accent2"/>
              </a:solidFill>
              <a:latin typeface="Berlin Sans FB" pitchFamily="34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flipV="1">
            <a:off x="1472571" y="4912767"/>
            <a:ext cx="936104" cy="318645"/>
          </a:xfrm>
          <a:prstGeom prst="rightArrow">
            <a:avLst/>
          </a:prstGeom>
          <a:solidFill>
            <a:srgbClr val="7030A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12" name="Right Arrow 11"/>
          <p:cNvSpPr/>
          <p:nvPr/>
        </p:nvSpPr>
        <p:spPr bwMode="auto">
          <a:xfrm flipV="1">
            <a:off x="6001827" y="4912766"/>
            <a:ext cx="936104" cy="318645"/>
          </a:xfrm>
          <a:prstGeom prst="rightArrow">
            <a:avLst/>
          </a:prstGeom>
          <a:solidFill>
            <a:srgbClr val="7030A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13" name="Right Arrow 12"/>
          <p:cNvSpPr/>
          <p:nvPr/>
        </p:nvSpPr>
        <p:spPr bwMode="auto">
          <a:xfrm flipV="1">
            <a:off x="5980338" y="3429390"/>
            <a:ext cx="936104" cy="318645"/>
          </a:xfrm>
          <a:prstGeom prst="rightArrow">
            <a:avLst/>
          </a:prstGeom>
          <a:solidFill>
            <a:srgbClr val="7030A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1800" y="3073679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71800" y="4525118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6296" y="313102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37133" y="4525118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7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81064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3" grpId="0"/>
      <p:bldP spid="14" grpId="0"/>
      <p:bldP spid="15" grpId="0"/>
      <p:bldP spid="1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Worksheet </a:t>
            </a:r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Example 2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238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1. What is the designation for the subshell with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n = 5 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and </a:t>
            </a:r>
            <a:r>
              <a:rPr lang="en-CA" b="1" dirty="0" smtClean="0">
                <a:solidFill>
                  <a:srgbClr val="00FF00"/>
                </a:solidFill>
                <a:latin typeface="Berlin Sans FB" pitchFamily="34" charset="0"/>
              </a:rPr>
              <a:t>l = 1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?</a:t>
            </a:r>
            <a:endParaRPr lang="en-CA" dirty="0">
              <a:solidFill>
                <a:srgbClr val="000000"/>
              </a:solidFill>
              <a:latin typeface="Berlin Sans FB" pitchFamily="34" charset="0"/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2. How many </a:t>
            </a:r>
            <a:r>
              <a:rPr lang="en-CA" b="1" dirty="0" smtClean="0">
                <a:solidFill>
                  <a:srgbClr val="000000"/>
                </a:solidFill>
                <a:latin typeface="Berlin Sans FB" pitchFamily="34" charset="0"/>
              </a:rPr>
              <a:t>orbitals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 are in this subshell?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3. Indicate the values of </a:t>
            </a:r>
            <a:r>
              <a:rPr lang="en-CA" b="1" dirty="0" smtClean="0">
                <a:solidFill>
                  <a:srgbClr val="7030A0"/>
                </a:solidFill>
                <a:latin typeface="Berlin Sans FB" pitchFamily="34" charset="0"/>
              </a:rPr>
              <a:t>m</a:t>
            </a:r>
            <a:r>
              <a:rPr lang="en-CA" b="1" baseline="-25000" dirty="0" smtClean="0">
                <a:solidFill>
                  <a:srgbClr val="7030A0"/>
                </a:solidFill>
                <a:latin typeface="Berlin Sans FB" pitchFamily="34" charset="0"/>
              </a:rPr>
              <a:t>l</a:t>
            </a:r>
            <a:r>
              <a:rPr lang="en-CA" dirty="0" smtClean="0">
                <a:solidFill>
                  <a:srgbClr val="7030A0"/>
                </a:solidFill>
                <a:latin typeface="Berlin Sans FB" pitchFamily="34" charset="0"/>
              </a:rPr>
              <a:t> 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for each of these orbitals</a:t>
            </a:r>
            <a:endParaRPr lang="en-CA" dirty="0">
              <a:solidFill>
                <a:srgbClr val="00000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34149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8900" dirty="0" smtClean="0">
                <a:solidFill>
                  <a:srgbClr val="FF0000"/>
                </a:solidFill>
                <a:latin typeface="Berlin Sans FB Demi" pitchFamily="34" charset="0"/>
              </a:rPr>
              <a:t>HOMEWORK</a:t>
            </a:r>
            <a:endParaRPr lang="en-CA" dirty="0">
              <a:solidFill>
                <a:srgbClr val="FF0000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492896"/>
            <a:ext cx="7560840" cy="30243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400" dirty="0" smtClean="0">
                <a:solidFill>
                  <a:srgbClr val="7030A0"/>
                </a:solidFill>
                <a:latin typeface="Bodoni MT Black" pitchFamily="18" charset="0"/>
              </a:rPr>
              <a:t>PAGE</a:t>
            </a:r>
            <a:r>
              <a:rPr lang="en-CA" sz="4400" dirty="0" smtClean="0">
                <a:latin typeface="Bodoni MT Black" pitchFamily="18" charset="0"/>
              </a:rPr>
              <a:t>: 243</a:t>
            </a:r>
            <a:endParaRPr lang="en-CA" sz="4400" dirty="0" smtClean="0">
              <a:solidFill>
                <a:schemeClr val="tx1"/>
              </a:solidFill>
              <a:latin typeface="Bodoni MT Black" pitchFamily="18" charset="0"/>
            </a:endParaRPr>
          </a:p>
          <a:p>
            <a:pPr marL="0" indent="0">
              <a:buNone/>
            </a:pPr>
            <a:endParaRPr lang="en-CA" sz="4400" dirty="0" smtClean="0">
              <a:latin typeface="Bodoni MT Black" pitchFamily="18" charset="0"/>
            </a:endParaRPr>
          </a:p>
          <a:p>
            <a:pPr marL="0" indent="0">
              <a:buNone/>
            </a:pPr>
            <a:r>
              <a:rPr lang="en-CA" sz="4400" dirty="0" smtClean="0">
                <a:solidFill>
                  <a:srgbClr val="7030A0"/>
                </a:solidFill>
                <a:latin typeface="Bodoni MT Black" pitchFamily="18" charset="0"/>
              </a:rPr>
              <a:t>PROBLEMS: </a:t>
            </a:r>
            <a:r>
              <a:rPr lang="en-CA" sz="4400" dirty="0" smtClean="0">
                <a:latin typeface="Bodoni MT Black" pitchFamily="18" charset="0"/>
              </a:rPr>
              <a:t>49, 51, 55</a:t>
            </a:r>
            <a:endParaRPr lang="en-CA" sz="4400" dirty="0">
              <a:solidFill>
                <a:schemeClr val="tx1"/>
              </a:solidFill>
              <a:latin typeface="Bodoni MT Black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465E9C"/>
                </a:solidFill>
              </a:rPr>
              <a:pPr/>
              <a:t>74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925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6.6 REPRESENTATION OF ORBITALS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8" y="718103"/>
            <a:ext cx="9102286" cy="613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64797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s ORBITALS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238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The value of</a:t>
            </a:r>
            <a:r>
              <a:rPr lang="en-CA" b="1" dirty="0" smtClean="0">
                <a:solidFill>
                  <a:srgbClr val="00FF00"/>
                </a:solidFill>
                <a:latin typeface="Berlin Sans FB" pitchFamily="34" charset="0"/>
              </a:rPr>
              <a:t> l 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is </a:t>
            </a:r>
            <a:r>
              <a:rPr lang="en-CA" b="1" dirty="0" smtClean="0">
                <a:solidFill>
                  <a:srgbClr val="00FF00"/>
                </a:solidFill>
                <a:latin typeface="Berlin Sans FB" pitchFamily="34" charset="0"/>
              </a:rPr>
              <a:t>0</a:t>
            </a:r>
          </a:p>
          <a:p>
            <a:pPr>
              <a:lnSpc>
                <a:spcPct val="90000"/>
              </a:lnSpc>
            </a:pP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They are spherical in 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shape</a:t>
            </a:r>
            <a:endParaRPr lang="en-CA" dirty="0">
              <a:solidFill>
                <a:srgbClr val="000000"/>
              </a:solidFill>
              <a:latin typeface="Berlin Sans FB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The radius of the sphere increases with the value of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n</a:t>
            </a:r>
            <a:endParaRPr lang="en-CA" b="1" dirty="0">
              <a:solidFill>
                <a:srgbClr val="FF0000"/>
              </a:solidFill>
              <a:latin typeface="Berlin Sans FB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CA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pic>
        <p:nvPicPr>
          <p:cNvPr id="17" name="Picture 8" descr="06_19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52936"/>
            <a:ext cx="9052565" cy="40050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742084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p ORBITALS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238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The value of </a:t>
            </a:r>
            <a:r>
              <a:rPr lang="en-CA" b="1" dirty="0">
                <a:solidFill>
                  <a:srgbClr val="00FF00"/>
                </a:solidFill>
                <a:latin typeface="Berlin Sans FB" pitchFamily="34" charset="0"/>
              </a:rPr>
              <a:t>l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 for </a:t>
            </a:r>
            <a:r>
              <a:rPr lang="en-CA" b="1" dirty="0">
                <a:solidFill>
                  <a:srgbClr val="FF0000"/>
                </a:solidFill>
                <a:latin typeface="Berlin Sans FB" pitchFamily="34" charset="0"/>
              </a:rPr>
              <a:t>p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 orbitals is </a:t>
            </a:r>
            <a:r>
              <a:rPr lang="en-CA" b="1" dirty="0">
                <a:solidFill>
                  <a:srgbClr val="00FF00"/>
                </a:solidFill>
                <a:latin typeface="Berlin Sans FB" pitchFamily="34" charset="0"/>
              </a:rPr>
              <a:t>1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.</a:t>
            </a:r>
            <a:endParaRPr lang="en-CA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pic>
        <p:nvPicPr>
          <p:cNvPr id="6" name="Picture 10" descr="06_22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8" y="1556792"/>
            <a:ext cx="4897925" cy="45365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445" y="1412776"/>
            <a:ext cx="3994555" cy="5410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851901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p ORBITALS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238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The value of </a:t>
            </a:r>
            <a:r>
              <a:rPr lang="en-CA" b="1" dirty="0">
                <a:solidFill>
                  <a:srgbClr val="00FF00"/>
                </a:solidFill>
                <a:latin typeface="Berlin Sans FB" pitchFamily="34" charset="0"/>
              </a:rPr>
              <a:t>l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 for </a:t>
            </a:r>
            <a:r>
              <a:rPr lang="en-CA" b="1" dirty="0">
                <a:solidFill>
                  <a:srgbClr val="FF0000"/>
                </a:solidFill>
                <a:latin typeface="Berlin Sans FB" pitchFamily="34" charset="0"/>
              </a:rPr>
              <a:t>p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 orbitals is </a:t>
            </a:r>
            <a:r>
              <a:rPr lang="en-CA" b="1" dirty="0">
                <a:solidFill>
                  <a:srgbClr val="00FF00"/>
                </a:solidFill>
                <a:latin typeface="Berlin Sans FB" pitchFamily="34" charset="0"/>
              </a:rPr>
              <a:t>1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.</a:t>
            </a:r>
          </a:p>
          <a:p>
            <a:pPr algn="ctr">
              <a:lnSpc>
                <a:spcPct val="90000"/>
              </a:lnSpc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Same size and shape, but their orientation is different</a:t>
            </a:r>
            <a:endParaRPr lang="en-CA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9094738" cy="385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959527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d ORBITALS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238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The value of </a:t>
            </a:r>
            <a:r>
              <a:rPr lang="en-CA" b="1" dirty="0">
                <a:solidFill>
                  <a:srgbClr val="00FF00"/>
                </a:solidFill>
                <a:latin typeface="Berlin Sans FB" pitchFamily="34" charset="0"/>
              </a:rPr>
              <a:t>l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for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d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 orbitals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is </a:t>
            </a:r>
            <a:r>
              <a:rPr lang="en-CA" b="1" dirty="0" smtClean="0">
                <a:solidFill>
                  <a:srgbClr val="00FF00"/>
                </a:solidFill>
                <a:latin typeface="Berlin Sans FB" pitchFamily="34" charset="0"/>
              </a:rPr>
              <a:t>2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. (-2,-1,0,1,2)</a:t>
            </a:r>
            <a:endParaRPr lang="en-CA" dirty="0">
              <a:solidFill>
                <a:srgbClr val="000000"/>
              </a:solidFill>
              <a:latin typeface="Berlin Sans FB" pitchFamily="34" charset="0"/>
            </a:endParaRPr>
          </a:p>
        </p:txBody>
      </p:sp>
      <p:pic>
        <p:nvPicPr>
          <p:cNvPr id="2052" name="Picture 4" descr="http://upload.wikimedia.org/wikipedia/commons/thumb/e/e1/D_orbitals.svg/744px-D_orbital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" y="1340768"/>
            <a:ext cx="9148176" cy="54748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521875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8680"/>
          </a:xfrm>
          <a:solidFill>
            <a:srgbClr val="FFFF00"/>
          </a:solidFill>
        </p:spPr>
        <p:txBody>
          <a:bodyPr/>
          <a:lstStyle/>
          <a:p>
            <a:r>
              <a:rPr lang="en-US" sz="3200" b="1" dirty="0" smtClean="0">
                <a:solidFill>
                  <a:srgbClr val="002060"/>
                </a:solidFill>
                <a:latin typeface="Arial Rounded MT Bold" pitchFamily="34" charset="0"/>
              </a:rPr>
              <a:t>Unexplained Phenomena</a:t>
            </a:r>
            <a:endParaRPr lang="en-US" sz="32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3987" y="675001"/>
            <a:ext cx="3974604" cy="608538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CA" dirty="0">
                <a:latin typeface="Berlin Sans FB" pitchFamily="34" charset="0"/>
              </a:rPr>
              <a:t>Black Body Radiation</a:t>
            </a:r>
            <a:endParaRPr lang="en-US" sz="2400" dirty="0" smtClean="0">
              <a:latin typeface="Berlin Sans FB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31211"/>
            <a:ext cx="4527570" cy="282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07504" y="4293096"/>
            <a:ext cx="4392488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>
                <a:latin typeface="Berlin Sans FB" pitchFamily="34" charset="0"/>
              </a:rPr>
              <a:t>An object that absorbs all radiation falling on it, at all wavelengths, is called </a:t>
            </a:r>
            <a:r>
              <a:rPr lang="en-CA" b="1" dirty="0">
                <a:latin typeface="Berlin Sans FB" pitchFamily="34" charset="0"/>
              </a:rPr>
              <a:t>a black body</a:t>
            </a:r>
            <a:endParaRPr lang="en-US" sz="2400" b="1" dirty="0" smtClean="0">
              <a:latin typeface="Berlin Sans FB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004048" y="692696"/>
            <a:ext cx="3974604" cy="608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latin typeface="Berlin Sans FB" pitchFamily="34" charset="0"/>
              </a:rPr>
              <a:t>Photoelectric effect</a:t>
            </a:r>
            <a:endParaRPr lang="en-US" sz="2400" dirty="0" smtClean="0">
              <a:latin typeface="Berlin Sans FB" pitchFamily="34" charset="0"/>
            </a:endParaRPr>
          </a:p>
        </p:txBody>
      </p:sp>
      <p:pic>
        <p:nvPicPr>
          <p:cNvPr id="12" name="Picture 5" descr="06_07ab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333"/>
          <a:stretch>
            <a:fillRect/>
          </a:stretch>
        </p:blipFill>
        <p:spPr>
          <a:xfrm>
            <a:off x="4805953" y="1431211"/>
            <a:ext cx="4172699" cy="3833993"/>
          </a:xfr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499992" y="5259371"/>
            <a:ext cx="4620618" cy="151216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latin typeface="Berlin Sans FB" pitchFamily="34" charset="0"/>
              </a:rPr>
              <a:t>The </a:t>
            </a:r>
            <a:r>
              <a:rPr lang="en-CA" b="1" dirty="0" smtClean="0">
                <a:latin typeface="Berlin Sans FB" pitchFamily="34" charset="0"/>
              </a:rPr>
              <a:t>emission</a:t>
            </a:r>
            <a:r>
              <a:rPr lang="en-CA" dirty="0" smtClean="0">
                <a:latin typeface="Berlin Sans FB" pitchFamily="34" charset="0"/>
              </a:rPr>
              <a:t> of electrons from metal surfaces on which light shines </a:t>
            </a:r>
            <a:endParaRPr lang="en-US" sz="2400" dirty="0" smtClean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8668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animBg="1"/>
      <p:bldP spid="10" grpId="0"/>
      <p:bldP spid="11" grpId="0" animBg="1"/>
      <p:bldP spid="1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d ORBITALS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238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The value of </a:t>
            </a:r>
            <a:r>
              <a:rPr lang="en-CA" b="1" dirty="0">
                <a:solidFill>
                  <a:srgbClr val="00FF00"/>
                </a:solidFill>
                <a:latin typeface="Berlin Sans FB" pitchFamily="34" charset="0"/>
              </a:rPr>
              <a:t>l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 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for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d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 orbitals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is </a:t>
            </a:r>
            <a:r>
              <a:rPr lang="en-CA" b="1" dirty="0" smtClean="0">
                <a:solidFill>
                  <a:srgbClr val="00FF00"/>
                </a:solidFill>
                <a:latin typeface="Berlin Sans FB" pitchFamily="34" charset="0"/>
              </a:rPr>
              <a:t>2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. (-2,-1,0,1,2)</a:t>
            </a:r>
            <a:endParaRPr lang="en-CA" dirty="0">
              <a:solidFill>
                <a:srgbClr val="000000"/>
              </a:solidFill>
              <a:latin typeface="Berlin Sans FB" pitchFamily="34" charset="0"/>
            </a:endParaRPr>
          </a:p>
          <a:p>
            <a:pPr>
              <a:lnSpc>
                <a:spcPct val="90000"/>
              </a:lnSpc>
            </a:pP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Four of the five 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have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4 lobes; the other resembles a </a:t>
            </a:r>
            <a:r>
              <a:rPr lang="en-CA" b="1" dirty="0">
                <a:solidFill>
                  <a:srgbClr val="FF0000"/>
                </a:solidFill>
                <a:latin typeface="Berlin Sans FB" pitchFamily="34" charset="0"/>
              </a:rPr>
              <a:t>p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 orbital with a doughnut around the center.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04141"/>
            <a:ext cx="9094737" cy="455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420696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Worksheet </a:t>
            </a:r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Example 3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78568" y="1080637"/>
            <a:ext cx="8316416" cy="58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sz="3600" dirty="0" smtClean="0">
                <a:solidFill>
                  <a:srgbClr val="000000"/>
                </a:solidFill>
                <a:latin typeface="Berlin Sans FB" pitchFamily="34" charset="0"/>
              </a:rPr>
              <a:t>1. Draw all possible </a:t>
            </a:r>
            <a:r>
              <a:rPr lang="en-CA" sz="3600" b="1" dirty="0" smtClean="0">
                <a:solidFill>
                  <a:srgbClr val="FF0000"/>
                </a:solidFill>
                <a:latin typeface="Berlin Sans FB" pitchFamily="34" charset="0"/>
              </a:rPr>
              <a:t>s</a:t>
            </a:r>
            <a:r>
              <a:rPr lang="en-CA" sz="3600" dirty="0" smtClean="0">
                <a:solidFill>
                  <a:srgbClr val="000000"/>
                </a:solidFill>
                <a:latin typeface="Berlin Sans FB" pitchFamily="34" charset="0"/>
              </a:rPr>
              <a:t> and </a:t>
            </a:r>
            <a:r>
              <a:rPr lang="en-CA" sz="3600" b="1" dirty="0" smtClean="0">
                <a:solidFill>
                  <a:srgbClr val="FF0000"/>
                </a:solidFill>
                <a:latin typeface="Berlin Sans FB" pitchFamily="34" charset="0"/>
              </a:rPr>
              <a:t>p</a:t>
            </a:r>
            <a:r>
              <a:rPr lang="en-CA" sz="3600" dirty="0" smtClean="0">
                <a:solidFill>
                  <a:srgbClr val="000000"/>
                </a:solidFill>
                <a:latin typeface="Berlin Sans FB" pitchFamily="34" charset="0"/>
              </a:rPr>
              <a:t> orbitals if </a:t>
            </a:r>
            <a:r>
              <a:rPr lang="en-CA" sz="3600" b="1" dirty="0" smtClean="0">
                <a:solidFill>
                  <a:srgbClr val="000000"/>
                </a:solidFill>
                <a:latin typeface="Berlin Sans FB" pitchFamily="34" charset="0"/>
              </a:rPr>
              <a:t>n = </a:t>
            </a:r>
            <a:r>
              <a:rPr lang="en-CA" sz="3600" b="1" dirty="0" smtClean="0">
                <a:solidFill>
                  <a:srgbClr val="00FF00"/>
                </a:solidFill>
                <a:latin typeface="Berlin Sans FB" pitchFamily="34" charset="0"/>
              </a:rPr>
              <a:t>2</a:t>
            </a:r>
            <a:endParaRPr lang="en-CA" sz="3600" b="1" dirty="0">
              <a:solidFill>
                <a:srgbClr val="00FF0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26081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8900" dirty="0" smtClean="0">
                <a:solidFill>
                  <a:srgbClr val="FF0000"/>
                </a:solidFill>
                <a:latin typeface="Berlin Sans FB Demi" pitchFamily="34" charset="0"/>
              </a:rPr>
              <a:t>HOMEWORK</a:t>
            </a:r>
            <a:endParaRPr lang="en-CA" dirty="0">
              <a:solidFill>
                <a:srgbClr val="FF0000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492896"/>
            <a:ext cx="7560840" cy="30243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400" dirty="0" smtClean="0">
                <a:solidFill>
                  <a:srgbClr val="7030A0"/>
                </a:solidFill>
                <a:latin typeface="Bodoni MT Black" pitchFamily="18" charset="0"/>
              </a:rPr>
              <a:t>PAGE</a:t>
            </a:r>
            <a:r>
              <a:rPr lang="en-CA" sz="4400" dirty="0" smtClean="0">
                <a:latin typeface="Bodoni MT Black" pitchFamily="18" charset="0"/>
              </a:rPr>
              <a:t>: 243</a:t>
            </a:r>
            <a:endParaRPr lang="en-CA" sz="4400" dirty="0" smtClean="0">
              <a:solidFill>
                <a:schemeClr val="tx1"/>
              </a:solidFill>
              <a:latin typeface="Bodoni MT Black" pitchFamily="18" charset="0"/>
            </a:endParaRPr>
          </a:p>
          <a:p>
            <a:pPr marL="0" indent="0">
              <a:buNone/>
            </a:pPr>
            <a:endParaRPr lang="en-CA" sz="4400" dirty="0" smtClean="0">
              <a:latin typeface="Bodoni MT Black" pitchFamily="18" charset="0"/>
            </a:endParaRPr>
          </a:p>
          <a:p>
            <a:pPr marL="0" indent="0">
              <a:buNone/>
            </a:pPr>
            <a:r>
              <a:rPr lang="en-CA" sz="4400" dirty="0" smtClean="0">
                <a:solidFill>
                  <a:srgbClr val="7030A0"/>
                </a:solidFill>
                <a:latin typeface="Bodoni MT Black" pitchFamily="18" charset="0"/>
              </a:rPr>
              <a:t>PROBLEMS: </a:t>
            </a:r>
            <a:r>
              <a:rPr lang="en-CA" sz="4400" dirty="0" smtClean="0">
                <a:latin typeface="Bodoni MT Black" pitchFamily="18" charset="0"/>
              </a:rPr>
              <a:t>49, 51, 55, 59</a:t>
            </a:r>
            <a:endParaRPr lang="en-CA" sz="4400" dirty="0">
              <a:solidFill>
                <a:schemeClr val="tx1"/>
              </a:solidFill>
              <a:latin typeface="Bodoni MT Black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465E9C"/>
                </a:solidFill>
              </a:rPr>
              <a:pPr/>
              <a:t>82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076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6.7 MANY – ELECTRONS ATOMS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5" name="Picture 3" descr="06_24_Figure_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" y="718104"/>
            <a:ext cx="4700745" cy="6151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06_17_Figure_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659" y="718104"/>
            <a:ext cx="3862768" cy="615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985528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One – Electron atom (HYDROGEN)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4" name="Picture 8" descr="06_17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1876"/>
            <a:ext cx="5076056" cy="60961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788024" y="757517"/>
            <a:ext cx="4306714" cy="569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For a one-electron hydrogen atom, </a:t>
            </a:r>
            <a:r>
              <a:rPr lang="en-CA" b="1" dirty="0">
                <a:solidFill>
                  <a:srgbClr val="FF0000"/>
                </a:solidFill>
                <a:latin typeface="Berlin Sans FB" pitchFamily="34" charset="0"/>
              </a:rPr>
              <a:t>orbitals</a:t>
            </a:r>
            <a:r>
              <a:rPr lang="en-CA" dirty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on the same energy level have the </a:t>
            </a:r>
            <a:r>
              <a:rPr lang="en-CA" b="1" dirty="0">
                <a:solidFill>
                  <a:srgbClr val="FF0000"/>
                </a:solidFill>
                <a:latin typeface="Berlin Sans FB" pitchFamily="34" charset="0"/>
              </a:rPr>
              <a:t>same 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energy</a:t>
            </a:r>
          </a:p>
          <a:p>
            <a:pPr>
              <a:lnSpc>
                <a:spcPct val="90000"/>
              </a:lnSpc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That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is, they are </a:t>
            </a:r>
            <a:r>
              <a:rPr lang="en-CA" b="1" dirty="0">
                <a:solidFill>
                  <a:srgbClr val="7030A0"/>
                </a:solidFill>
                <a:latin typeface="Berlin Sans FB" pitchFamily="34" charset="0"/>
              </a:rPr>
              <a:t>degenerate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0123857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06_24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3990"/>
            <a:ext cx="4788024" cy="600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Many – Electron atoms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788024" y="757517"/>
            <a:ext cx="4306714" cy="569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As the number of electrons increases, though, so does the repulsion between them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This causes various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subshells in a given shell to be at different 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energies</a:t>
            </a:r>
          </a:p>
          <a:p>
            <a:pPr>
              <a:lnSpc>
                <a:spcPct val="90000"/>
              </a:lnSpc>
            </a:pPr>
            <a:r>
              <a:rPr lang="en-CA" dirty="0" smtClean="0">
                <a:solidFill>
                  <a:srgbClr val="FF0000"/>
                </a:solidFill>
                <a:latin typeface="Berlin Sans FB" pitchFamily="34" charset="0"/>
              </a:rPr>
              <a:t>In a given shell, the energy of an orbital increases as </a:t>
            </a:r>
            <a:r>
              <a:rPr lang="en-CA" b="1" dirty="0" smtClean="0">
                <a:solidFill>
                  <a:srgbClr val="7030A0"/>
                </a:solidFill>
                <a:latin typeface="Berlin Sans FB" pitchFamily="34" charset="0"/>
              </a:rPr>
              <a:t>l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CA" dirty="0" smtClean="0">
                <a:solidFill>
                  <a:srgbClr val="FF0000"/>
                </a:solidFill>
                <a:latin typeface="Berlin Sans FB" pitchFamily="34" charset="0"/>
              </a:rPr>
              <a:t>increases</a:t>
            </a:r>
            <a:endParaRPr lang="en-CA" dirty="0">
              <a:solidFill>
                <a:srgbClr val="FF0000"/>
              </a:solidFill>
              <a:latin typeface="Berlin Sans FB" pitchFamily="34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 rot="19664711">
            <a:off x="250490" y="3574517"/>
            <a:ext cx="1998476" cy="1407750"/>
          </a:xfrm>
          <a:prstGeom prst="ellipse">
            <a:avLst/>
          </a:prstGeom>
          <a:noFill/>
          <a:ln w="69850">
            <a:solidFill>
              <a:srgbClr val="00FF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18471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06_24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3990"/>
            <a:ext cx="4788024" cy="600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Many – Electron atoms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788024" y="757517"/>
            <a:ext cx="4306714" cy="569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As the number of electrons increases, though, so does the repulsion between them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This causes various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subshells in a given shell to be at different 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energies</a:t>
            </a:r>
          </a:p>
          <a:p>
            <a:pPr>
              <a:lnSpc>
                <a:spcPct val="90000"/>
              </a:lnSpc>
            </a:pPr>
            <a:r>
              <a:rPr lang="en-CA" dirty="0" smtClean="0">
                <a:solidFill>
                  <a:srgbClr val="FF0000"/>
                </a:solidFill>
                <a:latin typeface="Berlin Sans FB" pitchFamily="34" charset="0"/>
              </a:rPr>
              <a:t>In a given shell, the energy of an orbital increases as </a:t>
            </a:r>
            <a:r>
              <a:rPr lang="en-CA" b="1" dirty="0" smtClean="0">
                <a:solidFill>
                  <a:srgbClr val="7030A0"/>
                </a:solidFill>
                <a:latin typeface="Berlin Sans FB" pitchFamily="34" charset="0"/>
              </a:rPr>
              <a:t>l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CA" dirty="0" smtClean="0">
                <a:solidFill>
                  <a:srgbClr val="FF0000"/>
                </a:solidFill>
                <a:latin typeface="Berlin Sans FB" pitchFamily="34" charset="0"/>
              </a:rPr>
              <a:t>increases</a:t>
            </a:r>
            <a:endParaRPr lang="en-CA" dirty="0">
              <a:solidFill>
                <a:srgbClr val="FF0000"/>
              </a:solidFill>
              <a:latin typeface="Berlin Sans FB" pitchFamily="34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 rot="19664711">
            <a:off x="25107" y="1604914"/>
            <a:ext cx="3945531" cy="1564886"/>
          </a:xfrm>
          <a:prstGeom prst="ellipse">
            <a:avLst/>
          </a:prstGeom>
          <a:noFill/>
          <a:ln w="69850">
            <a:solidFill>
              <a:srgbClr val="00FF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29042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Think about it…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757517"/>
            <a:ext cx="9144000" cy="202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indent="-514350" algn="ctr">
              <a:lnSpc>
                <a:spcPct val="90000"/>
              </a:lnSpc>
              <a:buFontTx/>
              <a:buAutoNum type="arabicPeriod"/>
            </a:pP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How </a:t>
            </a: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may orbitals have the principal quantum number </a:t>
            </a:r>
            <a:r>
              <a:rPr lang="en-CA" b="1" dirty="0">
                <a:solidFill>
                  <a:srgbClr val="FF0000"/>
                </a:solidFill>
                <a:latin typeface="Berlin Sans FB" pitchFamily="34" charset="0"/>
              </a:rPr>
              <a:t>n = 3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?</a:t>
            </a:r>
          </a:p>
          <a:p>
            <a:pPr marL="514350" indent="-514350" algn="ctr">
              <a:lnSpc>
                <a:spcPct val="90000"/>
              </a:lnSpc>
              <a:buFontTx/>
              <a:buAutoNum type="arabicPeriod"/>
            </a:pPr>
            <a:r>
              <a:rPr lang="en-CA" dirty="0">
                <a:solidFill>
                  <a:srgbClr val="000000"/>
                </a:solidFill>
                <a:latin typeface="Berlin Sans FB" pitchFamily="34" charset="0"/>
              </a:rPr>
              <a:t>In a many-electron atom, what are the relative energies of these orbitals</a:t>
            </a:r>
            <a:r>
              <a:rPr lang="en-CA" dirty="0" smtClean="0">
                <a:solidFill>
                  <a:srgbClr val="000000"/>
                </a:solidFill>
                <a:latin typeface="Berlin Sans FB" pitchFamily="34" charset="0"/>
              </a:rPr>
              <a:t>?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CA" dirty="0" smtClean="0">
              <a:solidFill>
                <a:srgbClr val="000000"/>
              </a:solidFill>
              <a:latin typeface="Berlin Sans FB" pitchFamily="34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0" y="3140968"/>
            <a:ext cx="9144000" cy="2023411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indent="-514350" algn="ctr">
              <a:lnSpc>
                <a:spcPct val="90000"/>
              </a:lnSpc>
              <a:buFontTx/>
              <a:buAutoNum type="arabicPeriod"/>
            </a:pPr>
            <a:r>
              <a:rPr lang="en-CA" sz="4400" dirty="0" smtClean="0">
                <a:solidFill>
                  <a:srgbClr val="000000"/>
                </a:solidFill>
                <a:latin typeface="Berlin Sans FB" pitchFamily="34" charset="0"/>
              </a:rPr>
              <a:t>One </a:t>
            </a:r>
            <a:r>
              <a:rPr lang="en-CA" sz="4400" b="1" dirty="0" smtClean="0">
                <a:solidFill>
                  <a:srgbClr val="FF0000"/>
                </a:solidFill>
                <a:latin typeface="Berlin Sans FB" pitchFamily="34" charset="0"/>
              </a:rPr>
              <a:t>3s</a:t>
            </a:r>
            <a:r>
              <a:rPr lang="en-CA" sz="4400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CA" sz="4400" dirty="0" smtClean="0">
                <a:solidFill>
                  <a:srgbClr val="000000"/>
                </a:solidFill>
                <a:latin typeface="Berlin Sans FB" pitchFamily="34" charset="0"/>
              </a:rPr>
              <a:t>orbital, three </a:t>
            </a:r>
            <a:r>
              <a:rPr lang="en-CA" sz="4400" b="1" dirty="0" smtClean="0">
                <a:solidFill>
                  <a:srgbClr val="FF0000"/>
                </a:solidFill>
                <a:latin typeface="Berlin Sans FB" pitchFamily="34" charset="0"/>
              </a:rPr>
              <a:t>3p</a:t>
            </a:r>
            <a:r>
              <a:rPr lang="en-CA" sz="4400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CA" sz="4400" dirty="0" smtClean="0">
                <a:solidFill>
                  <a:srgbClr val="000000"/>
                </a:solidFill>
                <a:latin typeface="Berlin Sans FB" pitchFamily="34" charset="0"/>
              </a:rPr>
              <a:t>orbitals,  five </a:t>
            </a:r>
            <a:r>
              <a:rPr lang="en-CA" sz="4400" b="1" dirty="0" smtClean="0">
                <a:solidFill>
                  <a:srgbClr val="FF0000"/>
                </a:solidFill>
                <a:latin typeface="Berlin Sans FB" pitchFamily="34" charset="0"/>
              </a:rPr>
              <a:t>3d</a:t>
            </a:r>
            <a:r>
              <a:rPr lang="en-CA" sz="4400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CA" sz="4400" dirty="0" smtClean="0">
                <a:solidFill>
                  <a:srgbClr val="000000"/>
                </a:solidFill>
                <a:latin typeface="Berlin Sans FB" pitchFamily="34" charset="0"/>
              </a:rPr>
              <a:t>orbitals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CA" sz="4400" dirty="0" smtClean="0">
                <a:latin typeface="Berlin Sans FB" pitchFamily="34" charset="0"/>
              </a:rPr>
              <a:t>2.    </a:t>
            </a:r>
            <a:r>
              <a:rPr lang="en-CA" sz="4400" b="1" dirty="0" smtClean="0">
                <a:solidFill>
                  <a:srgbClr val="FF0000"/>
                </a:solidFill>
                <a:latin typeface="Berlin Sans FB" pitchFamily="34" charset="0"/>
              </a:rPr>
              <a:t>3s</a:t>
            </a:r>
            <a:r>
              <a:rPr lang="en-CA" sz="4400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CA" sz="4400" dirty="0" smtClean="0">
                <a:solidFill>
                  <a:srgbClr val="000000"/>
                </a:solidFill>
                <a:latin typeface="Berlin Sans FB" pitchFamily="34" charset="0"/>
              </a:rPr>
              <a:t>&lt; </a:t>
            </a:r>
            <a:r>
              <a:rPr lang="en-CA" sz="4400" b="1" dirty="0" smtClean="0">
                <a:solidFill>
                  <a:srgbClr val="FF0000"/>
                </a:solidFill>
                <a:latin typeface="Berlin Sans FB" pitchFamily="34" charset="0"/>
              </a:rPr>
              <a:t>3p</a:t>
            </a:r>
            <a:r>
              <a:rPr lang="en-CA" sz="4400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CA" sz="4400" dirty="0" smtClean="0">
                <a:solidFill>
                  <a:srgbClr val="000000"/>
                </a:solidFill>
                <a:latin typeface="Berlin Sans FB" pitchFamily="34" charset="0"/>
              </a:rPr>
              <a:t>&lt; </a:t>
            </a:r>
            <a:r>
              <a:rPr lang="en-CA" sz="4400" b="1" dirty="0" smtClean="0">
                <a:solidFill>
                  <a:srgbClr val="FF0000"/>
                </a:solidFill>
                <a:latin typeface="Berlin Sans FB" pitchFamily="34" charset="0"/>
              </a:rPr>
              <a:t>3d</a:t>
            </a:r>
            <a:endParaRPr lang="en-CA" sz="4400" dirty="0" smtClean="0">
              <a:solidFill>
                <a:srgbClr val="00000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30446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132343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Electron Spin and the Pauli Exclusion Principle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55576" y="1556792"/>
            <a:ext cx="8028384" cy="1282350"/>
          </a:xfrm>
          <a:prstGeom prst="rect">
            <a:avLst/>
          </a:prstGeom>
          <a:solidFill>
            <a:srgbClr val="FF99C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4000" b="1" dirty="0" smtClean="0">
                <a:solidFill>
                  <a:srgbClr val="000000"/>
                </a:solidFill>
                <a:latin typeface="Gill Sans Ultra Bold" pitchFamily="34" charset="0"/>
              </a:rPr>
              <a:t>Which orbitals do the electrons occupy?</a:t>
            </a:r>
            <a:endParaRPr lang="en-CA" sz="4000" b="1" dirty="0">
              <a:solidFill>
                <a:srgbClr val="000000"/>
              </a:solidFill>
              <a:latin typeface="Gill Sans Ultra Bold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54695" y="2996952"/>
            <a:ext cx="8028384" cy="1282350"/>
          </a:xfrm>
          <a:prstGeom prst="rect">
            <a:avLst/>
          </a:prstGeom>
          <a:solidFill>
            <a:srgbClr val="00FF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CA" sz="4000" b="1" dirty="0" smtClean="0">
                <a:solidFill>
                  <a:srgbClr val="000000"/>
                </a:solidFill>
                <a:latin typeface="Gill Sans Ultra Bold" pitchFamily="34" charset="0"/>
              </a:rPr>
              <a:t>How many electrons are in each orbital?</a:t>
            </a:r>
            <a:endParaRPr lang="en-CA" sz="4000" b="1" dirty="0">
              <a:solidFill>
                <a:srgbClr val="000000"/>
              </a:solidFill>
              <a:latin typeface="Gill Sans Ultra Bold" pitchFamily="34" charset="0"/>
            </a:endParaRPr>
          </a:p>
        </p:txBody>
      </p:sp>
      <p:pic>
        <p:nvPicPr>
          <p:cNvPr id="7" name="Picture 7" descr="06_25_Figure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94" y="4303755"/>
            <a:ext cx="2722973" cy="243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693280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132343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Electron Spin and the Pauli Exclusion Principle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4176" y="1333656"/>
            <a:ext cx="4652376" cy="5407712"/>
          </a:xfrm>
        </p:spPr>
        <p:txBody>
          <a:bodyPr/>
          <a:lstStyle/>
          <a:p>
            <a:r>
              <a:rPr lang="en-US" sz="2800" dirty="0">
                <a:latin typeface="Berlin Sans FB" pitchFamily="34" charset="0"/>
              </a:rPr>
              <a:t>In the 1920s, it was discovered that two electrons in the same orbital do not have exactly the same energy</a:t>
            </a:r>
            <a:r>
              <a:rPr lang="en-US" sz="2800" dirty="0" smtClean="0">
                <a:latin typeface="Berlin Sans FB" pitchFamily="34" charset="0"/>
              </a:rPr>
              <a:t>.</a:t>
            </a:r>
          </a:p>
          <a:p>
            <a:pPr marL="0" indent="0">
              <a:buNone/>
            </a:pPr>
            <a:endParaRPr lang="en-US" sz="2800" dirty="0" smtClean="0">
              <a:latin typeface="Berlin Sans FB" pitchFamily="34" charset="0"/>
            </a:endParaRPr>
          </a:p>
          <a:p>
            <a:r>
              <a:rPr lang="en-US" sz="2800" dirty="0" smtClean="0">
                <a:latin typeface="Berlin Sans FB" pitchFamily="34" charset="0"/>
              </a:rPr>
              <a:t>The </a:t>
            </a:r>
            <a:r>
              <a:rPr lang="en-US" sz="2800" dirty="0">
                <a:latin typeface="Berlin Sans FB" pitchFamily="34" charset="0"/>
              </a:rPr>
              <a:t>“spin” of an electron describes its magnetic field, which affects its energy.</a:t>
            </a:r>
          </a:p>
        </p:txBody>
      </p:sp>
      <p:pic>
        <p:nvPicPr>
          <p:cNvPr id="9" name="Picture 11" descr="06_26_Figure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281" y="1556792"/>
            <a:ext cx="4345466" cy="4896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884133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300" y="1343927"/>
            <a:ext cx="4006242" cy="371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8680"/>
          </a:xfrm>
          <a:solidFill>
            <a:srgbClr val="FFFF00"/>
          </a:solidFill>
        </p:spPr>
        <p:txBody>
          <a:bodyPr/>
          <a:lstStyle/>
          <a:p>
            <a:r>
              <a:rPr lang="en-US" sz="3200" b="1" dirty="0" smtClean="0">
                <a:solidFill>
                  <a:srgbClr val="002060"/>
                </a:solidFill>
                <a:latin typeface="Arial Rounded MT Bold" pitchFamily="34" charset="0"/>
              </a:rPr>
              <a:t>Unexplained Phenomena</a:t>
            </a:r>
            <a:endParaRPr lang="en-US" sz="3200" b="1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411760" y="701158"/>
            <a:ext cx="3974604" cy="6085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latin typeface="Berlin Sans FB" pitchFamily="34" charset="0"/>
              </a:rPr>
              <a:t>Emission Spectra</a:t>
            </a:r>
            <a:endParaRPr lang="en-US" sz="2400" dirty="0" smtClean="0">
              <a:latin typeface="Berlin Sans FB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673705" y="5080049"/>
            <a:ext cx="3723731" cy="171703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CA" dirty="0" smtClean="0">
                <a:latin typeface="Berlin Sans FB" pitchFamily="34" charset="0"/>
              </a:rPr>
              <a:t>The emission of light from electronically excited gas atoms</a:t>
            </a:r>
            <a:endParaRPr lang="en-US" sz="2400" dirty="0" smtClean="0">
              <a:latin typeface="Berlin Sans FB" pitchFamily="34" charset="0"/>
            </a:endParaRPr>
          </a:p>
        </p:txBody>
      </p:sp>
      <p:pic>
        <p:nvPicPr>
          <p:cNvPr id="14" name="Picture 8" descr="06_10_Figure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1915"/>
          <a:stretch>
            <a:fillRect/>
          </a:stretch>
        </p:blipFill>
        <p:spPr bwMode="auto">
          <a:xfrm>
            <a:off x="1" y="1700808"/>
            <a:ext cx="2662632" cy="3910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06_10_Figure_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6368031" y="1647317"/>
            <a:ext cx="2744955" cy="39639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1288"/>
            <a:ext cx="2771799" cy="113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1" y="5611288"/>
            <a:ext cx="2775969" cy="118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315155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06_25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499" y="827757"/>
            <a:ext cx="4769296" cy="59501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4176" y="10217"/>
            <a:ext cx="9148176" cy="830997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Spin Quantum Number </a:t>
            </a:r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- m</a:t>
            </a:r>
            <a:r>
              <a:rPr lang="en-CA" sz="4000" b="1" baseline="-25000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s</a:t>
            </a:r>
            <a:endParaRPr lang="en-CA" sz="4000" b="1" baseline="-25000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736"/>
            <a:ext cx="4860032" cy="4104456"/>
          </a:xfrm>
        </p:spPr>
        <p:txBody>
          <a:bodyPr/>
          <a:lstStyle/>
          <a:p>
            <a:r>
              <a:rPr lang="en-CA" sz="3600" dirty="0" smtClean="0">
                <a:latin typeface="Berlin Sans FB" pitchFamily="34" charset="0"/>
              </a:rPr>
              <a:t>This </a:t>
            </a:r>
            <a:r>
              <a:rPr lang="en-CA" sz="3600" dirty="0">
                <a:latin typeface="Berlin Sans FB" pitchFamily="34" charset="0"/>
              </a:rPr>
              <a:t>led to a </a:t>
            </a:r>
            <a:r>
              <a:rPr lang="en-CA" sz="3600" dirty="0" smtClean="0">
                <a:latin typeface="Berlin Sans FB" pitchFamily="34" charset="0"/>
              </a:rPr>
              <a:t>4</a:t>
            </a:r>
            <a:r>
              <a:rPr lang="en-CA" sz="3600" baseline="30000" dirty="0" smtClean="0">
                <a:latin typeface="Berlin Sans FB" pitchFamily="34" charset="0"/>
              </a:rPr>
              <a:t>th</a:t>
            </a:r>
            <a:r>
              <a:rPr lang="en-CA" sz="3600" dirty="0" smtClean="0">
                <a:latin typeface="Berlin Sans FB" pitchFamily="34" charset="0"/>
              </a:rPr>
              <a:t> quantum number</a:t>
            </a:r>
          </a:p>
          <a:p>
            <a:pPr marL="0" indent="0">
              <a:buNone/>
            </a:pPr>
            <a:endParaRPr lang="en-US" sz="3600" dirty="0" smtClean="0">
              <a:latin typeface="Berlin Sans FB" pitchFamily="34" charset="0"/>
            </a:endParaRPr>
          </a:p>
          <a:p>
            <a:r>
              <a:rPr lang="en-US" sz="3600" dirty="0" smtClean="0">
                <a:latin typeface="Berlin Sans FB" pitchFamily="34" charset="0"/>
              </a:rPr>
              <a:t>Only two allowed values: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Berlin Sans FB" pitchFamily="34" charset="0"/>
              </a:rPr>
              <a:t>+1/2 </a:t>
            </a:r>
            <a:r>
              <a:rPr lang="en-US" sz="3600" dirty="0" smtClean="0">
                <a:latin typeface="Berlin Sans FB" pitchFamily="34" charset="0"/>
              </a:rPr>
              <a:t>and </a:t>
            </a:r>
            <a:r>
              <a:rPr lang="en-US" sz="3600" b="1" dirty="0" smtClean="0">
                <a:solidFill>
                  <a:srgbClr val="FF0000"/>
                </a:solidFill>
                <a:latin typeface="Berlin Sans FB" pitchFamily="34" charset="0"/>
              </a:rPr>
              <a:t>– 1/2</a:t>
            </a:r>
            <a:endParaRPr lang="en-US" sz="3600" b="1" dirty="0">
              <a:solidFill>
                <a:srgbClr val="FF000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96846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06_25_Figure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625" y="1772816"/>
            <a:ext cx="4348476" cy="4896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4176" y="10217"/>
            <a:ext cx="9148176" cy="707886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Pauli Exclusion Principle</a:t>
            </a:r>
            <a:endParaRPr lang="en-CA" sz="4000" b="1" baseline="-25000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41128"/>
            <a:ext cx="9144000" cy="1103696"/>
          </a:xfrm>
        </p:spPr>
        <p:txBody>
          <a:bodyPr/>
          <a:lstStyle/>
          <a:p>
            <a:r>
              <a:rPr lang="en-CA" sz="2800" dirty="0">
                <a:latin typeface="Berlin Sans FB" pitchFamily="34" charset="0"/>
              </a:rPr>
              <a:t>no two electrons </a:t>
            </a:r>
            <a:r>
              <a:rPr lang="en-CA" sz="2800" b="1" dirty="0">
                <a:latin typeface="Berlin Sans FB" pitchFamily="34" charset="0"/>
              </a:rPr>
              <a:t>in an atom </a:t>
            </a:r>
            <a:r>
              <a:rPr lang="en-CA" sz="2800" dirty="0">
                <a:latin typeface="Berlin Sans FB" pitchFamily="34" charset="0"/>
              </a:rPr>
              <a:t>can have the same set of four </a:t>
            </a:r>
            <a:r>
              <a:rPr lang="en-CA" sz="2800" dirty="0" smtClean="0">
                <a:latin typeface="Berlin Sans FB" pitchFamily="34" charset="0"/>
              </a:rPr>
              <a:t>quantum numbers:  </a:t>
            </a:r>
            <a:r>
              <a:rPr lang="en-CA" sz="2800" b="1" dirty="0">
                <a:solidFill>
                  <a:srgbClr val="FF0000"/>
                </a:solidFill>
                <a:latin typeface="Berlin Sans FB" pitchFamily="34" charset="0"/>
              </a:rPr>
              <a:t>n</a:t>
            </a:r>
            <a:r>
              <a:rPr lang="en-CA" sz="2800" dirty="0">
                <a:latin typeface="Berlin Sans FB" pitchFamily="34" charset="0"/>
              </a:rPr>
              <a:t>, </a:t>
            </a:r>
            <a:r>
              <a:rPr lang="en-CA" sz="2800" b="1" dirty="0">
                <a:solidFill>
                  <a:srgbClr val="FF0000"/>
                </a:solidFill>
                <a:latin typeface="Berlin Sans FB" pitchFamily="34" charset="0"/>
              </a:rPr>
              <a:t>l</a:t>
            </a:r>
            <a:r>
              <a:rPr lang="en-CA" sz="2800" dirty="0">
                <a:latin typeface="Berlin Sans FB" pitchFamily="34" charset="0"/>
              </a:rPr>
              <a:t>, </a:t>
            </a:r>
            <a:r>
              <a:rPr lang="en-CA" sz="2800" b="1" dirty="0" smtClean="0">
                <a:solidFill>
                  <a:srgbClr val="FF0000"/>
                </a:solidFill>
                <a:latin typeface="Berlin Sans FB" pitchFamily="34" charset="0"/>
              </a:rPr>
              <a:t>m</a:t>
            </a:r>
            <a:r>
              <a:rPr lang="en-CA" sz="2800" b="1" baseline="-25000" dirty="0" smtClean="0">
                <a:solidFill>
                  <a:srgbClr val="FF0000"/>
                </a:solidFill>
                <a:latin typeface="Berlin Sans FB" pitchFamily="34" charset="0"/>
              </a:rPr>
              <a:t>l</a:t>
            </a:r>
            <a:r>
              <a:rPr lang="en-CA" sz="2800" dirty="0" smtClean="0">
                <a:latin typeface="Berlin Sans FB" pitchFamily="34" charset="0"/>
              </a:rPr>
              <a:t>, and </a:t>
            </a:r>
            <a:r>
              <a:rPr lang="en-CA" sz="2800" b="1" dirty="0">
                <a:solidFill>
                  <a:srgbClr val="FF0000"/>
                </a:solidFill>
                <a:latin typeface="Berlin Sans FB" pitchFamily="34" charset="0"/>
              </a:rPr>
              <a:t>m</a:t>
            </a:r>
            <a:r>
              <a:rPr lang="en-CA" sz="2800" b="1" baseline="-25000" dirty="0">
                <a:solidFill>
                  <a:srgbClr val="FF0000"/>
                </a:solidFill>
                <a:latin typeface="Berlin Sans FB" pitchFamily="34" charset="0"/>
              </a:rPr>
              <a:t>s</a:t>
            </a:r>
            <a:r>
              <a:rPr lang="en-CA" sz="2800" dirty="0" smtClean="0">
                <a:latin typeface="Berlin Sans FB" pitchFamily="34" charset="0"/>
              </a:rPr>
              <a:t>.</a:t>
            </a:r>
            <a:endParaRPr lang="en-US" sz="2800" dirty="0" smtClean="0">
              <a:latin typeface="Berlin Sans FB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803" y="2007992"/>
            <a:ext cx="4572000" cy="401329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CA" sz="2800" dirty="0" smtClean="0">
                <a:latin typeface="Berlin Sans FB" pitchFamily="34" charset="0"/>
              </a:rPr>
              <a:t>For a given orbital : </a:t>
            </a:r>
            <a:r>
              <a:rPr lang="en-CA" sz="2800" b="1" dirty="0" smtClean="0">
                <a:solidFill>
                  <a:srgbClr val="FF0000"/>
                </a:solidFill>
                <a:latin typeface="Berlin Sans FB" pitchFamily="34" charset="0"/>
              </a:rPr>
              <a:t>n</a:t>
            </a:r>
            <a:r>
              <a:rPr lang="en-CA" sz="2800" dirty="0" smtClean="0">
                <a:latin typeface="Berlin Sans FB" pitchFamily="34" charset="0"/>
              </a:rPr>
              <a:t>, </a:t>
            </a:r>
            <a:r>
              <a:rPr lang="en-CA" sz="2800" b="1" dirty="0" smtClean="0">
                <a:solidFill>
                  <a:srgbClr val="FF0000"/>
                </a:solidFill>
                <a:latin typeface="Berlin Sans FB" pitchFamily="34" charset="0"/>
              </a:rPr>
              <a:t>l</a:t>
            </a:r>
            <a:r>
              <a:rPr lang="en-CA" sz="2800" dirty="0" smtClean="0">
                <a:latin typeface="Berlin Sans FB" pitchFamily="34" charset="0"/>
              </a:rPr>
              <a:t>, and </a:t>
            </a:r>
            <a:r>
              <a:rPr lang="en-CA" sz="2800" b="1" dirty="0" smtClean="0">
                <a:solidFill>
                  <a:srgbClr val="FF0000"/>
                </a:solidFill>
                <a:latin typeface="Berlin Sans FB" pitchFamily="34" charset="0"/>
              </a:rPr>
              <a:t>m</a:t>
            </a:r>
            <a:r>
              <a:rPr lang="en-CA" sz="2800" b="1" baseline="-25000" dirty="0" smtClean="0">
                <a:solidFill>
                  <a:srgbClr val="FF0000"/>
                </a:solidFill>
                <a:latin typeface="Berlin Sans FB" pitchFamily="34" charset="0"/>
              </a:rPr>
              <a:t>l</a:t>
            </a:r>
            <a:r>
              <a:rPr lang="en-CA" sz="2800" dirty="0" smtClean="0">
                <a:latin typeface="Berlin Sans FB" pitchFamily="34" charset="0"/>
              </a:rPr>
              <a:t>, are </a:t>
            </a:r>
            <a:r>
              <a:rPr lang="en-CA" sz="2800" b="1" dirty="0" smtClean="0">
                <a:latin typeface="Berlin Sans FB" pitchFamily="34" charset="0"/>
              </a:rPr>
              <a:t>FIXED</a:t>
            </a:r>
          </a:p>
          <a:p>
            <a:r>
              <a:rPr lang="en-CA" sz="2800" dirty="0" smtClean="0">
                <a:latin typeface="Berlin Sans FB" pitchFamily="34" charset="0"/>
              </a:rPr>
              <a:t>So if we want to put more than one electron into the same orbital, only </a:t>
            </a:r>
            <a:r>
              <a:rPr lang="en-CA" sz="2800" b="1" dirty="0" smtClean="0">
                <a:solidFill>
                  <a:srgbClr val="FF0000"/>
                </a:solidFill>
                <a:latin typeface="Berlin Sans FB" pitchFamily="34" charset="0"/>
              </a:rPr>
              <a:t>m</a:t>
            </a:r>
            <a:r>
              <a:rPr lang="en-CA" sz="2800" b="1" baseline="-25000" dirty="0" smtClean="0">
                <a:solidFill>
                  <a:srgbClr val="FF0000"/>
                </a:solidFill>
                <a:latin typeface="Berlin Sans FB" pitchFamily="34" charset="0"/>
              </a:rPr>
              <a:t>s </a:t>
            </a:r>
            <a:r>
              <a:rPr lang="en-CA" sz="2800" dirty="0" smtClean="0">
                <a:latin typeface="Berlin Sans FB" pitchFamily="34" charset="0"/>
              </a:rPr>
              <a:t>must be different</a:t>
            </a:r>
          </a:p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Berlin Sans FB" pitchFamily="34" charset="0"/>
              </a:rPr>
              <a:t>Only 2 electrons are allowed for each orbital!!</a:t>
            </a:r>
            <a:endParaRPr lang="en-US" sz="2800" b="1" dirty="0" smtClean="0">
              <a:solidFill>
                <a:srgbClr val="FF000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26470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6.8 ELECTRON CONFIGURATIONS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8" name="Picture 3" descr="06_24_Figure_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" y="718104"/>
            <a:ext cx="4700745" cy="6151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 descr="http://www.chemtutor.com/images/schem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569" y="761903"/>
            <a:ext cx="4398169" cy="60636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95640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6.8 ELECTRON CONFIGURATIONS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779912" y="1124744"/>
            <a:ext cx="5112568" cy="4895056"/>
          </a:xfrm>
        </p:spPr>
        <p:txBody>
          <a:bodyPr/>
          <a:lstStyle/>
          <a:p>
            <a:r>
              <a:rPr lang="en-US" sz="3600" dirty="0">
                <a:latin typeface="Berlin Sans FB" pitchFamily="34" charset="0"/>
              </a:rPr>
              <a:t>This term shows the distribution of all electrons in an atom.</a:t>
            </a:r>
          </a:p>
          <a:p>
            <a:r>
              <a:rPr lang="en-US" sz="3600" dirty="0">
                <a:latin typeface="Berlin Sans FB" pitchFamily="34" charset="0"/>
              </a:rPr>
              <a:t>Each component consists </a:t>
            </a:r>
            <a:r>
              <a:rPr lang="en-US" sz="3600" dirty="0" smtClean="0">
                <a:latin typeface="Berlin Sans FB" pitchFamily="34" charset="0"/>
              </a:rPr>
              <a:t>of: </a:t>
            </a:r>
            <a:endParaRPr lang="en-US" sz="3600" dirty="0">
              <a:latin typeface="Berlin Sans FB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72E93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676400" y="2895600"/>
            <a:ext cx="1336675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6500" b="0" dirty="0">
                <a:solidFill>
                  <a:srgbClr val="0070C0"/>
                </a:solidFill>
                <a:latin typeface="Times New Roman" pitchFamily="18" charset="0"/>
              </a:rPr>
              <a:t>4</a:t>
            </a:r>
            <a:r>
              <a:rPr lang="en-US" sz="6500" b="0" i="1" dirty="0">
                <a:solidFill>
                  <a:srgbClr val="0070C0"/>
                </a:solidFill>
                <a:latin typeface="Times New Roman" pitchFamily="18" charset="0"/>
              </a:rPr>
              <a:t>p</a:t>
            </a:r>
            <a:r>
              <a:rPr lang="en-US" sz="6500" b="0" baseline="30000" dirty="0">
                <a:solidFill>
                  <a:srgbClr val="0070C0"/>
                </a:solidFill>
                <a:latin typeface="Times New Roman" pitchFamily="18" charset="0"/>
              </a:rPr>
              <a:t>5</a:t>
            </a:r>
            <a:endParaRPr lang="en-US" sz="6500" b="0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47440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6.8 ELECTRON CONFIGURATIONS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779912" y="1124744"/>
            <a:ext cx="5112568" cy="4895056"/>
          </a:xfrm>
        </p:spPr>
        <p:txBody>
          <a:bodyPr/>
          <a:lstStyle/>
          <a:p>
            <a:r>
              <a:rPr lang="en-US" sz="3600" dirty="0">
                <a:latin typeface="Berlin Sans FB" pitchFamily="34" charset="0"/>
              </a:rPr>
              <a:t>This term shows the distribution of all electrons in an atom.</a:t>
            </a:r>
          </a:p>
          <a:p>
            <a:r>
              <a:rPr lang="en-US" sz="3600" dirty="0">
                <a:latin typeface="Berlin Sans FB" pitchFamily="34" charset="0"/>
              </a:rPr>
              <a:t>Each component consists of </a:t>
            </a:r>
          </a:p>
          <a:p>
            <a:pPr lvl="1"/>
            <a:r>
              <a:rPr lang="en-US" sz="3200" b="1" dirty="0">
                <a:solidFill>
                  <a:srgbClr val="00B0F0"/>
                </a:solidFill>
                <a:latin typeface="Berlin Sans FB" pitchFamily="34" charset="0"/>
              </a:rPr>
              <a:t>A number denoting the energy </a:t>
            </a:r>
            <a:r>
              <a:rPr lang="en-US" sz="3200" b="1" dirty="0" smtClean="0">
                <a:solidFill>
                  <a:srgbClr val="00B0F0"/>
                </a:solidFill>
                <a:latin typeface="Berlin Sans FB" pitchFamily="34" charset="0"/>
              </a:rPr>
              <a:t>level</a:t>
            </a:r>
            <a:endParaRPr lang="en-US" sz="3200" b="1" dirty="0">
              <a:solidFill>
                <a:srgbClr val="00B0F0"/>
              </a:solidFill>
              <a:latin typeface="Berlin Sans FB" pitchFamily="34" charset="0"/>
            </a:endParaRPr>
          </a:p>
          <a:p>
            <a:endParaRPr lang="en-US" sz="2400" dirty="0">
              <a:solidFill>
                <a:srgbClr val="072E93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676400" y="2895600"/>
            <a:ext cx="1336675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6500" b="0" dirty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6500" b="0" i="1" dirty="0">
                <a:solidFill>
                  <a:srgbClr val="0070C0"/>
                </a:solidFill>
                <a:latin typeface="Times New Roman" pitchFamily="18" charset="0"/>
              </a:rPr>
              <a:t>p</a:t>
            </a:r>
            <a:r>
              <a:rPr lang="en-US" sz="6500" b="0" baseline="30000" dirty="0">
                <a:solidFill>
                  <a:srgbClr val="0070C0"/>
                </a:solidFill>
                <a:latin typeface="Times New Roman" pitchFamily="18" charset="0"/>
              </a:rPr>
              <a:t>5</a:t>
            </a:r>
            <a:endParaRPr lang="en-US" sz="6500" b="0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83894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6.8 ELECTRON CONFIGURATIONS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779912" y="1124744"/>
            <a:ext cx="5112568" cy="4895056"/>
          </a:xfrm>
        </p:spPr>
        <p:txBody>
          <a:bodyPr/>
          <a:lstStyle/>
          <a:p>
            <a:r>
              <a:rPr lang="en-US" sz="3600" dirty="0">
                <a:latin typeface="Berlin Sans FB" pitchFamily="34" charset="0"/>
              </a:rPr>
              <a:t>This term shows the distribution of all electrons in an atom.</a:t>
            </a:r>
          </a:p>
          <a:p>
            <a:r>
              <a:rPr lang="en-US" sz="3600" dirty="0">
                <a:latin typeface="Berlin Sans FB" pitchFamily="34" charset="0"/>
              </a:rPr>
              <a:t>Each component consists of </a:t>
            </a:r>
          </a:p>
          <a:p>
            <a:pPr lvl="1"/>
            <a:r>
              <a:rPr lang="en-CA" sz="3200" b="1" dirty="0">
                <a:solidFill>
                  <a:srgbClr val="00B0F0"/>
                </a:solidFill>
                <a:latin typeface="Berlin Sans FB" pitchFamily="34" charset="0"/>
              </a:rPr>
              <a:t>A letter denoting the type of </a:t>
            </a:r>
            <a:r>
              <a:rPr lang="en-CA" sz="3200" b="1" dirty="0" smtClean="0">
                <a:solidFill>
                  <a:srgbClr val="00B0F0"/>
                </a:solidFill>
                <a:latin typeface="Berlin Sans FB" pitchFamily="34" charset="0"/>
              </a:rPr>
              <a:t>orbital</a:t>
            </a:r>
            <a:endParaRPr lang="en-CA" sz="3200" b="1" dirty="0">
              <a:solidFill>
                <a:srgbClr val="00B0F0"/>
              </a:solidFill>
              <a:latin typeface="Berlin Sans FB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72E93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676400" y="2895600"/>
            <a:ext cx="1336675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6500" b="0" dirty="0">
                <a:solidFill>
                  <a:srgbClr val="0070C0"/>
                </a:solidFill>
                <a:latin typeface="Times New Roman" pitchFamily="18" charset="0"/>
              </a:rPr>
              <a:t>4</a:t>
            </a:r>
            <a:r>
              <a:rPr lang="en-US" sz="6500" b="0" i="1" dirty="0">
                <a:solidFill>
                  <a:srgbClr val="FF0000"/>
                </a:solidFill>
                <a:latin typeface="Times New Roman" pitchFamily="18" charset="0"/>
              </a:rPr>
              <a:t>p</a:t>
            </a:r>
            <a:r>
              <a:rPr lang="en-US" sz="6500" b="0" baseline="30000" dirty="0">
                <a:solidFill>
                  <a:srgbClr val="0070C0"/>
                </a:solidFill>
                <a:latin typeface="Times New Roman" pitchFamily="18" charset="0"/>
              </a:rPr>
              <a:t>5</a:t>
            </a:r>
            <a:endParaRPr lang="en-US" sz="6500" b="0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78042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6.8 ELECTRON CONFIGURATIONS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779912" y="1124744"/>
            <a:ext cx="5112568" cy="5256584"/>
          </a:xfrm>
        </p:spPr>
        <p:txBody>
          <a:bodyPr/>
          <a:lstStyle/>
          <a:p>
            <a:r>
              <a:rPr lang="en-US" sz="3600" dirty="0">
                <a:latin typeface="Berlin Sans FB" pitchFamily="34" charset="0"/>
              </a:rPr>
              <a:t>This term shows the distribution of all electrons in an atom.</a:t>
            </a:r>
          </a:p>
          <a:p>
            <a:r>
              <a:rPr lang="en-US" sz="3600" dirty="0">
                <a:latin typeface="Berlin Sans FB" pitchFamily="34" charset="0"/>
              </a:rPr>
              <a:t>Each component consists of </a:t>
            </a:r>
          </a:p>
          <a:p>
            <a:pPr lvl="1"/>
            <a:r>
              <a:rPr lang="en-CA" sz="3200" b="1" dirty="0">
                <a:solidFill>
                  <a:srgbClr val="00B0F0"/>
                </a:solidFill>
                <a:latin typeface="Berlin Sans FB" pitchFamily="34" charset="0"/>
              </a:rPr>
              <a:t>A superscript denoting the number of electrons in those orbitals.</a:t>
            </a:r>
          </a:p>
          <a:p>
            <a:pPr marL="0" indent="0">
              <a:buNone/>
            </a:pPr>
            <a:endParaRPr lang="en-US" sz="2400" dirty="0">
              <a:solidFill>
                <a:srgbClr val="072E93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676400" y="2895600"/>
            <a:ext cx="1336675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6500" b="0" dirty="0">
                <a:solidFill>
                  <a:srgbClr val="0070C0"/>
                </a:solidFill>
                <a:latin typeface="Times New Roman" pitchFamily="18" charset="0"/>
              </a:rPr>
              <a:t>4</a:t>
            </a:r>
            <a:r>
              <a:rPr lang="en-US" sz="6500" b="0" i="1" dirty="0">
                <a:solidFill>
                  <a:srgbClr val="0070C0"/>
                </a:solidFill>
                <a:latin typeface="Times New Roman" pitchFamily="18" charset="0"/>
              </a:rPr>
              <a:t>p</a:t>
            </a:r>
            <a:r>
              <a:rPr lang="en-US" sz="6500" b="0" baseline="30000" dirty="0">
                <a:solidFill>
                  <a:srgbClr val="FF0000"/>
                </a:solidFill>
                <a:latin typeface="Times New Roman" pitchFamily="18" charset="0"/>
              </a:rPr>
              <a:t>5</a:t>
            </a:r>
            <a:endParaRPr lang="en-US" sz="6500" b="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15472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6.8 ELECTRON CONFIGURATIONS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4176" y="718103"/>
            <a:ext cx="9098914" cy="1774793"/>
          </a:xfrm>
        </p:spPr>
        <p:txBody>
          <a:bodyPr/>
          <a:lstStyle/>
          <a:p>
            <a:r>
              <a:rPr lang="en-US" sz="2800" dirty="0" smtClean="0">
                <a:latin typeface="Berlin Sans FB" pitchFamily="34" charset="0"/>
              </a:rPr>
              <a:t>The way electrons are distributed within various orbitals</a:t>
            </a:r>
          </a:p>
          <a:p>
            <a:r>
              <a:rPr lang="en-CA" sz="2800" dirty="0" smtClean="0">
                <a:latin typeface="Berlin Sans FB" pitchFamily="34" charset="0"/>
              </a:rPr>
              <a:t>the </a:t>
            </a:r>
            <a:r>
              <a:rPr lang="en-CA" sz="2800" dirty="0">
                <a:latin typeface="Berlin Sans FB" pitchFamily="34" charset="0"/>
              </a:rPr>
              <a:t>orbitals are filled in order of increasing energy, with no more than two </a:t>
            </a:r>
            <a:r>
              <a:rPr lang="en-CA" sz="2800" dirty="0" smtClean="0">
                <a:latin typeface="Berlin Sans FB" pitchFamily="34" charset="0"/>
              </a:rPr>
              <a:t>electrons per </a:t>
            </a:r>
            <a:r>
              <a:rPr lang="en-CA" sz="2800" dirty="0">
                <a:latin typeface="Berlin Sans FB" pitchFamily="34" charset="0"/>
              </a:rPr>
              <a:t>orbital</a:t>
            </a:r>
            <a:endParaRPr lang="en-US" sz="2800" dirty="0">
              <a:latin typeface="Berlin Sans FB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1756" y="2348880"/>
            <a:ext cx="5378396" cy="923330"/>
          </a:xfrm>
          <a:prstGeom prst="rect">
            <a:avLst/>
          </a:prstGeom>
          <a:solidFill>
            <a:srgbClr val="FF99CC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Orbital Diagram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8" descr="06_Pg229_UnFigure_1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954" y="3508904"/>
            <a:ext cx="3810000" cy="1898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92316" y="3534899"/>
            <a:ext cx="2467342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:1</a:t>
            </a:r>
            <a:r>
              <a:rPr lang="en-US" sz="5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5400" b="1" cap="all" spc="0" baseline="30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5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5400" b="1" cap="all" spc="0" baseline="30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5400" b="1" cap="all" spc="0" baseline="300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Up Arrow 9"/>
          <p:cNvSpPr/>
          <p:nvPr/>
        </p:nvSpPr>
        <p:spPr bwMode="auto">
          <a:xfrm rot="150818">
            <a:off x="7080163" y="4467183"/>
            <a:ext cx="432048" cy="1080120"/>
          </a:xfrm>
          <a:prstGeom prst="upArrow">
            <a:avLst/>
          </a:prstGeom>
          <a:solidFill>
            <a:srgbClr val="7030A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40853" y="5659410"/>
            <a:ext cx="2800767" cy="107721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electron</a:t>
            </a:r>
          </a:p>
          <a:p>
            <a:pPr algn="ctr"/>
            <a:r>
              <a:rPr lang="en-US" sz="32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configuration</a:t>
            </a:r>
            <a:endParaRPr lang="en-US" sz="3200" b="1" cap="none" spc="0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31230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6.8 ELECTRON CONFIGURATIONS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4176" y="718103"/>
            <a:ext cx="9098914" cy="1774793"/>
          </a:xfrm>
        </p:spPr>
        <p:txBody>
          <a:bodyPr/>
          <a:lstStyle/>
          <a:p>
            <a:r>
              <a:rPr lang="en-US" sz="2800" dirty="0" smtClean="0">
                <a:latin typeface="Berlin Sans FB" pitchFamily="34" charset="0"/>
              </a:rPr>
              <a:t>The way electrons are distributed within various orbitals</a:t>
            </a:r>
          </a:p>
          <a:p>
            <a:r>
              <a:rPr lang="en-CA" sz="2800" dirty="0" smtClean="0">
                <a:latin typeface="Berlin Sans FB" pitchFamily="34" charset="0"/>
              </a:rPr>
              <a:t>the </a:t>
            </a:r>
            <a:r>
              <a:rPr lang="en-CA" sz="2800" dirty="0">
                <a:latin typeface="Berlin Sans FB" pitchFamily="34" charset="0"/>
              </a:rPr>
              <a:t>orbitals are filled in order of increasing energy, with no more than two </a:t>
            </a:r>
            <a:r>
              <a:rPr lang="en-CA" sz="2800" dirty="0" smtClean="0">
                <a:latin typeface="Berlin Sans FB" pitchFamily="34" charset="0"/>
              </a:rPr>
              <a:t>electrons per </a:t>
            </a:r>
            <a:r>
              <a:rPr lang="en-CA" sz="2800" dirty="0">
                <a:latin typeface="Berlin Sans FB" pitchFamily="34" charset="0"/>
              </a:rPr>
              <a:t>orbital</a:t>
            </a:r>
            <a:endParaRPr lang="en-US" sz="2800" dirty="0">
              <a:latin typeface="Berlin Sans FB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1756" y="2348880"/>
            <a:ext cx="5378396" cy="923330"/>
          </a:xfrm>
          <a:prstGeom prst="rect">
            <a:avLst/>
          </a:prstGeom>
          <a:solidFill>
            <a:srgbClr val="FF99CC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Orbital Diagram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8" descr="06_Pg229_UnFigure_1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954" y="3508904"/>
            <a:ext cx="3810000" cy="1898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92316" y="3534899"/>
            <a:ext cx="2467342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:1</a:t>
            </a:r>
            <a:r>
              <a:rPr lang="en-US" sz="5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5400" b="1" cap="all" spc="0" baseline="30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5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5400" b="1" cap="all" spc="0" baseline="30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5400" b="1" cap="all" spc="0" baseline="300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Up Arrow 5"/>
          <p:cNvSpPr/>
          <p:nvPr/>
        </p:nvSpPr>
        <p:spPr bwMode="auto">
          <a:xfrm rot="2113132">
            <a:off x="2323631" y="4483956"/>
            <a:ext cx="432048" cy="1080120"/>
          </a:xfrm>
          <a:prstGeom prst="upArrow">
            <a:avLst/>
          </a:prstGeom>
          <a:solidFill>
            <a:srgbClr val="7030A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10" name="Up Arrow 9"/>
          <p:cNvSpPr/>
          <p:nvPr/>
        </p:nvSpPr>
        <p:spPr bwMode="auto">
          <a:xfrm rot="19838191">
            <a:off x="4995818" y="4494773"/>
            <a:ext cx="432048" cy="1080120"/>
          </a:xfrm>
          <a:prstGeom prst="upArrow">
            <a:avLst/>
          </a:prstGeom>
          <a:solidFill>
            <a:srgbClr val="7030A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6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02865" y="5569466"/>
            <a:ext cx="1960794" cy="107721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Unpaired</a:t>
            </a:r>
          </a:p>
          <a:p>
            <a:pPr algn="ctr"/>
            <a:r>
              <a:rPr lang="en-US" sz="32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electron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70574" y="5569466"/>
            <a:ext cx="2005677" cy="107721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Paired </a:t>
            </a:r>
          </a:p>
          <a:p>
            <a:pPr algn="ctr"/>
            <a:r>
              <a:rPr lang="en-US" sz="32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electrons</a:t>
            </a:r>
          </a:p>
        </p:txBody>
      </p:sp>
    </p:spTree>
    <p:extLst>
      <p:ext uri="{BB962C8B-B14F-4D97-AF65-F5344CB8AC3E}">
        <p14:creationId xmlns="" xmlns:p14="http://schemas.microsoft.com/office/powerpoint/2010/main" val="6280346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76" y="10217"/>
            <a:ext cx="9098914" cy="707886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Berlin Sans FB" pitchFamily="34" charset="0"/>
              </a:rPr>
              <a:t>6.8 ELECTRON CONFIGURATIONS</a:t>
            </a:r>
            <a:endParaRPr lang="en-CA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4176" y="718103"/>
            <a:ext cx="9098914" cy="1774793"/>
          </a:xfrm>
        </p:spPr>
        <p:txBody>
          <a:bodyPr/>
          <a:lstStyle/>
          <a:p>
            <a:r>
              <a:rPr lang="en-US" sz="2800" dirty="0" smtClean="0">
                <a:latin typeface="Berlin Sans FB" pitchFamily="34" charset="0"/>
              </a:rPr>
              <a:t>The way electrons are distributed within various orbitals</a:t>
            </a:r>
          </a:p>
          <a:p>
            <a:r>
              <a:rPr lang="en-CA" sz="2800" dirty="0" smtClean="0">
                <a:latin typeface="Berlin Sans FB" pitchFamily="34" charset="0"/>
              </a:rPr>
              <a:t>the </a:t>
            </a:r>
            <a:r>
              <a:rPr lang="en-CA" sz="2800" dirty="0">
                <a:latin typeface="Berlin Sans FB" pitchFamily="34" charset="0"/>
              </a:rPr>
              <a:t>orbitals are filled in order of increasing energy, with no more than two </a:t>
            </a:r>
            <a:r>
              <a:rPr lang="en-CA" sz="2800" dirty="0" smtClean="0">
                <a:latin typeface="Berlin Sans FB" pitchFamily="34" charset="0"/>
              </a:rPr>
              <a:t>electrons per </a:t>
            </a:r>
            <a:r>
              <a:rPr lang="en-CA" sz="2800" dirty="0">
                <a:latin typeface="Berlin Sans FB" pitchFamily="34" charset="0"/>
              </a:rPr>
              <a:t>orbital</a:t>
            </a:r>
            <a:endParaRPr lang="en-US" sz="2800" dirty="0">
              <a:latin typeface="Berlin Sans FB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1756" y="2348880"/>
            <a:ext cx="5378396" cy="923330"/>
          </a:xfrm>
          <a:prstGeom prst="rect">
            <a:avLst/>
          </a:prstGeom>
          <a:solidFill>
            <a:srgbClr val="FF99CC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Orbital Diagram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8" descr="06_Pg229_UnFigure_1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954" y="3508904"/>
            <a:ext cx="3810000" cy="1898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1070" y="5435379"/>
            <a:ext cx="6750566" cy="120032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How many unpaired electrons</a:t>
            </a:r>
          </a:p>
          <a:p>
            <a:pPr algn="ctr"/>
            <a:r>
              <a:rPr lang="en-US" sz="3600" b="1" cap="none" spc="0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does a </a:t>
            </a:r>
            <a:r>
              <a:rPr lang="en-US" sz="3600" b="1" cap="none" spc="0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Li</a:t>
            </a:r>
            <a:r>
              <a:rPr lang="en-US" sz="3600" b="1" cap="none" spc="0" dirty="0" smtClean="0">
                <a:ln w="11430"/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atom posses?</a:t>
            </a:r>
            <a:endParaRPr lang="en-US" sz="3600" b="1" cap="none" spc="0" dirty="0">
              <a:ln w="11430"/>
              <a:solidFill>
                <a:schemeClr val="accent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92316" y="3534899"/>
            <a:ext cx="2467342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:1</a:t>
            </a:r>
            <a:r>
              <a:rPr lang="en-US" sz="5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5400" b="1" cap="all" spc="0" baseline="30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5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5400" b="1" cap="all" spc="0" baseline="30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5400" b="1" cap="all" spc="0" baseline="300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55850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C82E32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C82E32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6" charset="-128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24793</TotalTime>
  <Words>4486</Words>
  <Application>Microsoft Office PowerPoint</Application>
  <PresentationFormat>On-screen Show (4:3)</PresentationFormat>
  <Paragraphs>776</Paragraphs>
  <Slides>143</Slides>
  <Notes>136</Notes>
  <HiddenSlides>0</HiddenSlides>
  <MMClips>0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143</vt:i4>
      </vt:variant>
    </vt:vector>
  </HeadingPairs>
  <TitlesOfParts>
    <vt:vector size="160" baseType="lpstr">
      <vt:lpstr>Blank Presentation</vt:lpstr>
      <vt:lpstr>1_Blank Presentation</vt:lpstr>
      <vt:lpstr>Executive</vt:lpstr>
      <vt:lpstr>2_Blank Presentation</vt:lpstr>
      <vt:lpstr>3_Default Design</vt:lpstr>
      <vt:lpstr>3_Blank Presentation</vt:lpstr>
      <vt:lpstr>4_Default Design</vt:lpstr>
      <vt:lpstr>Default Design</vt:lpstr>
      <vt:lpstr>4_Blank Presentation</vt:lpstr>
      <vt:lpstr>5_Blank Presentation</vt:lpstr>
      <vt:lpstr>6_Blank Presentation</vt:lpstr>
      <vt:lpstr>Pushpin</vt:lpstr>
      <vt:lpstr>7_Blank Presentation</vt:lpstr>
      <vt:lpstr>8_Blank Presentation</vt:lpstr>
      <vt:lpstr>9_Blank Presentation</vt:lpstr>
      <vt:lpstr>11_Blank Presentation</vt:lpstr>
      <vt:lpstr>10_Blank Presentation</vt:lpstr>
      <vt:lpstr>Slide 1</vt:lpstr>
      <vt:lpstr>The Wave Nature of Light</vt:lpstr>
      <vt:lpstr>Electromagnetic radiation</vt:lpstr>
      <vt:lpstr>Many Types of Electromagnetic Radiation</vt:lpstr>
      <vt:lpstr>Many Types of Electromagnetic Radiation</vt:lpstr>
      <vt:lpstr>Many Types of Electromagnetic Radiation</vt:lpstr>
      <vt:lpstr>Quantized Energy and Photons</vt:lpstr>
      <vt:lpstr>Unexplained Phenomena</vt:lpstr>
      <vt:lpstr>Unexplained Phenomena</vt:lpstr>
      <vt:lpstr>1. Black Body Radiation</vt:lpstr>
      <vt:lpstr>Hot Objects and Quantization of Energy</vt:lpstr>
      <vt:lpstr>Hot Objects and Quantization of Energy</vt:lpstr>
      <vt:lpstr>2. The Photoelectric Effect</vt:lpstr>
      <vt:lpstr>2. The Photoelectric Effect</vt:lpstr>
      <vt:lpstr>Slide 15</vt:lpstr>
      <vt:lpstr>Slide 16</vt:lpstr>
      <vt:lpstr>2. The Photoelectric Effect</vt:lpstr>
      <vt:lpstr>3. Emission Spectra</vt:lpstr>
      <vt:lpstr>Line Spectra and the Bohr Model</vt:lpstr>
      <vt:lpstr>Slide 20</vt:lpstr>
      <vt:lpstr>Slide 21</vt:lpstr>
      <vt:lpstr>Slide 22</vt:lpstr>
      <vt:lpstr>The Bohr Model Of A Hydrogen Atom</vt:lpstr>
      <vt:lpstr>The Bohr Model Of A Hydrogen Atom</vt:lpstr>
      <vt:lpstr>The Bohr Model Of A Hydrogen Atom</vt:lpstr>
      <vt:lpstr>The Bohr Model Of A Hydrogen Atom</vt:lpstr>
      <vt:lpstr>The Bohr Model Of A Hydrogen Atom</vt:lpstr>
      <vt:lpstr>The Bohr Model Of A Hydrogen Atom</vt:lpstr>
      <vt:lpstr>The Bohr Model Of A Hydrogen Atom</vt:lpstr>
      <vt:lpstr>The Bohr Model Of A Hydrogen Atom</vt:lpstr>
      <vt:lpstr>Slide 31</vt:lpstr>
      <vt:lpstr>Limitations of The Bohr Model</vt:lpstr>
      <vt:lpstr>The Summary of The Bohr Model</vt:lpstr>
      <vt:lpstr>6.4 The Wave Nature of Matter</vt:lpstr>
      <vt:lpstr>6.4 The Wave Nature of Matter</vt:lpstr>
      <vt:lpstr>6.4 The Wave Nature of Matter</vt:lpstr>
      <vt:lpstr>Slide 37</vt:lpstr>
      <vt:lpstr>Slide 38</vt:lpstr>
      <vt:lpstr>The demonstration of the wave properties of electrons </vt:lpstr>
      <vt:lpstr>HOMEWORK</vt:lpstr>
      <vt:lpstr>AP Chemistry</vt:lpstr>
      <vt:lpstr>The Uncertainty Principle</vt:lpstr>
      <vt:lpstr>The Uncertainty Principle</vt:lpstr>
      <vt:lpstr>The Uncertainty Principle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l : The secondary quantum number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HOMEWORK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HOMEWORK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Transition Metals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HOMEWORK</vt:lpstr>
      <vt:lpstr>6.9 Electron Configurations and Periodic Table</vt:lpstr>
      <vt:lpstr>Periodic Table</vt:lpstr>
      <vt:lpstr>Periodic Table</vt:lpstr>
      <vt:lpstr>Periodic Table</vt:lpstr>
      <vt:lpstr>REMEMBER!!!</vt:lpstr>
      <vt:lpstr>Some Anomalies</vt:lpstr>
      <vt:lpstr>Some Anomalies</vt:lpstr>
      <vt:lpstr>Some Anomalies</vt:lpstr>
      <vt:lpstr>Slide 130</vt:lpstr>
      <vt:lpstr>Slide 131</vt:lpstr>
      <vt:lpstr>Slide 132</vt:lpstr>
      <vt:lpstr>Slide 133</vt:lpstr>
      <vt:lpstr>Slide 134</vt:lpstr>
      <vt:lpstr>HOMEWORK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</vt:vector>
  </TitlesOfParts>
  <Company>John Bookstaver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5 Thermochemistry</dc:title>
  <dc:creator>John Bookstaver</dc:creator>
  <cp:lastModifiedBy>a.vlacil</cp:lastModifiedBy>
  <cp:revision>428</cp:revision>
  <dcterms:created xsi:type="dcterms:W3CDTF">2007-08-03T16:42:09Z</dcterms:created>
  <dcterms:modified xsi:type="dcterms:W3CDTF">2014-05-16T15:38:16Z</dcterms:modified>
</cp:coreProperties>
</file>