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89" r:id="rId2"/>
    <p:sldMasterId id="2147483703" r:id="rId3"/>
    <p:sldMasterId id="2147483816" r:id="rId4"/>
    <p:sldMasterId id="2147483870" r:id="rId5"/>
    <p:sldMasterId id="2147483902" r:id="rId6"/>
    <p:sldMasterId id="2147483915" r:id="rId7"/>
    <p:sldMasterId id="2147483927" r:id="rId8"/>
    <p:sldMasterId id="2147483940" r:id="rId9"/>
    <p:sldMasterId id="2147483953" r:id="rId10"/>
    <p:sldMasterId id="2147484024" r:id="rId11"/>
  </p:sldMasterIdLst>
  <p:notesMasterIdLst>
    <p:notesMasterId r:id="rId27"/>
  </p:notesMasterIdLst>
  <p:sldIdLst>
    <p:sldId id="450" r:id="rId12"/>
    <p:sldId id="329" r:id="rId13"/>
    <p:sldId id="628" r:id="rId14"/>
    <p:sldId id="621" r:id="rId15"/>
    <p:sldId id="625" r:id="rId16"/>
    <p:sldId id="622" r:id="rId17"/>
    <p:sldId id="623" r:id="rId18"/>
    <p:sldId id="626" r:id="rId19"/>
    <p:sldId id="624" r:id="rId20"/>
    <p:sldId id="629" r:id="rId21"/>
    <p:sldId id="631" r:id="rId22"/>
    <p:sldId id="632" r:id="rId23"/>
    <p:sldId id="630" r:id="rId24"/>
    <p:sldId id="633" r:id="rId25"/>
    <p:sldId id="559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CCFF"/>
    <a:srgbClr val="CCFFCC"/>
    <a:srgbClr val="66FF99"/>
    <a:srgbClr val="FFFFCC"/>
    <a:srgbClr val="00FF00"/>
    <a:srgbClr val="FF99FF"/>
    <a:srgbClr val="66FFFF"/>
    <a:srgbClr val="8B0030"/>
    <a:srgbClr val="CC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314" autoAdjust="0"/>
    <p:restoredTop sz="94747" autoAdjust="0"/>
  </p:normalViewPr>
  <p:slideViewPr>
    <p:cSldViewPr>
      <p:cViewPr>
        <p:scale>
          <a:sx n="70" d="100"/>
          <a:sy n="70" d="100"/>
        </p:scale>
        <p:origin x="-450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144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FF4C37-41EC-4384-B20D-4BF8203DDB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3004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D6A82-8EA0-414B-A201-ED28D808E2B5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12334503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658059830"/>
      </p:ext>
    </p:extLst>
  </p:cSld>
  <p:clrMapOvr>
    <a:masterClrMapping/>
  </p:clrMapOvr>
  <p:transition spd="slow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027333752"/>
      </p:ext>
    </p:extLst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616470453"/>
      </p:ext>
    </p:extLst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11277515"/>
      </p:ext>
    </p:extLst>
  </p:cSld>
  <p:clrMapOvr>
    <a:masterClrMapping/>
  </p:clrMapOvr>
  <p:transition spd="slow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63225983"/>
      </p:ext>
    </p:extLst>
  </p:cSld>
  <p:clrMapOvr>
    <a:masterClrMapping/>
  </p:clrMapOvr>
  <p:transition spd="slow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80744210"/>
      </p:ext>
    </p:extLst>
  </p:cSld>
  <p:clrMapOvr>
    <a:masterClrMapping/>
  </p:clrMapOvr>
  <p:transition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902266158"/>
      </p:ext>
    </p:extLst>
  </p:cSld>
  <p:clrMapOvr>
    <a:masterClrMapping/>
  </p:clrMapOvr>
  <p:transition spd="slow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592917040"/>
      </p:ext>
    </p:extLst>
  </p:cSld>
  <p:clrMapOvr>
    <a:masterClrMapping/>
  </p:clrMapOvr>
  <p:transition spd="slow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884064901"/>
      </p:ext>
    </p:extLst>
  </p:cSld>
  <p:clrMapOvr>
    <a:masterClrMapping/>
  </p:clrMapOvr>
  <p:transition spd="slow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935243514"/>
      </p:ext>
    </p:extLst>
  </p:cSld>
  <p:clrMapOvr>
    <a:masterClrMapping/>
  </p:clrMapOvr>
  <p:transition spd="slow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10385730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038781490"/>
      </p:ext>
    </p:extLst>
  </p:cSld>
  <p:clrMapOvr>
    <a:masterClrMapping/>
  </p:clrMapOvr>
  <p:transition spd="slow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705019090"/>
      </p:ext>
    </p:extLst>
  </p:cSld>
  <p:clrMapOvr>
    <a:masterClrMapping/>
  </p:clrMapOvr>
  <p:transition spd="slow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771098879"/>
      </p:ext>
    </p:extLst>
  </p:cSld>
  <p:clrMapOvr>
    <a:masterClrMapping/>
  </p:clrMapOvr>
  <p:transition spd="slow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276413566"/>
      </p:ext>
    </p:extLst>
  </p:cSld>
  <p:clrMapOvr>
    <a:masterClrMapping/>
  </p:clrMapOvr>
  <p:transition spd="slow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29206246"/>
      </p:ext>
    </p:extLst>
  </p:cSld>
  <p:clrMapOvr>
    <a:masterClrMapping/>
  </p:clrMapOvr>
  <p:transition spd="slow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39588506"/>
      </p:ext>
    </p:extLst>
  </p:cSld>
  <p:clrMapOvr>
    <a:masterClrMapping/>
  </p:clrMapOvr>
  <p:transition spd="slow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29675829"/>
      </p:ext>
    </p:extLst>
  </p:cSld>
  <p:clrMapOvr>
    <a:masterClrMapping/>
  </p:clrMapOvr>
  <p:transition spd="slow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147281382"/>
      </p:ext>
    </p:extLst>
  </p:cSld>
  <p:clrMapOvr>
    <a:masterClrMapping/>
  </p:clrMapOvr>
  <p:transition spd="slow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667016922"/>
      </p:ext>
    </p:extLst>
  </p:cSld>
  <p:clrMapOvr>
    <a:masterClrMapping/>
  </p:clrMapOvr>
  <p:transition spd="slow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854635325"/>
      </p:ext>
    </p:extLst>
  </p:cSld>
  <p:clrMapOvr>
    <a:masterClrMapping/>
  </p:clrMapOvr>
  <p:transition spd="slow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38784155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2B2E3-484C-4F54-ACDA-DC67E8D9899A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5/26/2014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5C1D9-BE51-4988-A4FD-2EC5C4A6F100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41322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25701217"/>
      </p:ext>
    </p:extLst>
  </p:cSld>
  <p:clrMapOvr>
    <a:masterClrMapping/>
  </p:clrMapOvr>
  <p:transition spd="slow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87608792"/>
      </p:ext>
    </p:extLst>
  </p:cSld>
  <p:clrMapOvr>
    <a:masterClrMapping/>
  </p:clrMapOvr>
  <p:transition spd="slow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145617589"/>
      </p:ext>
    </p:extLst>
  </p:cSld>
  <p:clrMapOvr>
    <a:masterClrMapping/>
  </p:clrMapOvr>
  <p:transition spd="slow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756278676"/>
      </p:ext>
    </p:extLst>
  </p:cSld>
  <p:clrMapOvr>
    <a:masterClrMapping/>
  </p:clrMapOvr>
  <p:transition spd="slow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83318990"/>
      </p:ext>
    </p:extLst>
  </p:cSld>
  <p:clrMapOvr>
    <a:masterClrMapping/>
  </p:clrMapOvr>
  <p:transition spd="slow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446512145"/>
      </p:ext>
    </p:extLst>
  </p:cSld>
  <p:clrMapOvr>
    <a:masterClrMapping/>
  </p:clrMapOvr>
  <p:transition spd="slow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88325981"/>
      </p:ext>
    </p:extLst>
  </p:cSld>
  <p:clrMapOvr>
    <a:masterClrMapping/>
  </p:clrMapOvr>
  <p:transition spd="slow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557099452"/>
      </p:ext>
    </p:extLst>
  </p:cSld>
  <p:clrMapOvr>
    <a:masterClrMapping/>
  </p:clrMapOvr>
  <p:transition spd="slow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275988472"/>
      </p:ext>
    </p:extLst>
  </p:cSld>
  <p:clrMapOvr>
    <a:masterClrMapping/>
  </p:clrMapOvr>
  <p:transition spd="slow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83ED15-7D3A-418E-BE3C-C2FAB0095C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07166754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E11DB-C361-4230-9CE8-6BE13BA0DEA0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5/26/2014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6916E-379E-4FBE-9A49-D7106A826E06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60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8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Oval 9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Oval 10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B9963-8697-4989-BC28-A629D79A8D47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5/26/2014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1C1F-F6BD-4636-AEF4-78A63B4BB5D8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5699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27F05-13CC-4B69-9B67-E6CD3433CA6B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5/26/2014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AC263-5393-40A4-948A-81D939A54933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7664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A8D4-87A6-4B1E-9C6B-CAF042FAC2FB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5/26/2014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5A5DF-36A2-4BE0-83AA-47E0DF701900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7009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83713-510A-431C-BAF9-6BB15F468C87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5/26/2014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1213-D8D1-4B0C-B01B-88E9335D26E5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8794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01C6B-BD61-495A-86CC-6A3BFBB398E3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5/26/2014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4A56D-DBB3-4BAD-A402-8980CC0ECE5C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5229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58F26-AB40-48F9-A81D-F92A0354BCFA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5/26/2014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583D8-965E-4A8C-8E9E-08097E33F099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829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095732762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67EF4-D416-401B-9EE3-F684E4D8F32E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5/26/2014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8E72C-EDF2-4D2C-8749-8D39FEFF3744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0106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FF50D-BEC6-4F74-AF02-2F77B9619905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5/26/2014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C31AB-FC3C-435E-9A04-87D01F01F2DD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8903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D150C-8D59-4B0E-AC37-288195DCBFF5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5/26/2014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795EF-810D-4BFE-9E1E-996BC60836DC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1738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676400"/>
            <a:ext cx="35052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95400" y="3962400"/>
            <a:ext cx="35052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53000" y="1676400"/>
            <a:ext cx="3505200" cy="4419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F0AD277-85CB-43A0-8600-1273FE17030A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6955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6CC5B55-4467-41B2-9C4A-0E2A64F19328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4400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F4A473-8BCC-4C6C-888E-91F905D3C6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142631512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82E412-38B5-496B-B0E3-A567761956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411295760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3B4834-D7D6-4474-9AC3-B88A07C860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30638621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64C789-6CFC-4FF4-AC43-2A87ACFC8F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106501791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25A071-C806-42E0-8992-5E9EC4CE93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167310144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77838047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8ED1A5-0C7C-4F52-AF44-42F081CF0C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120735854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7FC627-83EE-4F17-BFA6-EBE8314546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2811222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C13BAA-7A34-4F02-85B0-E8D5E4B57A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1796706096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E2D965-17CD-48BE-95EA-039523ED04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624012856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57FAE2-9E6D-48BC-8587-D661756AA6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374608114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FB6719-90D5-42D4-B7B0-DA8301903B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2430489998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4EC5928-87F2-4A00-8E47-700A03B3D3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777073621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B418456-9792-4A29-B6F9-C69D3D465C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510018988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760056D-AB05-449F-9F45-0C0630A96D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129926411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334416-86DF-4527-97F2-41EBBAA22E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165286581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127280830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6AF8815-0FFD-4A42-9D54-F3D2172B76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172580214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0D4B5-7FF9-4AA8-82C7-36A4C17A2E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3417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8647E-22F3-49C6-BC7B-C14A641975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8890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AA14F-92A1-41D4-9262-EE2E99DFC6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66481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3BA99-B0A7-4E36-8074-FACBC5B416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958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78733-C823-47E0-B34A-56EBAFF20C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045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D401B-03D1-4565-BE97-7E712B45B4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58992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B2589-FFF7-47D1-95EB-F37D058806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00176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5BE3D-664B-497B-9738-FC636C7FBC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63880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4D771-B6D4-4464-A6BD-8701AC40BA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906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821871647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1ADA-43E8-418D-831A-E93DF47E4C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50969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BED7D-F57E-4C9D-A1A3-BB48E81C72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64121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11524073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623167124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846339515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101938743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043062154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786812346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91445911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23184362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252349115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768301295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646446286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824045010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32084007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93718997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07868615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195082815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02464597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353650693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5956015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7330709"/>
      </p:ext>
    </p:extLst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75494927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35455453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525857453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136588328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7FED4EA-9EF6-4B8F-A1F5-3D53A7BDC781}" type="datetime1">
              <a:rPr lang="en-US" smtClean="0">
                <a:solidFill>
                  <a:srgbClr val="465E9C"/>
                </a:solidFill>
              </a:rPr>
              <a:pPr/>
              <a:t>5/26/2014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9641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1F95-78BC-49AC-9A57-2C2BB43FC327}" type="datetime1">
              <a:rPr lang="en-US" smtClean="0">
                <a:solidFill>
                  <a:srgbClr val="465E9C"/>
                </a:solidFill>
              </a:rPr>
              <a:pPr/>
              <a:t>5/26/2014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78252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0C04-CA0F-4F8C-A08F-DC6F12F63616}" type="datetime1">
              <a:rPr lang="en-US" smtClean="0">
                <a:solidFill>
                  <a:srgbClr val="465E9C"/>
                </a:solidFill>
              </a:rPr>
              <a:pPr/>
              <a:t>5/26/2014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23659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2D4C-3692-4D8C-A9C7-FA153DB6DBC7}" type="datetime1">
              <a:rPr lang="en-US" smtClean="0">
                <a:solidFill>
                  <a:srgbClr val="465E9C"/>
                </a:solidFill>
              </a:rPr>
              <a:pPr/>
              <a:t>5/26/2014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59926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65A0-C32F-4963-90FE-9106D8CE75FB}" type="datetime1">
              <a:rPr lang="en-US" smtClean="0">
                <a:solidFill>
                  <a:srgbClr val="465E9C"/>
                </a:solidFill>
              </a:rPr>
              <a:pPr/>
              <a:t>5/26/2014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33135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EFDD-E2EE-452C-8A3D-30B1739880B1}" type="datetime1">
              <a:rPr lang="en-US" smtClean="0">
                <a:solidFill>
                  <a:srgbClr val="465E9C"/>
                </a:solidFill>
              </a:rPr>
              <a:pPr/>
              <a:t>5/26/2014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803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665816888"/>
      </p:ext>
    </p:extLst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72B6-F430-4DE3-B382-FD1E47F4E35A}" type="datetime1">
              <a:rPr lang="en-US" smtClean="0">
                <a:solidFill>
                  <a:srgbClr val="465E9C"/>
                </a:solidFill>
              </a:rPr>
              <a:pPr/>
              <a:t>5/26/2014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85565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72627FE-BCE6-436C-ACF3-5F63358BB329}" type="datetime1">
              <a:rPr lang="en-US" smtClean="0">
                <a:solidFill>
                  <a:srgbClr val="465E9C"/>
                </a:solidFill>
              </a:rPr>
              <a:pPr/>
              <a:t>5/26/2014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35432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B9F5FF8-FACB-4AA7-8323-74686B65CFE3}" type="datetime1">
              <a:rPr lang="en-US" smtClean="0">
                <a:solidFill>
                  <a:srgbClr val="465E9C"/>
                </a:solidFill>
              </a:rPr>
              <a:pPr/>
              <a:t>5/26/2014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23018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927E-2875-41A2-9C08-D5357FADDCDD}" type="datetime1">
              <a:rPr lang="en-US" smtClean="0">
                <a:solidFill>
                  <a:srgbClr val="465E9C"/>
                </a:solidFill>
              </a:rPr>
              <a:pPr/>
              <a:t>5/26/2014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11570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DA65-1DF1-40D4-ACB7-30A4F93DE285}" type="datetime1">
              <a:rPr lang="en-US" smtClean="0">
                <a:solidFill>
                  <a:srgbClr val="465E9C"/>
                </a:solidFill>
              </a:rPr>
              <a:pPr/>
              <a:t>5/26/2014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20621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084643449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605214588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15047022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590879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80666275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139962158"/>
      </p:ext>
    </p:extLst>
  </p:cSld>
  <p:clrMapOvr>
    <a:masterClrMapping/>
  </p:clrMapOvr>
  <p:transition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385997294"/>
      </p:ext>
    </p:extLst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93380446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790105134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77909929"/>
      </p:ext>
    </p:extLst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548509323"/>
      </p:ext>
    </p:extLst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144422788"/>
      </p:ext>
    </p:extLst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97864976"/>
      </p:ext>
    </p:extLst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941353015"/>
      </p:ext>
    </p:extLst>
  </p:cSld>
  <p:clrMapOvr>
    <a:masterClrMapping/>
  </p:clrMapOvr>
  <p:transition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158447667"/>
      </p:ext>
    </p:extLst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23185235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6881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4035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7" r:id="rId12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eaLnBrk="1" hangingPunct="1">
              <a:defRPr/>
            </a:pPr>
            <a:fld id="{D4CE6AC5-BE76-4BEE-B9F2-F830E2282053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Arial" charset="0"/>
              </a:rPr>
              <a:pPr eaLnBrk="1" hangingPunct="1">
                <a:defRPr/>
              </a:pPr>
              <a:t>5/26/2014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eaLnBrk="1" hangingPunct="1">
              <a:defRPr/>
            </a:pPr>
            <a:fld id="{43C36DB2-E3D1-43C2-8D0C-DBADF47C4076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Arial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ea typeface="+mn-ea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870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E7B15B-EBB0-4962-97A5-17380D6CBE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35" name="Group 11"/>
          <p:cNvGrpSpPr>
            <a:grpSpLocks/>
          </p:cNvGrpSpPr>
          <p:nvPr userDrawn="1"/>
        </p:nvGrpSpPr>
        <p:grpSpPr bwMode="auto">
          <a:xfrm>
            <a:off x="7642225" y="5524500"/>
            <a:ext cx="1557338" cy="1233488"/>
            <a:chOff x="4814" y="3480"/>
            <a:chExt cx="981" cy="777"/>
          </a:xfrm>
        </p:grpSpPr>
        <p:pic>
          <p:nvPicPr>
            <p:cNvPr id="1034" name="Picture 10" descr="Triangle--Gray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480"/>
              <a:ext cx="777" cy="77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4814" y="3790"/>
              <a:ext cx="9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Thermochemistry</a:t>
              </a:r>
            </a:p>
          </p:txBody>
        </p:sp>
      </p:grp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8080"/>
                </a:solidFill>
                <a:latin typeface="Times New Roman" pitchFamily="66" charset="0"/>
                <a:cs typeface="Arial" charset="0"/>
              </a:defRPr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158652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transition spd="slow"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535156-4E4D-41F1-BBDF-A934E84C417F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540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721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1560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848ECAE-A133-4D08-92F8-E530A19F5A9C}" type="datetime1">
              <a:rPr lang="en-US" smtClean="0">
                <a:solidFill>
                  <a:srgbClr val="465E9C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5/26/2014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A9B540C-44DA-4F69-89C9-7C84606640D3}" type="slidenum">
              <a:rPr lang="en-US" smtClean="0">
                <a:solidFill>
                  <a:srgbClr val="465E9C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59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9452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3023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801402"/>
            <a:ext cx="9167813" cy="599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270" name="Title 1"/>
          <p:cNvSpPr txBox="1">
            <a:spLocks/>
          </p:cNvSpPr>
          <p:nvPr/>
        </p:nvSpPr>
        <p:spPr bwMode="auto">
          <a:xfrm>
            <a:off x="0" y="-50850"/>
            <a:ext cx="9144000" cy="889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CA" sz="3600" dirty="0" smtClean="0">
                <a:latin typeface="Britannic Bold" pitchFamily="34" charset="0"/>
                <a:ea typeface="ＭＳ Ｐゴシック" pitchFamily="34" charset="-128"/>
                <a:cs typeface="Arial" charset="0"/>
              </a:rPr>
              <a:t>6.1 The Development of the Periodic Table</a:t>
            </a:r>
            <a:endParaRPr lang="en-US" sz="3600" dirty="0">
              <a:latin typeface="Britannic Bold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286000" y="1905000"/>
            <a:ext cx="3810000" cy="106004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dirty="0" smtClean="0">
                <a:latin typeface="Berlin Sans FB Demi" pitchFamily="34" charset="0"/>
                <a:ea typeface="ＭＳ Ｐゴシック" pitchFamily="34" charset="-128"/>
                <a:cs typeface="Arial" charset="0"/>
              </a:rPr>
              <a:t>Pages: </a:t>
            </a:r>
          </a:p>
          <a:p>
            <a:pPr algn="ctr" eaLnBrk="1" hangingPunct="1"/>
            <a:r>
              <a:rPr lang="en-US" sz="4000" dirty="0" smtClean="0">
                <a:latin typeface="Berlin Sans FB Demi" pitchFamily="34" charset="0"/>
                <a:ea typeface="ＭＳ Ｐゴシック" pitchFamily="34" charset="-128"/>
                <a:cs typeface="Arial" charset="0"/>
              </a:rPr>
              <a:t>286 – 298</a:t>
            </a:r>
            <a:endParaRPr lang="en-US" sz="4000" dirty="0">
              <a:latin typeface="Berlin Sans FB Demi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0"/>
            <a:ext cx="74676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1231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371600"/>
            <a:ext cx="6858000" cy="223943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752600"/>
            <a:ext cx="7267575" cy="181054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752600"/>
            <a:ext cx="6858000" cy="19177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905000"/>
            <a:ext cx="7391400" cy="7248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876800"/>
            <a:ext cx="8286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4876800"/>
            <a:ext cx="4095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5181600"/>
            <a:ext cx="704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5181600"/>
            <a:ext cx="1028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5181600"/>
            <a:ext cx="1009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5486400"/>
            <a:ext cx="13906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9000" y="5486400"/>
            <a:ext cx="1047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52600" y="5791200"/>
            <a:ext cx="7048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14800" y="5791200"/>
            <a:ext cx="13239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62800" y="6172200"/>
            <a:ext cx="13525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52600" y="6477000"/>
            <a:ext cx="7810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8900" dirty="0" smtClean="0">
                <a:solidFill>
                  <a:srgbClr val="FF0000"/>
                </a:solidFill>
                <a:latin typeface="Berlin Sans FB Demi" pitchFamily="34" charset="0"/>
              </a:rPr>
              <a:t>HOMEWORK</a:t>
            </a:r>
            <a:endParaRPr lang="en-CA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492896"/>
            <a:ext cx="756084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400" dirty="0" smtClean="0">
                <a:solidFill>
                  <a:srgbClr val="7030A0"/>
                </a:solidFill>
                <a:latin typeface="Bodoni MT Black" pitchFamily="18" charset="0"/>
              </a:rPr>
              <a:t>PAGE</a:t>
            </a:r>
            <a:r>
              <a:rPr lang="en-CA" sz="4400" dirty="0" smtClean="0">
                <a:latin typeface="Bodoni MT Black" pitchFamily="18" charset="0"/>
              </a:rPr>
              <a:t>: 283 - 284</a:t>
            </a:r>
            <a:endParaRPr lang="en-CA" sz="4400" dirty="0" smtClean="0">
              <a:solidFill>
                <a:schemeClr val="tx1"/>
              </a:solidFill>
              <a:latin typeface="Bodoni MT Black" pitchFamily="18" charset="0"/>
            </a:endParaRPr>
          </a:p>
          <a:p>
            <a:pPr marL="0" indent="0">
              <a:buNone/>
            </a:pPr>
            <a:endParaRPr lang="en-CA" sz="4400" dirty="0" smtClean="0">
              <a:latin typeface="Bodoni MT Black" pitchFamily="18" charset="0"/>
            </a:endParaRPr>
          </a:p>
          <a:p>
            <a:pPr marL="0" indent="0">
              <a:buNone/>
            </a:pPr>
            <a:r>
              <a:rPr lang="en-CA" sz="4400" dirty="0" smtClean="0">
                <a:solidFill>
                  <a:srgbClr val="7030A0"/>
                </a:solidFill>
                <a:latin typeface="Bodoni MT Black" pitchFamily="18" charset="0"/>
              </a:rPr>
              <a:t>PROBLEMS: </a:t>
            </a:r>
            <a:r>
              <a:rPr lang="en-CA" sz="4400" dirty="0" smtClean="0">
                <a:latin typeface="Bodoni MT Black" pitchFamily="18" charset="0"/>
              </a:rPr>
              <a:t>all</a:t>
            </a:r>
            <a:endParaRPr lang="en-CA" sz="4400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15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404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FF00"/>
          </a:solidFill>
        </p:spPr>
        <p:txBody>
          <a:bodyPr/>
          <a:lstStyle/>
          <a:p>
            <a:r>
              <a:rPr lang="en-US" sz="4000" b="1" dirty="0" smtClean="0">
                <a:solidFill>
                  <a:srgbClr val="0000FF"/>
                </a:solidFill>
                <a:latin typeface="Arial Rounded MT Bold" pitchFamily="34" charset="0"/>
              </a:rPr>
              <a:t>You already know this material…</a:t>
            </a:r>
            <a:endParaRPr lang="en-US" sz="1800" b="1" dirty="0">
              <a:solidFill>
                <a:srgbClr val="0000FF"/>
              </a:solidFill>
              <a:latin typeface="Arial Rounded MT Bold" pitchFamily="34" charset="0"/>
            </a:endParaRPr>
          </a:p>
        </p:txBody>
      </p:sp>
      <p:sp useBgFill="1">
        <p:nvSpPr>
          <p:cNvPr id="2" name="Rectangle 1"/>
          <p:cNvSpPr/>
          <p:nvPr/>
        </p:nvSpPr>
        <p:spPr bwMode="auto">
          <a:xfrm>
            <a:off x="395536" y="1301234"/>
            <a:ext cx="4176464" cy="687606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6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838200"/>
            <a:ext cx="8001000" cy="1296144"/>
          </a:xfrm>
        </p:spPr>
        <p:txBody>
          <a:bodyPr/>
          <a:lstStyle/>
          <a:p>
            <a:pPr marL="742950" indent="-742950">
              <a:lnSpc>
                <a:spcPct val="90000"/>
              </a:lnSpc>
            </a:pPr>
            <a:r>
              <a:rPr lang="en-CA" sz="4000" dirty="0" smtClean="0">
                <a:latin typeface="Berlin Sans FB" pitchFamily="34" charset="0"/>
              </a:rPr>
              <a:t>Read the textbook</a:t>
            </a:r>
          </a:p>
          <a:p>
            <a:pPr marL="742950" indent="-742950">
              <a:lnSpc>
                <a:spcPct val="90000"/>
              </a:lnSpc>
            </a:pPr>
            <a:r>
              <a:rPr lang="en-CA" sz="4000" dirty="0" smtClean="0">
                <a:latin typeface="Berlin Sans FB" pitchFamily="34" charset="0"/>
              </a:rPr>
              <a:t>Do all QUICK CHECKS</a:t>
            </a:r>
          </a:p>
          <a:p>
            <a:pPr marL="742950" indent="-742950">
              <a:lnSpc>
                <a:spcPct val="90000"/>
              </a:lnSpc>
            </a:pPr>
            <a:r>
              <a:rPr lang="en-CA" sz="4000" dirty="0" smtClean="0">
                <a:latin typeface="Berlin Sans FB" pitchFamily="34" charset="0"/>
              </a:rPr>
              <a:t> Review Problems (all)</a:t>
            </a:r>
          </a:p>
          <a:p>
            <a:pPr marL="742950" indent="-742950" algn="ctr">
              <a:lnSpc>
                <a:spcPct val="90000"/>
              </a:lnSpc>
            </a:pPr>
            <a:endParaRPr lang="en-US" b="1" dirty="0" smtClean="0">
              <a:solidFill>
                <a:srgbClr val="FF00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68152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930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8343900" cy="333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75" y="1752600"/>
            <a:ext cx="8582025" cy="600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8" y="2824163"/>
            <a:ext cx="8848725" cy="12096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8288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209800"/>
            <a:ext cx="257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3352800"/>
            <a:ext cx="2857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2971800"/>
            <a:ext cx="2476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2209800"/>
            <a:ext cx="3143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2590800"/>
            <a:ext cx="2857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0" y="3352800"/>
            <a:ext cx="2952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62200" y="3733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29200" y="1828800"/>
            <a:ext cx="2952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29200" y="2209800"/>
            <a:ext cx="2857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29200" y="2971800"/>
            <a:ext cx="2762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29200" y="3276600"/>
            <a:ext cx="2381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172200" y="1828800"/>
            <a:ext cx="10096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324600" y="2209800"/>
            <a:ext cx="609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324600" y="2590800"/>
            <a:ext cx="609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324600" y="2971800"/>
            <a:ext cx="609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172200" y="3733800"/>
            <a:ext cx="962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85800" y="4953000"/>
            <a:ext cx="69818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029200" y="5943600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029200" y="6400800"/>
            <a:ext cx="600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3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524000"/>
            <a:ext cx="295275" cy="238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905000"/>
            <a:ext cx="257175" cy="2476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2286000"/>
            <a:ext cx="285750" cy="238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2667000"/>
            <a:ext cx="200025" cy="2476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0" y="1524000"/>
            <a:ext cx="828675" cy="276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1828800"/>
            <a:ext cx="914400" cy="37861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91400" y="2362200"/>
            <a:ext cx="1057275" cy="209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91400" y="2743200"/>
            <a:ext cx="1143000" cy="209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71800" y="3886200"/>
            <a:ext cx="419100" cy="2571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71800" y="4267200"/>
            <a:ext cx="342900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95600" y="4800600"/>
            <a:ext cx="495300" cy="2476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62800" y="3886200"/>
            <a:ext cx="428625" cy="266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086600" y="4343400"/>
            <a:ext cx="590550" cy="342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86600" y="4800600"/>
            <a:ext cx="485775" cy="295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219200" y="5562600"/>
            <a:ext cx="7581900" cy="106881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8296275" cy="561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362200"/>
            <a:ext cx="8639175" cy="847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733800"/>
            <a:ext cx="862965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5029200"/>
            <a:ext cx="6981825" cy="2571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6019800"/>
            <a:ext cx="8239125" cy="6286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68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1143000"/>
            <a:ext cx="2857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1524000"/>
            <a:ext cx="3048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1905000"/>
            <a:ext cx="2667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2286000"/>
            <a:ext cx="2476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5800" y="2590800"/>
            <a:ext cx="2381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05800" y="2895600"/>
            <a:ext cx="2571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29600" y="3276600"/>
            <a:ext cx="3238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29600" y="3657600"/>
            <a:ext cx="342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1676400"/>
            <a:ext cx="4095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2057400"/>
            <a:ext cx="3810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2438400"/>
            <a:ext cx="2952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2895600"/>
            <a:ext cx="285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3276600"/>
            <a:ext cx="2952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4800" y="3657600"/>
            <a:ext cx="4095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0"/>
            <a:ext cx="5105400" cy="103159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295400"/>
            <a:ext cx="6005512" cy="8608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2362200"/>
            <a:ext cx="5915025" cy="55494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3124200"/>
            <a:ext cx="409575" cy="266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3505200"/>
            <a:ext cx="419100" cy="266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76400" y="3886200"/>
            <a:ext cx="314325" cy="276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76400" y="4267200"/>
            <a:ext cx="381000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0" y="3200400"/>
            <a:ext cx="40005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0" y="3581400"/>
            <a:ext cx="342900" cy="323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0" y="4038600"/>
            <a:ext cx="371475" cy="342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25485</TotalTime>
  <Words>42</Words>
  <Application>Microsoft Office PowerPoint</Application>
  <PresentationFormat>On-screen Show (4:3)</PresentationFormat>
  <Paragraphs>13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1_Blank Presentation</vt:lpstr>
      <vt:lpstr>Executive</vt:lpstr>
      <vt:lpstr>2_Blank Presentation</vt:lpstr>
      <vt:lpstr>3_Default Design</vt:lpstr>
      <vt:lpstr>4_Blank Presentation</vt:lpstr>
      <vt:lpstr>6_Blank Presentation</vt:lpstr>
      <vt:lpstr>Pushpin</vt:lpstr>
      <vt:lpstr>7_Blank Presentation</vt:lpstr>
      <vt:lpstr>8_Blank Presentation</vt:lpstr>
      <vt:lpstr>9_Blank Presentation</vt:lpstr>
      <vt:lpstr>11_Blank Presentation</vt:lpstr>
      <vt:lpstr>Slide 1</vt:lpstr>
      <vt:lpstr>You already know this material…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HOMEWORK</vt:lpstr>
    </vt:vector>
  </TitlesOfParts>
  <Company>John Bookstaver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Thermochemistry</dc:title>
  <dc:creator>John Bookstaver</dc:creator>
  <cp:lastModifiedBy>a.vlacil</cp:lastModifiedBy>
  <cp:revision>523</cp:revision>
  <dcterms:created xsi:type="dcterms:W3CDTF">2007-08-03T16:42:09Z</dcterms:created>
  <dcterms:modified xsi:type="dcterms:W3CDTF">2014-05-26T16:11:29Z</dcterms:modified>
</cp:coreProperties>
</file>