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slideLayouts/slideLayout129.xml" ContentType="application/vnd.openxmlformats-officedocument.presentationml.slideLayout+xml"/>
  <Override PartName="/ppt/notesSlides/notesSlide68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s/slide78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870" r:id="rId3"/>
    <p:sldMasterId id="2147483902" r:id="rId4"/>
    <p:sldMasterId id="2147483927" r:id="rId5"/>
    <p:sldMasterId id="2147483940" r:id="rId6"/>
    <p:sldMasterId id="2147483953" r:id="rId7"/>
    <p:sldMasterId id="2147484007" r:id="rId8"/>
    <p:sldMasterId id="2147484024" r:id="rId9"/>
    <p:sldMasterId id="2147484041" r:id="rId10"/>
    <p:sldMasterId id="2147484053" r:id="rId11"/>
    <p:sldMasterId id="2147484100" r:id="rId12"/>
  </p:sldMasterIdLst>
  <p:notesMasterIdLst>
    <p:notesMasterId r:id="rId100"/>
  </p:notesMasterIdLst>
  <p:sldIdLst>
    <p:sldId id="573" r:id="rId13"/>
    <p:sldId id="576" r:id="rId14"/>
    <p:sldId id="575" r:id="rId15"/>
    <p:sldId id="577" r:id="rId16"/>
    <p:sldId id="578" r:id="rId17"/>
    <p:sldId id="593" r:id="rId18"/>
    <p:sldId id="579" r:id="rId19"/>
    <p:sldId id="582" r:id="rId20"/>
    <p:sldId id="580" r:id="rId21"/>
    <p:sldId id="581" r:id="rId22"/>
    <p:sldId id="586" r:id="rId23"/>
    <p:sldId id="583" r:id="rId24"/>
    <p:sldId id="584" r:id="rId25"/>
    <p:sldId id="585" r:id="rId26"/>
    <p:sldId id="587" r:id="rId27"/>
    <p:sldId id="589" r:id="rId28"/>
    <p:sldId id="591" r:id="rId29"/>
    <p:sldId id="613" r:id="rId30"/>
    <p:sldId id="592" r:id="rId31"/>
    <p:sldId id="596" r:id="rId32"/>
    <p:sldId id="729" r:id="rId33"/>
    <p:sldId id="590" r:id="rId34"/>
    <p:sldId id="597" r:id="rId35"/>
    <p:sldId id="598" r:id="rId36"/>
    <p:sldId id="603" r:id="rId37"/>
    <p:sldId id="604" r:id="rId38"/>
    <p:sldId id="605" r:id="rId39"/>
    <p:sldId id="731" r:id="rId40"/>
    <p:sldId id="606" r:id="rId41"/>
    <p:sldId id="607" r:id="rId42"/>
    <p:sldId id="730" r:id="rId43"/>
    <p:sldId id="732" r:id="rId44"/>
    <p:sldId id="763" r:id="rId45"/>
    <p:sldId id="733" r:id="rId46"/>
    <p:sldId id="734" r:id="rId47"/>
    <p:sldId id="608" r:id="rId48"/>
    <p:sldId id="614" r:id="rId49"/>
    <p:sldId id="735" r:id="rId50"/>
    <p:sldId id="620" r:id="rId51"/>
    <p:sldId id="616" r:id="rId52"/>
    <p:sldId id="619" r:id="rId53"/>
    <p:sldId id="617" r:id="rId54"/>
    <p:sldId id="618" r:id="rId55"/>
    <p:sldId id="623" r:id="rId56"/>
    <p:sldId id="626" r:id="rId57"/>
    <p:sldId id="625" r:id="rId58"/>
    <p:sldId id="736" r:id="rId59"/>
    <p:sldId id="621" r:id="rId60"/>
    <p:sldId id="622" r:id="rId61"/>
    <p:sldId id="624" r:id="rId62"/>
    <p:sldId id="628" r:id="rId63"/>
    <p:sldId id="737" r:id="rId64"/>
    <p:sldId id="633" r:id="rId65"/>
    <p:sldId id="634" r:id="rId66"/>
    <p:sldId id="635" r:id="rId67"/>
    <p:sldId id="640" r:id="rId68"/>
    <p:sldId id="637" r:id="rId69"/>
    <p:sldId id="742" r:id="rId70"/>
    <p:sldId id="636" r:id="rId71"/>
    <p:sldId id="641" r:id="rId72"/>
    <p:sldId id="642" r:id="rId73"/>
    <p:sldId id="643" r:id="rId74"/>
    <p:sldId id="645" r:id="rId75"/>
    <p:sldId id="646" r:id="rId76"/>
    <p:sldId id="644" r:id="rId77"/>
    <p:sldId id="743" r:id="rId78"/>
    <p:sldId id="647" r:id="rId79"/>
    <p:sldId id="651" r:id="rId80"/>
    <p:sldId id="744" r:id="rId81"/>
    <p:sldId id="746" r:id="rId82"/>
    <p:sldId id="747" r:id="rId83"/>
    <p:sldId id="748" r:id="rId84"/>
    <p:sldId id="761" r:id="rId85"/>
    <p:sldId id="762" r:id="rId86"/>
    <p:sldId id="755" r:id="rId87"/>
    <p:sldId id="756" r:id="rId88"/>
    <p:sldId id="757" r:id="rId89"/>
    <p:sldId id="758" r:id="rId90"/>
    <p:sldId id="759" r:id="rId91"/>
    <p:sldId id="664" r:id="rId92"/>
    <p:sldId id="764" r:id="rId93"/>
    <p:sldId id="765" r:id="rId94"/>
    <p:sldId id="767" r:id="rId95"/>
    <p:sldId id="766" r:id="rId96"/>
    <p:sldId id="768" r:id="rId97"/>
    <p:sldId id="769" r:id="rId98"/>
    <p:sldId id="726" r:id="rId9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CCFFCC"/>
    <a:srgbClr val="FF99CC"/>
    <a:srgbClr val="FFFFCC"/>
    <a:srgbClr val="00197D"/>
    <a:srgbClr val="00FF00"/>
    <a:srgbClr val="FF3399"/>
    <a:srgbClr val="C82E32"/>
    <a:srgbClr val="FF66CC"/>
    <a:srgbClr val="8B003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67" autoAdjust="0"/>
    <p:restoredTop sz="94918" autoAdjust="0"/>
  </p:normalViewPr>
  <p:slideViewPr>
    <p:cSldViewPr>
      <p:cViewPr>
        <p:scale>
          <a:sx n="50" d="100"/>
          <a:sy n="50" d="100"/>
        </p:scale>
        <p:origin x="-1044" y="-1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82"/>
    </p:cViewPr>
  </p:sorterViewPr>
  <p:notesViewPr>
    <p:cSldViewPr>
      <p:cViewPr varScale="1">
        <p:scale>
          <a:sx n="81" d="100"/>
          <a:sy n="81" d="100"/>
        </p:scale>
        <p:origin x="-2144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10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103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FF4C37-41EC-4384-B20D-4BF8203DDB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004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81505-4F1A-4706-A5E1-C11627D694C9}" type="slidenum">
              <a:rPr lang="en-US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E32DD-21A9-45DE-94FC-16120866932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F4A473-8BCC-4C6C-888E-91F905D3C6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57244855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7FAE2-9E6D-48BC-8587-D661756AA6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4052363000"/>
      </p:ext>
    </p:extLst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F4A473-8BCC-4C6C-888E-91F905D3C6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4184204993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82E412-38B5-496B-B0E3-A567761956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809800210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3B4834-D7D6-4474-9AC3-B88A07C860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436362818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64C789-6CFC-4FF4-AC43-2A87ACFC8F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295825256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25A071-C806-42E0-8992-5E9EC4CE93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756137226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8ED1A5-0C7C-4F52-AF44-42F081CF0C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199947895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7FC627-83EE-4F17-BFA6-EBE8314546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479952674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C13BAA-7A34-4F02-85B0-E8D5E4B57A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397396917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E2D965-17CD-48BE-95EA-039523ED0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940729700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7FAE2-9E6D-48BC-8587-D661756AA6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60798153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FB6719-90D5-42D4-B7B0-DA8301903B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954072905"/>
      </p:ext>
    </p:extLst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FB6719-90D5-42D4-B7B0-DA8301903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019855694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EC5928-87F2-4A00-8E47-700A03B3D3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853040472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418456-9792-4A29-B6F9-C69D3D465C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205518054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60056D-AB05-449F-9F45-0C0630A96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265563230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334416-86DF-4527-97F2-41EBBAA22E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141149276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AF8815-0FFD-4A42-9D54-F3D2172B7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608333876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7FED4EA-9EF6-4B8F-A1F5-3D53A7BDC781}" type="datetime1">
              <a:rPr lang="en-US" smtClean="0">
                <a:solidFill>
                  <a:srgbClr val="465E9C"/>
                </a:solidFill>
              </a:rPr>
              <a:pPr/>
              <a:t>5/30/2014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7336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1F95-78BC-49AC-9A57-2C2BB43FC327}" type="datetime1">
              <a:rPr lang="en-US" smtClean="0">
                <a:solidFill>
                  <a:srgbClr val="465E9C"/>
                </a:solidFill>
              </a:rPr>
              <a:pPr/>
              <a:t>5/30/2014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6368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C04-CA0F-4F8C-A08F-DC6F12F63616}" type="datetime1">
              <a:rPr lang="en-US" smtClean="0">
                <a:solidFill>
                  <a:srgbClr val="465E9C"/>
                </a:solidFill>
              </a:rPr>
              <a:pPr/>
              <a:t>5/30/2014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47724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2D4C-3692-4D8C-A9C7-FA153DB6DBC7}" type="datetime1">
              <a:rPr lang="en-US" smtClean="0">
                <a:solidFill>
                  <a:srgbClr val="465E9C"/>
                </a:solidFill>
              </a:rPr>
              <a:pPr/>
              <a:t>5/30/2014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792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EC5928-87F2-4A00-8E47-700A03B3D3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581339555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65A0-C32F-4963-90FE-9106D8CE75FB}" type="datetime1">
              <a:rPr lang="en-US" smtClean="0">
                <a:solidFill>
                  <a:srgbClr val="465E9C"/>
                </a:solidFill>
              </a:rPr>
              <a:pPr/>
              <a:t>5/30/2014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510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FDD-E2EE-452C-8A3D-30B1739880B1}" type="datetime1">
              <a:rPr lang="en-US" smtClean="0">
                <a:solidFill>
                  <a:srgbClr val="465E9C"/>
                </a:solidFill>
              </a:rPr>
              <a:pPr/>
              <a:t>5/30/2014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2081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72B6-F430-4DE3-B382-FD1E47F4E35A}" type="datetime1">
              <a:rPr lang="en-US" smtClean="0">
                <a:solidFill>
                  <a:srgbClr val="465E9C"/>
                </a:solidFill>
              </a:rPr>
              <a:pPr/>
              <a:t>5/30/2014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8871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72627FE-BCE6-436C-ACF3-5F63358BB329}" type="datetime1">
              <a:rPr lang="en-US" smtClean="0">
                <a:solidFill>
                  <a:srgbClr val="465E9C"/>
                </a:solidFill>
              </a:rPr>
              <a:pPr/>
              <a:t>5/30/2014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1342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B9F5FF8-FACB-4AA7-8323-74686B65CFE3}" type="datetime1">
              <a:rPr lang="en-US" smtClean="0">
                <a:solidFill>
                  <a:srgbClr val="465E9C"/>
                </a:solidFill>
              </a:rPr>
              <a:pPr/>
              <a:t>5/30/2014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6368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927E-2875-41A2-9C08-D5357FADDCDD}" type="datetime1">
              <a:rPr lang="en-US" smtClean="0">
                <a:solidFill>
                  <a:srgbClr val="465E9C"/>
                </a:solidFill>
              </a:rPr>
              <a:pPr/>
              <a:t>5/30/2014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3593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DA65-1DF1-40D4-ACB7-30A4F93DE285}" type="datetime1">
              <a:rPr lang="en-US" smtClean="0">
                <a:solidFill>
                  <a:srgbClr val="465E9C"/>
                </a:solidFill>
              </a:rPr>
              <a:pPr/>
              <a:t>5/30/2014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409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86336814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879793434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8505858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418456-9792-4A29-B6F9-C69D3D465C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002986699"/>
      </p:ext>
    </p:extLst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40057683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766394499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74338445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03311954"/>
      </p:ext>
    </p:extLst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95449520"/>
      </p:ext>
    </p:extLst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4143026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140497364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738946005"/>
      </p:ext>
    </p:extLst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E397-D89F-4D4C-89C0-5105FE03BF18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14A1-9405-494F-A32F-F10C565F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54243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2203-2B71-485A-A622-AA725A15F28A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6BD3E-E233-43C9-8CFE-8AA390036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373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60056D-AB05-449F-9F45-0C0630A96D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684240467"/>
      </p:ext>
    </p:extLst>
  </p:cSld>
  <p:clrMapOvr>
    <a:masterClrMapping/>
  </p:clrMapOvr>
  <p:transition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647F-2B41-45CA-8C3D-9C0F95C3D0E6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5A37-0CBB-4485-A3E0-86377F46C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3899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F56E4-85DD-475A-877F-47D7FA75A3C2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48DDD-7F94-454C-8AE1-DBC762801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93149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5904-3986-47F5-BA4C-13CF434EB262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353F-9FA9-4325-9074-4B6209073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87441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05BA-B49E-435F-A20A-1569567E17ED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BBE4-9DD2-4D39-8599-A5EB8E7F4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7040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7177-6756-4BF8-86DE-A9D79D898837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B16B-BA9D-4565-A708-2F253DD32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8455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9D52-CF4F-41D7-A227-E0CF1692B614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4E489-C160-47F5-9249-09CB916FD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14106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9339-F856-43B9-BD48-29874FB14C89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59D1-BC3C-4543-9EF9-6DE73104F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21965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E7DEC-E216-4418-9D74-57943A524564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74187-4B78-4D5E-872F-076A64DD6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93360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616DC-563F-44CB-AD6D-C3BDA1712476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D76D-2831-4563-B161-CA06E96FC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55817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676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962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02E5277C-AA94-4C95-8478-5DD28793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515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334416-86DF-4527-97F2-41EBBAA22E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53483769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AF8815-0FFD-4A42-9D54-F3D2172B76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421778094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2334503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09573276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7783804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82E412-38B5-496B-B0E3-A567761956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96369120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2728083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82187164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25234911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733070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6581688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13996215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658059830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38781490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1524073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62316712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3B4834-D7D6-4474-9AC3-B88A07C860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93251191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46339515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101938743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43062154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786812346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91445911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23184362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6830129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646446286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824045010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3208400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64C789-6CFC-4FF4-AC43-2A87ACFC8F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359770655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93718997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7868615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95082815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02464597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353650693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59560153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75494927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35455453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25857453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13658832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25A071-C806-42E0-8992-5E9EC4CE93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442113991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84643449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05214588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15047022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590879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06662753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385997294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93380446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90105134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7909929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4850932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8ED1A5-0C7C-4F52-AF44-42F081CF0C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86979122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44422788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7864976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41353015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58447667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231852351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27333752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16470453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11277515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63225983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8074421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7FC627-83EE-4F17-BFA6-EBE8314546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162805384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02266158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592917040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84064901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935243514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103857301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705019090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771098879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276413566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29206246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3958850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C13BAA-7A34-4F02-85B0-E8D5E4B57A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97778604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29675829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47281382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67016922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35052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676400"/>
            <a:ext cx="3505200" cy="21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962400"/>
            <a:ext cx="3505200" cy="21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02E5277C-AA94-4C95-8478-5DD28793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51517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F4A473-8BCC-4C6C-888E-91F905D3C6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170018776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82E412-38B5-496B-B0E3-A567761956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418257389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3B4834-D7D6-4474-9AC3-B88A07C860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483344128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64C789-6CFC-4FF4-AC43-2A87ACFC8F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532463845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25A071-C806-42E0-8992-5E9EC4CE93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013875893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8ED1A5-0C7C-4F52-AF44-42F081CF0C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05666157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E2D965-17CD-48BE-95EA-039523ED04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168979758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7FC627-83EE-4F17-BFA6-EBE8314546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360180519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C13BAA-7A34-4F02-85B0-E8D5E4B57A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016015134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E2D965-17CD-48BE-95EA-039523ED0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590807155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7FAE2-9E6D-48BC-8587-D661756AA6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607644970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FB6719-90D5-42D4-B7B0-DA8301903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58791206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EC5928-87F2-4A00-8E47-700A03B3D3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065607056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418456-9792-4A29-B6F9-C69D3D465C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442250436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60056D-AB05-449F-9F45-0C0630A96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430791267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334416-86DF-4527-97F2-41EBBAA22E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4037961211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AF8815-0FFD-4A42-9D54-F3D2172B7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81603624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E7B15B-EBB0-4962-97A5-17380D6CBE2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5" name="Group 11"/>
          <p:cNvGrpSpPr>
            <a:grpSpLocks/>
          </p:cNvGrpSpPr>
          <p:nvPr userDrawn="1"/>
        </p:nvGrpSpPr>
        <p:grpSpPr bwMode="auto">
          <a:xfrm>
            <a:off x="7642225" y="5524500"/>
            <a:ext cx="1557338" cy="1233488"/>
            <a:chOff x="4814" y="3480"/>
            <a:chExt cx="981" cy="777"/>
          </a:xfrm>
        </p:grpSpPr>
        <p:pic>
          <p:nvPicPr>
            <p:cNvPr id="1034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80"/>
              <a:ext cx="777" cy="7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814" y="3790"/>
              <a:ext cx="9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Thermochemistry</a:t>
              </a:r>
            </a:p>
          </p:txBody>
        </p:sp>
      </p:grp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8080"/>
                </a:solidFill>
                <a:latin typeface="Times New Roman" pitchFamily="66" charset="0"/>
                <a:cs typeface="Arial" charset="0"/>
              </a:defRPr>
            </a:lvl1pPr>
          </a:lstStyle>
          <a:p>
            <a:r>
              <a:rPr lang="en-US"/>
              <a:t>© 2012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48ECAE-A133-4D08-92F8-E530A19F5A9C}" type="datetime1">
              <a:rPr lang="en-US" smtClean="0">
                <a:solidFill>
                  <a:srgbClr val="465E9C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5/30/2014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A9B540C-44DA-4F69-89C9-7C84606640D3}" type="slidenum">
              <a:rPr lang="en-US" smtClean="0">
                <a:solidFill>
                  <a:srgbClr val="465E9C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19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2429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hangingPunct="1">
              <a:defRPr/>
            </a:pPr>
            <a:fld id="{010B6247-A67F-466A-B4B5-20DCE95E4660}" type="datetimeFigureOut">
              <a:rPr lang="en-US">
                <a:ea typeface="+mn-ea"/>
                <a:cs typeface="Arial" charset="0"/>
              </a:rPr>
              <a:pPr eaLnBrk="1" hangingPunct="1">
                <a:defRPr/>
              </a:pPr>
              <a:t>5/30/2014</a:t>
            </a:fld>
            <a:endParaRPr lang="en-US"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eaLnBrk="1" hangingPunct="1">
              <a:defRPr/>
            </a:pPr>
            <a:fld id="{DE50F3AE-1CB7-4B0F-B948-A5F09DE94FE1}" type="slidenum">
              <a:rPr lang="en-US">
                <a:ea typeface="+mn-ea"/>
                <a:cs typeface="Arial" charset="0"/>
              </a:rPr>
              <a:pPr eaLnBrk="1" hangingPunct="1">
                <a:defRPr/>
              </a:pPr>
              <a:t>‹#›</a:t>
            </a:fld>
            <a:endParaRPr lang="en-US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28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721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1560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9452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302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6881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4113" r:id="rId12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E7B15B-EBB0-4962-97A5-17380D6CBE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5" name="Group 11"/>
          <p:cNvGrpSpPr>
            <a:grpSpLocks/>
          </p:cNvGrpSpPr>
          <p:nvPr userDrawn="1"/>
        </p:nvGrpSpPr>
        <p:grpSpPr bwMode="auto">
          <a:xfrm>
            <a:off x="7642225" y="5524500"/>
            <a:ext cx="1557338" cy="1233488"/>
            <a:chOff x="4814" y="3480"/>
            <a:chExt cx="981" cy="777"/>
          </a:xfrm>
        </p:grpSpPr>
        <p:pic>
          <p:nvPicPr>
            <p:cNvPr id="1034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80"/>
              <a:ext cx="777" cy="7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814" y="3790"/>
              <a:ext cx="9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Thermochemistry</a:t>
              </a:r>
            </a:p>
          </p:txBody>
        </p:sp>
      </p:grp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8080"/>
                </a:solidFill>
                <a:latin typeface="Times New Roman" pitchFamily="66" charset="0"/>
                <a:cs typeface="Arial" charset="0"/>
              </a:defRPr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412655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</p:sldLayoutIdLst>
  <p:transition spd="slow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E7B15B-EBB0-4962-97A5-17380D6CBE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5" name="Group 11"/>
          <p:cNvGrpSpPr>
            <a:grpSpLocks/>
          </p:cNvGrpSpPr>
          <p:nvPr userDrawn="1"/>
        </p:nvGrpSpPr>
        <p:grpSpPr bwMode="auto">
          <a:xfrm>
            <a:off x="7642225" y="5524500"/>
            <a:ext cx="1557338" cy="1233488"/>
            <a:chOff x="4814" y="3480"/>
            <a:chExt cx="981" cy="777"/>
          </a:xfrm>
        </p:grpSpPr>
        <p:pic>
          <p:nvPicPr>
            <p:cNvPr id="1034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80"/>
              <a:ext cx="777" cy="7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814" y="3790"/>
              <a:ext cx="9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Thermochemistry</a:t>
              </a:r>
            </a:p>
          </p:txBody>
        </p:sp>
      </p:grp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8080"/>
                </a:solidFill>
                <a:latin typeface="Times New Roman" pitchFamily="66" charset="0"/>
                <a:cs typeface="Arial" charset="0"/>
              </a:defRPr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63896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</p:sldLayoutIdLst>
  <p:transition spd="slow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9.xml"/><Relationship Id="rId4" Type="http://schemas.openxmlformats.org/officeDocument/2006/relationships/image" Target="../media/image6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7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07_01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" y="2404318"/>
            <a:ext cx="9144000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Rounded MT Bold" pitchFamily="34" charset="0"/>
              </a:rPr>
              <a:t>7.1 Development of The Periodic Table</a:t>
            </a:r>
            <a:endParaRPr lang="en-US" sz="16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 useBgFill="1">
        <p:nvSpPr>
          <p:cNvPr id="2" name="Rectangle 1"/>
          <p:cNvSpPr/>
          <p:nvPr/>
        </p:nvSpPr>
        <p:spPr bwMode="auto">
          <a:xfrm>
            <a:off x="395536" y="1301234"/>
            <a:ext cx="4176464" cy="68760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2" y="692696"/>
            <a:ext cx="9144000" cy="1296144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Char char="-"/>
            </a:pPr>
            <a:r>
              <a:rPr lang="en-CA" sz="4000" dirty="0" smtClean="0">
                <a:latin typeface="Berlin Sans FB" pitchFamily="34" charset="0"/>
              </a:rPr>
              <a:t>Developed by </a:t>
            </a:r>
            <a:r>
              <a:rPr lang="en-CA" sz="4000" b="1" dirty="0" smtClean="0">
                <a:solidFill>
                  <a:srgbClr val="FF0000"/>
                </a:solidFill>
                <a:latin typeface="Berlin Sans FB" pitchFamily="34" charset="0"/>
              </a:rPr>
              <a:t>Mendeleev</a:t>
            </a:r>
            <a:r>
              <a:rPr lang="en-CA" sz="4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4000" dirty="0" smtClean="0">
                <a:latin typeface="Berlin Sans FB" pitchFamily="34" charset="0"/>
              </a:rPr>
              <a:t>and </a:t>
            </a:r>
            <a:r>
              <a:rPr lang="en-CA" sz="4000" b="1" dirty="0" smtClean="0">
                <a:solidFill>
                  <a:srgbClr val="FF0000"/>
                </a:solidFill>
                <a:latin typeface="Berlin Sans FB" pitchFamily="34" charset="0"/>
              </a:rPr>
              <a:t>Meyer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en-CA" sz="4000" b="1" dirty="0" smtClean="0">
                <a:solidFill>
                  <a:srgbClr val="FF0000"/>
                </a:solidFill>
                <a:latin typeface="Berlin Sans FB" pitchFamily="34" charset="0"/>
              </a:rPr>
              <a:t>Moseley</a:t>
            </a:r>
            <a:r>
              <a:rPr lang="en-CA" sz="4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4000" dirty="0" smtClean="0">
                <a:latin typeface="Berlin Sans FB" pitchFamily="34" charset="0"/>
              </a:rPr>
              <a:t>developed the concept of atomic number</a:t>
            </a:r>
            <a:endParaRPr lang="en-US" dirty="0" smtClean="0"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4" y="2741203"/>
            <a:ext cx="2937960" cy="410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39076"/>
            <a:ext cx="3080955" cy="41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58" y="2741203"/>
            <a:ext cx="3114675" cy="41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66172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849" y="908236"/>
            <a:ext cx="8643905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latin typeface="Berlin Sans FB" pitchFamily="34" charset="0"/>
              </a:rPr>
              <a:t>The nuclear charge = 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attractive force between nucleus and electrons</a:t>
            </a:r>
            <a:endParaRPr lang="en-CA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882" y="2492412"/>
            <a:ext cx="3807453" cy="923330"/>
          </a:xfrm>
          <a:prstGeom prst="rect">
            <a:avLst/>
          </a:prstGeom>
          <a:solidFill>
            <a:srgbClr val="FF99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</a:t>
            </a:r>
            <a:r>
              <a:rPr lang="en-US" sz="5400" b="1" cap="none" spc="0" baseline="-25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eff</a:t>
            </a:r>
            <a:r>
              <a:rPr lang="en-US" sz="5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Z – S </a:t>
            </a:r>
            <a:endParaRPr lang="en-US" sz="54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8" descr="07_02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35" y="2204864"/>
            <a:ext cx="5054665" cy="4620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4086641"/>
            <a:ext cx="43434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4000" b="1" dirty="0" smtClean="0">
                <a:solidFill>
                  <a:srgbClr val="FF0000"/>
                </a:solidFill>
                <a:latin typeface="Berlin Sans FB" pitchFamily="34" charset="0"/>
              </a:rPr>
              <a:t>Z</a:t>
            </a:r>
            <a:r>
              <a:rPr lang="en-CA" sz="4000" b="1" dirty="0" smtClean="0">
                <a:latin typeface="Berlin Sans FB" pitchFamily="34" charset="0"/>
              </a:rPr>
              <a:t> </a:t>
            </a:r>
            <a:r>
              <a:rPr lang="en-CA" sz="4000" dirty="0" smtClean="0">
                <a:latin typeface="Berlin Sans FB" pitchFamily="34" charset="0"/>
              </a:rPr>
              <a:t>= # of protons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4000" b="1" dirty="0" smtClean="0">
                <a:solidFill>
                  <a:srgbClr val="FF0000"/>
                </a:solidFill>
                <a:latin typeface="Berlin Sans FB" pitchFamily="34" charset="0"/>
              </a:rPr>
              <a:t>S </a:t>
            </a:r>
            <a:r>
              <a:rPr lang="en-CA" sz="4000" dirty="0" smtClean="0">
                <a:latin typeface="Berlin Sans FB" pitchFamily="34" charset="0"/>
              </a:rPr>
              <a:t>= shielding constant ≈ </a:t>
            </a:r>
            <a:r>
              <a:rPr lang="en-CA" sz="4000" b="1" dirty="0" smtClean="0">
                <a:solidFill>
                  <a:srgbClr val="00B0F0"/>
                </a:solidFill>
                <a:latin typeface="Berlin Sans FB" pitchFamily="34" charset="0"/>
              </a:rPr>
              <a:t># of core electrons</a:t>
            </a:r>
            <a:endParaRPr lang="en-US" b="1" dirty="0" smtClean="0">
              <a:solidFill>
                <a:srgbClr val="00B0F0"/>
              </a:solidFill>
              <a:latin typeface="Berlin Sans FB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694031"/>
          </a:xfrm>
          <a:solidFill>
            <a:srgbClr val="FFFF00"/>
          </a:solidFill>
        </p:spPr>
        <p:txBody>
          <a:bodyPr/>
          <a:lstStyle/>
          <a:p>
            <a:r>
              <a:rPr lang="en-US" sz="480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Effective Nuclear Charge</a:t>
            </a:r>
            <a:endParaRPr lang="en-US" sz="480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220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55" y="764704"/>
            <a:ext cx="8643905" cy="156966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The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core electrons 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partially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screen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 the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outer electron 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from the attraction of the nucleus</a:t>
            </a:r>
            <a:endParaRPr lang="en-CA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882" y="2334364"/>
            <a:ext cx="3807453" cy="923330"/>
          </a:xfrm>
          <a:prstGeom prst="rect">
            <a:avLst/>
          </a:prstGeom>
          <a:solidFill>
            <a:srgbClr val="FF99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</a:t>
            </a:r>
            <a:r>
              <a:rPr lang="en-US" sz="5400" b="1" cap="none" spc="0" baseline="-25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eff</a:t>
            </a:r>
            <a:r>
              <a:rPr lang="en-US" sz="5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Z – S </a:t>
            </a:r>
            <a:endParaRPr lang="en-US" sz="54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9482" y="2530654"/>
            <a:ext cx="3919663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SHIELDING</a:t>
            </a:r>
            <a:endParaRPr lang="en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8" descr="07_02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35" y="3400892"/>
            <a:ext cx="5054665" cy="3424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4086641"/>
            <a:ext cx="43434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4000" b="1" dirty="0" smtClean="0">
                <a:solidFill>
                  <a:srgbClr val="FF0000"/>
                </a:solidFill>
                <a:latin typeface="Berlin Sans FB" pitchFamily="34" charset="0"/>
              </a:rPr>
              <a:t>Z</a:t>
            </a:r>
            <a:r>
              <a:rPr lang="en-CA" sz="4000" b="1" dirty="0" smtClean="0">
                <a:latin typeface="Berlin Sans FB" pitchFamily="34" charset="0"/>
              </a:rPr>
              <a:t> </a:t>
            </a:r>
            <a:r>
              <a:rPr lang="en-CA" sz="4000" dirty="0" smtClean="0">
                <a:latin typeface="Berlin Sans FB" pitchFamily="34" charset="0"/>
              </a:rPr>
              <a:t>= # of protons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4000" b="1" dirty="0" smtClean="0">
                <a:solidFill>
                  <a:srgbClr val="FF0000"/>
                </a:solidFill>
                <a:latin typeface="Berlin Sans FB" pitchFamily="34" charset="0"/>
              </a:rPr>
              <a:t>S </a:t>
            </a:r>
            <a:r>
              <a:rPr lang="en-CA" sz="4000" dirty="0" smtClean="0">
                <a:latin typeface="Berlin Sans FB" pitchFamily="34" charset="0"/>
              </a:rPr>
              <a:t>= shielding constant ≈ # of core electrons</a:t>
            </a:r>
            <a:endParaRPr lang="en-US" dirty="0" smtClean="0">
              <a:latin typeface="Berlin Sans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18118" y="1822768"/>
            <a:ext cx="3341027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40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en-US" sz="40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sz="40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sz="40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4000" b="1" cap="all" baseline="3000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355" y="3371425"/>
            <a:ext cx="3327129" cy="707886"/>
          </a:xfrm>
          <a:prstGeom prst="rect">
            <a:avLst/>
          </a:prstGeom>
          <a:solidFill>
            <a:srgbClr val="FF99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</a:t>
            </a:r>
            <a:r>
              <a:rPr lang="en-US" sz="4000" b="1" cap="none" spc="0" baseline="-25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eff</a:t>
            </a:r>
            <a:r>
              <a:rPr lang="en-US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11 – 10 </a:t>
            </a:r>
            <a:endParaRPr lang="en-US" sz="4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6479" y="4605278"/>
            <a:ext cx="3248005" cy="1015663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</a:t>
            </a:r>
            <a:r>
              <a:rPr lang="en-US" sz="6000" b="1" cap="none" spc="0" baseline="-25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eff</a:t>
            </a:r>
            <a:r>
              <a:rPr lang="en-US" sz="6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+ 1</a:t>
            </a:r>
            <a:endParaRPr lang="en-US" sz="6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694031"/>
          </a:xfrm>
          <a:solidFill>
            <a:srgbClr val="FFFF00"/>
          </a:solidFill>
        </p:spPr>
        <p:txBody>
          <a:bodyPr/>
          <a:lstStyle/>
          <a:p>
            <a:r>
              <a:rPr lang="en-US" sz="480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Effective Nuclear Charge</a:t>
            </a:r>
            <a:endParaRPr lang="en-US" sz="480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0008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700808"/>
            <a:ext cx="896634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34554" y="2492896"/>
            <a:ext cx="3004349" cy="1107996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itchFamily="18" charset="0"/>
              </a:rPr>
              <a:t>WHY?</a:t>
            </a:r>
            <a:endParaRPr lang="en-CA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131777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800" dirty="0" smtClean="0">
                <a:solidFill>
                  <a:srgbClr val="7030A0"/>
                </a:solidFill>
                <a:latin typeface="Agency FB" pitchFamily="34" charset="0"/>
                <a:cs typeface="Aharoni" pitchFamily="2" charset="-79"/>
              </a:rPr>
              <a:t>Effective Nuclear Charge for </a:t>
            </a:r>
            <a:r>
              <a:rPr lang="en-US" sz="4800" b="1" dirty="0" smtClean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Valence Electrons</a:t>
            </a:r>
            <a:endParaRPr lang="en-US" sz="48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316435"/>
            <a:ext cx="8966347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INCREASES FROM LEFT TO RIGHT ACROSS ANY PERIOD</a:t>
            </a:r>
            <a:endParaRPr lang="en-CA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1535711" y="3807042"/>
            <a:ext cx="4464496" cy="129614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6" charset="-128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810765" y="4185084"/>
            <a:ext cx="340973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latin typeface="Berlin Sans FB" pitchFamily="34" charset="0"/>
              </a:rPr>
              <a:t>INCREASING</a:t>
            </a:r>
          </a:p>
        </p:txBody>
      </p:sp>
    </p:spTree>
    <p:extLst>
      <p:ext uri="{BB962C8B-B14F-4D97-AF65-F5344CB8AC3E}">
        <p14:creationId xmlns="" xmlns:p14="http://schemas.microsoft.com/office/powerpoint/2010/main" val="4776463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3" grpId="0" animBg="1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69403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8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Let’s Compare…</a:t>
            </a:r>
            <a:endParaRPr lang="en-US" sz="4800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669770"/>
            <a:ext cx="9144000" cy="218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algn="ctr">
              <a:lnSpc>
                <a:spcPct val="90000"/>
              </a:lnSpc>
              <a:buFontTx/>
              <a:buAutoNum type="arabicPeriod"/>
            </a:pPr>
            <a:r>
              <a:rPr lang="en-CA" dirty="0" smtClean="0">
                <a:latin typeface="Berlin Sans FB" pitchFamily="34" charset="0"/>
              </a:rPr>
              <a:t># of 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core electrons </a:t>
            </a:r>
            <a:r>
              <a:rPr lang="en-CA" b="1" dirty="0" smtClean="0">
                <a:solidFill>
                  <a:srgbClr val="00FF00"/>
                </a:solidFill>
                <a:latin typeface="Berlin Sans FB" pitchFamily="34" charset="0"/>
              </a:rPr>
              <a:t>stays the same/increases</a:t>
            </a:r>
          </a:p>
          <a:p>
            <a:pPr marL="514350" indent="-514350" algn="ctr">
              <a:lnSpc>
                <a:spcPct val="90000"/>
              </a:lnSpc>
              <a:buFontTx/>
              <a:buAutoNum type="arabicPeriod"/>
            </a:pPr>
            <a:r>
              <a:rPr lang="en-CA" dirty="0" smtClean="0">
                <a:latin typeface="Berlin Sans FB" pitchFamily="34" charset="0"/>
              </a:rPr>
              <a:t># of 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protons</a:t>
            </a:r>
            <a:r>
              <a:rPr lang="en-CA" dirty="0" smtClean="0">
                <a:latin typeface="Berlin Sans FB" pitchFamily="34" charset="0"/>
              </a:rPr>
              <a:t> </a:t>
            </a:r>
            <a:r>
              <a:rPr lang="en-CA" b="1" dirty="0" smtClean="0">
                <a:solidFill>
                  <a:srgbClr val="00FF00"/>
                </a:solidFill>
                <a:latin typeface="Berlin Sans FB" pitchFamily="34" charset="0"/>
              </a:rPr>
              <a:t>increases</a:t>
            </a:r>
            <a:r>
              <a:rPr lang="en-CA" dirty="0" smtClean="0">
                <a:solidFill>
                  <a:srgbClr val="00FF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latin typeface="Berlin Sans FB" pitchFamily="34" charset="0"/>
              </a:rPr>
              <a:t>= nuclear charge </a:t>
            </a:r>
            <a:r>
              <a:rPr lang="en-CA" b="1" dirty="0" smtClean="0">
                <a:solidFill>
                  <a:srgbClr val="00FF00"/>
                </a:solidFill>
                <a:latin typeface="Berlin Sans FB" pitchFamily="34" charset="0"/>
              </a:rPr>
              <a:t>increases</a:t>
            </a:r>
          </a:p>
          <a:p>
            <a:pPr marL="514350" indent="-514350" algn="ctr">
              <a:lnSpc>
                <a:spcPct val="90000"/>
              </a:lnSpc>
              <a:buFontTx/>
              <a:buAutoNum type="arabicPeriod"/>
            </a:pPr>
            <a:r>
              <a:rPr lang="en-CA" dirty="0" smtClean="0">
                <a:latin typeface="Berlin Sans FB" pitchFamily="34" charset="0"/>
              </a:rPr>
              <a:t># of 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valence electrons </a:t>
            </a:r>
            <a:r>
              <a:rPr lang="en-CA" b="1" dirty="0" smtClean="0">
                <a:solidFill>
                  <a:srgbClr val="00FF00"/>
                </a:solidFill>
                <a:latin typeface="Berlin Sans FB" pitchFamily="34" charset="0"/>
              </a:rPr>
              <a:t>increases</a:t>
            </a:r>
          </a:p>
          <a:p>
            <a:pPr marL="514350" indent="-514350" algn="ctr">
              <a:lnSpc>
                <a:spcPct val="90000"/>
              </a:lnSpc>
              <a:buFontTx/>
              <a:buAutoNum type="arabicPeriod"/>
            </a:pPr>
            <a:endParaRPr lang="en-CA" b="1" dirty="0" smtClean="0">
              <a:latin typeface="Berlin Sans FB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3176088"/>
            <a:ext cx="2321468" cy="769441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Lithium</a:t>
            </a:r>
            <a:endParaRPr lang="en-C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2940" y="3248165"/>
            <a:ext cx="2868093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Beryllium</a:t>
            </a:r>
            <a:endParaRPr lang="en-C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2510" y="4017606"/>
            <a:ext cx="1707519" cy="70788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40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03227" y="4017606"/>
            <a:ext cx="1707519" cy="70788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40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54154" y="4869160"/>
            <a:ext cx="340973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core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3</a:t>
            </a:r>
            <a:r>
              <a:rPr lang="en-CA" dirty="0" smtClean="0">
                <a:latin typeface="Berlin Sans FB" pitchFamily="34" charset="0"/>
              </a:rPr>
              <a:t> protons (+3)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</a:t>
            </a:r>
            <a:r>
              <a:rPr lang="en-CA" dirty="0" smtClean="0">
                <a:latin typeface="Berlin Sans FB" pitchFamily="34" charset="0"/>
              </a:rPr>
              <a:t> valence electron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CA" dirty="0" smtClean="0">
              <a:latin typeface="Berlin Sans FB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652120" y="4871271"/>
            <a:ext cx="3409734" cy="17281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core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4</a:t>
            </a:r>
            <a:r>
              <a:rPr lang="en-CA" dirty="0" smtClean="0">
                <a:latin typeface="Berlin Sans FB" pitchFamily="34" charset="0"/>
              </a:rPr>
              <a:t> protons (+4)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valence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CA" dirty="0" smtClean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7289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240735" y="334230"/>
            <a:ext cx="4499992" cy="207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CA" sz="2800" dirty="0" smtClean="0">
                <a:latin typeface="Berlin Sans FB" pitchFamily="34" charset="0"/>
              </a:rPr>
              <a:t>the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2 </a:t>
            </a:r>
            <a:r>
              <a:rPr lang="en-CA" sz="2800" dirty="0" smtClean="0">
                <a:latin typeface="Berlin Sans FB" pitchFamily="34" charset="0"/>
              </a:rPr>
              <a:t>core electrons of </a:t>
            </a:r>
            <a:r>
              <a:rPr lang="en-CA" sz="2800" b="1" dirty="0" smtClean="0">
                <a:latin typeface="Berlin Sans FB" pitchFamily="34" charset="0"/>
              </a:rPr>
              <a:t>Li</a:t>
            </a:r>
            <a:r>
              <a:rPr lang="en-CA" sz="2800" dirty="0" smtClean="0">
                <a:latin typeface="Berlin Sans FB" pitchFamily="34" charset="0"/>
              </a:rPr>
              <a:t> screen (shield) the lonely valence electron from the nucleus (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3+</a:t>
            </a:r>
            <a:r>
              <a:rPr lang="en-CA" sz="2800" dirty="0" smtClean="0">
                <a:latin typeface="Berlin Sans FB" pitchFamily="34" charset="0"/>
              </a:rPr>
              <a:t> charge)</a:t>
            </a:r>
            <a:endParaRPr lang="en-CA" sz="2800" b="1" dirty="0" smtClean="0">
              <a:latin typeface="Berlin Sans FB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3176088"/>
            <a:ext cx="2321468" cy="769441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Lithium</a:t>
            </a:r>
            <a:endParaRPr lang="en-C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2940" y="3248165"/>
            <a:ext cx="2868093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Beryllium</a:t>
            </a:r>
            <a:endParaRPr lang="en-C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2510" y="4017606"/>
            <a:ext cx="1707519" cy="70788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40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03227" y="4017606"/>
            <a:ext cx="1707519" cy="70788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40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54154" y="4869160"/>
            <a:ext cx="340973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core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3</a:t>
            </a:r>
            <a:r>
              <a:rPr lang="en-CA" dirty="0" smtClean="0">
                <a:latin typeface="Berlin Sans FB" pitchFamily="34" charset="0"/>
              </a:rPr>
              <a:t> protons (+3)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</a:t>
            </a:r>
            <a:r>
              <a:rPr lang="en-CA" dirty="0" smtClean="0">
                <a:latin typeface="Berlin Sans FB" pitchFamily="34" charset="0"/>
              </a:rPr>
              <a:t> valence electron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CA" dirty="0" smtClean="0">
              <a:latin typeface="Berlin Sans FB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652120" y="4871271"/>
            <a:ext cx="3409734" cy="17281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core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4</a:t>
            </a:r>
            <a:r>
              <a:rPr lang="en-CA" dirty="0" smtClean="0">
                <a:latin typeface="Berlin Sans FB" pitchFamily="34" charset="0"/>
              </a:rPr>
              <a:t> protons (+4)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valence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CA" dirty="0" smtClean="0">
              <a:latin typeface="Berlin Sans FB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83968" y="275458"/>
            <a:ext cx="4777886" cy="286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CA" sz="2800" dirty="0" smtClean="0">
                <a:latin typeface="Berlin Sans FB" pitchFamily="34" charset="0"/>
              </a:rPr>
              <a:t>the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sz="2800" dirty="0" smtClean="0">
                <a:latin typeface="Berlin Sans FB" pitchFamily="34" charset="0"/>
              </a:rPr>
              <a:t> core electrons of </a:t>
            </a:r>
            <a:r>
              <a:rPr lang="en-CA" sz="2800" b="1" dirty="0" smtClean="0">
                <a:latin typeface="Berlin Sans FB" pitchFamily="34" charset="0"/>
              </a:rPr>
              <a:t>Be</a:t>
            </a:r>
            <a:r>
              <a:rPr lang="en-CA" sz="2800" dirty="0" smtClean="0">
                <a:latin typeface="Berlin Sans FB" pitchFamily="34" charset="0"/>
              </a:rPr>
              <a:t> screen (shield) the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sz="2800" dirty="0" smtClean="0">
                <a:latin typeface="Berlin Sans FB" pitchFamily="34" charset="0"/>
              </a:rPr>
              <a:t> valence electrons from the nucleus (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4+ </a:t>
            </a:r>
            <a:r>
              <a:rPr lang="en-CA" sz="2800" dirty="0" smtClean="0">
                <a:latin typeface="Berlin Sans FB" pitchFamily="34" charset="0"/>
              </a:rPr>
              <a:t>charge)</a:t>
            </a:r>
          </a:p>
          <a:p>
            <a:pPr algn="ctr">
              <a:lnSpc>
                <a:spcPct val="90000"/>
              </a:lnSpc>
            </a:pPr>
            <a:r>
              <a:rPr lang="en-CA" sz="2800" dirty="0" smtClean="0">
                <a:latin typeface="Berlin Sans FB" pitchFamily="34" charset="0"/>
              </a:rPr>
              <a:t>The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sz="2800" dirty="0" smtClean="0">
                <a:latin typeface="Berlin Sans FB" pitchFamily="34" charset="0"/>
              </a:rPr>
              <a:t> valence electrons make no difference in screening </a:t>
            </a:r>
          </a:p>
        </p:txBody>
      </p:sp>
    </p:spTree>
    <p:extLst>
      <p:ext uri="{BB962C8B-B14F-4D97-AF65-F5344CB8AC3E}">
        <p14:creationId xmlns="" xmlns:p14="http://schemas.microsoft.com/office/powerpoint/2010/main" val="15886924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240735" y="334230"/>
            <a:ext cx="4499992" cy="207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CA" sz="2800" dirty="0" smtClean="0">
                <a:latin typeface="Berlin Sans FB" pitchFamily="34" charset="0"/>
              </a:rPr>
              <a:t>the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2 </a:t>
            </a:r>
            <a:r>
              <a:rPr lang="en-CA" sz="2800" dirty="0" smtClean="0">
                <a:latin typeface="Berlin Sans FB" pitchFamily="34" charset="0"/>
              </a:rPr>
              <a:t>core electrons of Li screen (shield) the lonely valence electron from the nucleus (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3+</a:t>
            </a:r>
            <a:r>
              <a:rPr lang="en-CA" sz="2800" dirty="0" smtClean="0">
                <a:latin typeface="Berlin Sans FB" pitchFamily="34" charset="0"/>
              </a:rPr>
              <a:t> charge)</a:t>
            </a:r>
            <a:endParaRPr lang="en-CA" sz="2800" b="1" dirty="0" smtClean="0">
              <a:latin typeface="Berlin Sans FB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3176088"/>
            <a:ext cx="2321468" cy="769441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Lithium</a:t>
            </a:r>
            <a:endParaRPr lang="en-C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2940" y="3248165"/>
            <a:ext cx="2868093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Beryllium</a:t>
            </a:r>
            <a:endParaRPr lang="en-C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2510" y="4017606"/>
            <a:ext cx="1707519" cy="70788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40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03227" y="4017606"/>
            <a:ext cx="1707519" cy="70788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40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54154" y="4869160"/>
            <a:ext cx="340973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core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3</a:t>
            </a:r>
            <a:r>
              <a:rPr lang="en-CA" dirty="0" smtClean="0">
                <a:latin typeface="Berlin Sans FB" pitchFamily="34" charset="0"/>
              </a:rPr>
              <a:t> protons (+3)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</a:t>
            </a:r>
            <a:r>
              <a:rPr lang="en-CA" dirty="0" smtClean="0">
                <a:latin typeface="Berlin Sans FB" pitchFamily="34" charset="0"/>
              </a:rPr>
              <a:t> valence electron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CA" dirty="0" smtClean="0">
              <a:latin typeface="Berlin Sans FB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652120" y="4871271"/>
            <a:ext cx="3409734" cy="17281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core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4</a:t>
            </a:r>
            <a:r>
              <a:rPr lang="en-CA" dirty="0" smtClean="0">
                <a:latin typeface="Berlin Sans FB" pitchFamily="34" charset="0"/>
              </a:rPr>
              <a:t> protons (+4)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valence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CA" dirty="0" smtClean="0">
              <a:latin typeface="Berlin Sans FB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83968" y="63022"/>
            <a:ext cx="4777886" cy="286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CA" sz="2800" dirty="0" smtClean="0">
                <a:latin typeface="Berlin Sans FB" pitchFamily="34" charset="0"/>
              </a:rPr>
              <a:t>There are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4 </a:t>
            </a:r>
            <a:r>
              <a:rPr lang="en-CA" sz="2800" dirty="0" smtClean="0">
                <a:latin typeface="Berlin Sans FB" pitchFamily="34" charset="0"/>
              </a:rPr>
              <a:t>protons attracting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2 </a:t>
            </a:r>
            <a:r>
              <a:rPr lang="en-CA" sz="2800" dirty="0" smtClean="0">
                <a:latin typeface="Berlin Sans FB" pitchFamily="34" charset="0"/>
              </a:rPr>
              <a:t>core electrons</a:t>
            </a:r>
          </a:p>
          <a:p>
            <a:pPr algn="ctr">
              <a:lnSpc>
                <a:spcPct val="90000"/>
              </a:lnSpc>
            </a:pPr>
            <a:r>
              <a:rPr lang="en-CA" sz="2800" dirty="0" smtClean="0">
                <a:latin typeface="Berlin Sans FB" pitchFamily="34" charset="0"/>
              </a:rPr>
              <a:t>The pull will be stronger than in </a:t>
            </a:r>
            <a:r>
              <a:rPr lang="en-CA" sz="2800" b="1" dirty="0" smtClean="0">
                <a:latin typeface="Berlin Sans FB" pitchFamily="34" charset="0"/>
              </a:rPr>
              <a:t>Li</a:t>
            </a:r>
            <a:r>
              <a:rPr lang="en-CA" sz="2800" dirty="0" smtClean="0">
                <a:latin typeface="Berlin Sans FB" pitchFamily="34" charset="0"/>
              </a:rPr>
              <a:t> </a:t>
            </a:r>
            <a:r>
              <a:rPr lang="en-CA" sz="2800" dirty="0" smtClean="0">
                <a:latin typeface="Berlin Sans FB" pitchFamily="34" charset="0"/>
                <a:sym typeface="Wingdings" pitchFamily="2" charset="2"/>
              </a:rPr>
              <a:t> the nuclear charge increases</a:t>
            </a:r>
            <a:endParaRPr lang="en-CA" sz="2800" dirty="0" smtClean="0">
              <a:latin typeface="Berlin Sans FB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2682" y="2034511"/>
            <a:ext cx="2749472" cy="923330"/>
          </a:xfrm>
          <a:prstGeom prst="rect">
            <a:avLst/>
          </a:prstGeom>
          <a:solidFill>
            <a:srgbClr val="FF99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</a:t>
            </a:r>
            <a:r>
              <a:rPr lang="en-US" sz="5400" b="1" cap="none" spc="0" baseline="-25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eff</a:t>
            </a:r>
            <a:r>
              <a:rPr lang="en-US" sz="5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1+</a:t>
            </a:r>
            <a:endParaRPr lang="en-US" sz="54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6136" y="2246682"/>
            <a:ext cx="2749472" cy="923330"/>
          </a:xfrm>
          <a:prstGeom prst="rect">
            <a:avLst/>
          </a:prstGeom>
          <a:solidFill>
            <a:srgbClr val="FF99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</a:t>
            </a:r>
            <a:r>
              <a:rPr lang="en-US" sz="5400" b="1" cap="none" spc="0" baseline="-25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eff</a:t>
            </a:r>
            <a:r>
              <a:rPr lang="en-US" sz="5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2+</a:t>
            </a:r>
            <a:endParaRPr lang="en-US" sz="54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9946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700808"/>
            <a:ext cx="896634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34554" y="2492896"/>
            <a:ext cx="3004349" cy="1107996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itchFamily="18" charset="0"/>
              </a:rPr>
              <a:t>WHY?</a:t>
            </a:r>
            <a:endParaRPr lang="en-CA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131777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800" dirty="0" smtClean="0">
                <a:solidFill>
                  <a:srgbClr val="7030A0"/>
                </a:solidFill>
                <a:latin typeface="Agency FB" pitchFamily="34" charset="0"/>
                <a:cs typeface="Aharoni" pitchFamily="2" charset="-79"/>
              </a:rPr>
              <a:t>Effective Nuclear Charge for </a:t>
            </a:r>
            <a:r>
              <a:rPr lang="en-US" sz="4800" b="1" dirty="0" smtClean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Valence Electrons</a:t>
            </a:r>
            <a:endParaRPr lang="en-US" sz="48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316435"/>
            <a:ext cx="8966347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INCREASING SLIGHTLY GOING DOWN A GROUP</a:t>
            </a:r>
            <a:endParaRPr lang="en-CA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 bwMode="auto">
          <a:xfrm rot="5400000">
            <a:off x="-664170" y="3977829"/>
            <a:ext cx="4464496" cy="129614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rot="5400000">
            <a:off x="-427602" y="4119303"/>
            <a:ext cx="3991360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800" b="1" dirty="0" smtClean="0">
                <a:solidFill>
                  <a:srgbClr val="000000"/>
                </a:solidFill>
                <a:latin typeface="Berlin Sans FB" pitchFamily="34" charset="0"/>
              </a:rPr>
              <a:t>Increase sing slightly</a:t>
            </a:r>
          </a:p>
        </p:txBody>
      </p:sp>
    </p:spTree>
    <p:extLst>
      <p:ext uri="{BB962C8B-B14F-4D97-AF65-F5344CB8AC3E}">
        <p14:creationId xmlns="" xmlns:p14="http://schemas.microsoft.com/office/powerpoint/2010/main" val="32735429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700808"/>
            <a:ext cx="896634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131777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800" dirty="0" smtClean="0">
                <a:solidFill>
                  <a:srgbClr val="7030A0"/>
                </a:solidFill>
                <a:latin typeface="Agency FB" pitchFamily="34" charset="0"/>
                <a:cs typeface="Aharoni" pitchFamily="2" charset="-79"/>
              </a:rPr>
              <a:t>Effective Nuclear Charge for </a:t>
            </a:r>
            <a:r>
              <a:rPr lang="en-US" sz="4800" b="1" dirty="0" smtClean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Valence Electrons</a:t>
            </a:r>
            <a:endParaRPr lang="en-US" sz="48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 rot="5400000">
            <a:off x="-664170" y="3977829"/>
            <a:ext cx="4464496" cy="129614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rot="5400000">
            <a:off x="-427602" y="4119303"/>
            <a:ext cx="3991360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800" b="1" dirty="0" smtClean="0">
                <a:solidFill>
                  <a:srgbClr val="000000"/>
                </a:solidFill>
                <a:latin typeface="Berlin Sans FB" pitchFamily="34" charset="0"/>
              </a:rPr>
              <a:t>Increase sing slightly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989098" y="1556792"/>
            <a:ext cx="396044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CA" sz="3600" dirty="0" smtClean="0">
                <a:latin typeface="Berlin Sans FB" pitchFamily="34" charset="0"/>
              </a:rPr>
              <a:t>More diffuse </a:t>
            </a:r>
            <a:r>
              <a:rPr lang="en-CA" sz="3600" b="1" dirty="0" smtClean="0">
                <a:solidFill>
                  <a:srgbClr val="FF0000"/>
                </a:solidFill>
                <a:latin typeface="Berlin Sans FB" pitchFamily="34" charset="0"/>
              </a:rPr>
              <a:t>core electrons</a:t>
            </a:r>
            <a:r>
              <a:rPr lang="en-CA" sz="3600" dirty="0" smtClean="0">
                <a:latin typeface="Berlin Sans FB" pitchFamily="34" charset="0"/>
              </a:rPr>
              <a:t> are less able to screen the </a:t>
            </a:r>
            <a:r>
              <a:rPr lang="en-CA" sz="3600" b="1" dirty="0" smtClean="0">
                <a:solidFill>
                  <a:srgbClr val="FF0000"/>
                </a:solidFill>
                <a:latin typeface="Berlin Sans FB" pitchFamily="34" charset="0"/>
              </a:rPr>
              <a:t>valence electrons</a:t>
            </a:r>
          </a:p>
        </p:txBody>
      </p:sp>
    </p:spTree>
    <p:extLst>
      <p:ext uri="{BB962C8B-B14F-4D97-AF65-F5344CB8AC3E}">
        <p14:creationId xmlns="" xmlns:p14="http://schemas.microsoft.com/office/powerpoint/2010/main" val="7519029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1512168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dirty="0" smtClean="0">
                <a:latin typeface="Agency FB" pitchFamily="34" charset="0"/>
              </a:rPr>
              <a:t>Which would you expect to experience a greater effective nuclear charge, a </a:t>
            </a:r>
            <a:r>
              <a:rPr lang="en-CA" sz="3600" b="1" dirty="0" smtClean="0">
                <a:latin typeface="Agency FB" pitchFamily="34" charset="0"/>
              </a:rPr>
              <a:t>2p</a:t>
            </a:r>
            <a:r>
              <a:rPr lang="en-CA" sz="3600" dirty="0" smtClean="0">
                <a:latin typeface="Agency FB" pitchFamily="34" charset="0"/>
              </a:rPr>
              <a:t> electron of </a:t>
            </a:r>
            <a:r>
              <a:rPr lang="en-CA" sz="3600" b="1" dirty="0" smtClean="0">
                <a:latin typeface="Agency FB" pitchFamily="34" charset="0"/>
              </a:rPr>
              <a:t>Ne</a:t>
            </a:r>
            <a:r>
              <a:rPr lang="en-CA" sz="3600" dirty="0" smtClean="0">
                <a:latin typeface="Agency FB" pitchFamily="34" charset="0"/>
              </a:rPr>
              <a:t> atom or a </a:t>
            </a:r>
            <a:r>
              <a:rPr lang="en-CA" sz="3600" b="1" dirty="0" smtClean="0">
                <a:latin typeface="Agency FB" pitchFamily="34" charset="0"/>
              </a:rPr>
              <a:t>3s</a:t>
            </a:r>
            <a:r>
              <a:rPr lang="en-CA" sz="3600" dirty="0" smtClean="0">
                <a:latin typeface="Agency FB" pitchFamily="34" charset="0"/>
              </a:rPr>
              <a:t> electron of a </a:t>
            </a:r>
            <a:r>
              <a:rPr lang="en-CA" sz="3600" b="1" dirty="0" smtClean="0">
                <a:latin typeface="Agency FB" pitchFamily="34" charset="0"/>
              </a:rPr>
              <a:t>Na</a:t>
            </a:r>
            <a:r>
              <a:rPr lang="en-CA" sz="3600" dirty="0" smtClean="0">
                <a:latin typeface="Agency FB" pitchFamily="34" charset="0"/>
              </a:rPr>
              <a:t> atom. And </a:t>
            </a:r>
            <a:r>
              <a:rPr lang="en-CA" sz="3600" b="1" dirty="0" smtClean="0">
                <a:latin typeface="Agency FB" pitchFamily="34" charset="0"/>
              </a:rPr>
              <a:t>WHY</a:t>
            </a:r>
            <a:r>
              <a:rPr lang="en-CA" sz="3600" dirty="0" smtClean="0">
                <a:latin typeface="Agency FB" pitchFamily="34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7721" y="1988840"/>
            <a:ext cx="1091966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Ne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1087" y="1811866"/>
            <a:ext cx="114967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Na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387" y="3177855"/>
            <a:ext cx="334639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en-US" sz="5400" b="1" cap="all" baseline="3000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58043" y="4257974"/>
            <a:ext cx="3409734" cy="161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core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8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 valence electron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10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protons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738155" y="4106423"/>
            <a:ext cx="3409734" cy="177084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10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core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 valence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11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protons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9325" y="3177855"/>
            <a:ext cx="4498518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5400" b="1" cap="all" baseline="3000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934" y="5877271"/>
            <a:ext cx="9157352" cy="9997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dirty="0" smtClean="0">
                <a:solidFill>
                  <a:srgbClr val="00197D"/>
                </a:solidFill>
                <a:latin typeface="Berlin Sans FB" pitchFamily="34" charset="0"/>
              </a:rPr>
              <a:t>a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2p</a:t>
            </a:r>
            <a:r>
              <a:rPr lang="en-CA" b="1" dirty="0" smtClean="0">
                <a:solidFill>
                  <a:srgbClr val="00197D"/>
                </a:solidFill>
                <a:latin typeface="Berlin Sans FB" pitchFamily="34" charset="0"/>
              </a:rPr>
              <a:t> electron of Ne: </a:t>
            </a:r>
            <a:r>
              <a:rPr lang="en-CA" dirty="0" smtClean="0">
                <a:solidFill>
                  <a:srgbClr val="00197D"/>
                </a:solidFill>
                <a:latin typeface="Berlin Sans FB" pitchFamily="34" charset="0"/>
              </a:rPr>
              <a:t>because there is better shielding by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core electrons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solidFill>
                  <a:srgbClr val="00197D"/>
                </a:solidFill>
                <a:latin typeface="Berlin Sans FB" pitchFamily="34" charset="0"/>
              </a:rPr>
              <a:t>for a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3s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solidFill>
                  <a:srgbClr val="00197D"/>
                </a:solidFill>
                <a:latin typeface="Berlin Sans FB" pitchFamily="34" charset="0"/>
              </a:rPr>
              <a:t>electron of Na</a:t>
            </a:r>
          </a:p>
        </p:txBody>
      </p:sp>
    </p:spTree>
    <p:extLst>
      <p:ext uri="{BB962C8B-B14F-4D97-AF65-F5344CB8AC3E}">
        <p14:creationId xmlns="" xmlns:p14="http://schemas.microsoft.com/office/powerpoint/2010/main" val="2657318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  <p:bldP spid="14" grpId="0" build="p"/>
      <p:bldP spid="15" grpId="0" build="p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9"/>
            <a:ext cx="9144000" cy="1991149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solidFill>
                  <a:schemeClr val="accent2"/>
                </a:solidFill>
                <a:latin typeface="Berlin Sans FB" pitchFamily="34" charset="0"/>
              </a:rPr>
              <a:t>EXAMPLE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dirty="0" smtClean="0">
                <a:latin typeface="Agency FB" pitchFamily="34" charset="0"/>
              </a:rPr>
              <a:t>Which would you expect to experience a greater effective nuclear charge, a </a:t>
            </a:r>
            <a:r>
              <a:rPr lang="en-CA" b="1" dirty="0" smtClean="0">
                <a:latin typeface="Agency FB" pitchFamily="34" charset="0"/>
              </a:rPr>
              <a:t>2p</a:t>
            </a:r>
            <a:r>
              <a:rPr lang="en-CA" dirty="0" smtClean="0">
                <a:latin typeface="Agency FB" pitchFamily="34" charset="0"/>
              </a:rPr>
              <a:t> electron of </a:t>
            </a:r>
            <a:r>
              <a:rPr lang="en-CA" b="1" dirty="0" smtClean="0">
                <a:latin typeface="Agency FB" pitchFamily="34" charset="0"/>
              </a:rPr>
              <a:t>Ne</a:t>
            </a:r>
            <a:r>
              <a:rPr lang="en-CA" dirty="0" smtClean="0">
                <a:latin typeface="Agency FB" pitchFamily="34" charset="0"/>
              </a:rPr>
              <a:t> atom or a </a:t>
            </a:r>
            <a:r>
              <a:rPr lang="en-CA" b="1" dirty="0" smtClean="0">
                <a:latin typeface="Agency FB" pitchFamily="34" charset="0"/>
              </a:rPr>
              <a:t>3s</a:t>
            </a:r>
            <a:r>
              <a:rPr lang="en-CA" dirty="0" smtClean="0">
                <a:latin typeface="Agency FB" pitchFamily="34" charset="0"/>
              </a:rPr>
              <a:t> electron of a </a:t>
            </a:r>
            <a:r>
              <a:rPr lang="en-CA" b="1" dirty="0" smtClean="0">
                <a:latin typeface="Agency FB" pitchFamily="34" charset="0"/>
              </a:rPr>
              <a:t>Na</a:t>
            </a:r>
            <a:r>
              <a:rPr lang="en-CA" dirty="0" smtClean="0">
                <a:latin typeface="Agency FB" pitchFamily="34" charset="0"/>
              </a:rPr>
              <a:t> atom. And </a:t>
            </a:r>
            <a:r>
              <a:rPr lang="en-CA" b="1" dirty="0" smtClean="0">
                <a:latin typeface="Agency FB" pitchFamily="34" charset="0"/>
              </a:rPr>
              <a:t>WHY</a:t>
            </a:r>
            <a:r>
              <a:rPr lang="en-CA" dirty="0" smtClean="0">
                <a:latin typeface="Agency FB" pitchFamily="34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7721" y="1988840"/>
            <a:ext cx="1091966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Ne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1087" y="1811866"/>
            <a:ext cx="114967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Na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387" y="3177855"/>
            <a:ext cx="334639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en-US" sz="5400" b="1" cap="all" baseline="3000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58043" y="4257974"/>
            <a:ext cx="3409734" cy="161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core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8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 valence electron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10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protons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738155" y="4106423"/>
            <a:ext cx="3409734" cy="177084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10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core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 valence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11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protons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9325" y="3177855"/>
            <a:ext cx="4498518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5400" b="1" cap="all" baseline="3000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" y="5858238"/>
            <a:ext cx="9144000" cy="9997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10</a:t>
            </a:r>
            <a:r>
              <a:rPr lang="en-CA" b="1" dirty="0" smtClean="0">
                <a:solidFill>
                  <a:srgbClr val="00197D"/>
                </a:solidFill>
                <a:latin typeface="Berlin Sans FB" pitchFamily="34" charset="0"/>
              </a:rPr>
              <a:t>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protons</a:t>
            </a:r>
            <a:r>
              <a:rPr lang="en-CA" b="1" dirty="0" smtClean="0">
                <a:solidFill>
                  <a:srgbClr val="00197D"/>
                </a:solidFill>
                <a:latin typeface="Berlin Sans FB" pitchFamily="34" charset="0"/>
              </a:rPr>
              <a:t> in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Ne</a:t>
            </a:r>
            <a:r>
              <a:rPr lang="en-CA" b="1" dirty="0" smtClean="0">
                <a:solidFill>
                  <a:srgbClr val="00197D"/>
                </a:solidFill>
                <a:latin typeface="Berlin Sans FB" pitchFamily="34" charset="0"/>
              </a:rPr>
              <a:t> attract only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 core electrons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11</a:t>
            </a:r>
            <a:r>
              <a:rPr lang="en-CA" b="1" dirty="0" smtClean="0">
                <a:solidFill>
                  <a:srgbClr val="00197D"/>
                </a:solidFill>
                <a:latin typeface="Berlin Sans FB" pitchFamily="34" charset="0"/>
              </a:rPr>
              <a:t> </a:t>
            </a:r>
            <a:r>
              <a:rPr lang="en-CA" b="1" dirty="0">
                <a:solidFill>
                  <a:srgbClr val="FF0000"/>
                </a:solidFill>
                <a:latin typeface="Berlin Sans FB" pitchFamily="34" charset="0"/>
              </a:rPr>
              <a:t>protons</a:t>
            </a:r>
            <a:r>
              <a:rPr lang="en-CA" b="1" dirty="0">
                <a:solidFill>
                  <a:srgbClr val="00197D"/>
                </a:solidFill>
                <a:latin typeface="Berlin Sans FB" pitchFamily="34" charset="0"/>
              </a:rPr>
              <a:t> in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Na</a:t>
            </a:r>
            <a:r>
              <a:rPr lang="en-CA" b="1" dirty="0" smtClean="0">
                <a:solidFill>
                  <a:srgbClr val="00197D"/>
                </a:solidFill>
                <a:latin typeface="Berlin Sans FB" pitchFamily="34" charset="0"/>
              </a:rPr>
              <a:t> </a:t>
            </a:r>
            <a:r>
              <a:rPr lang="en-CA" b="1" dirty="0">
                <a:solidFill>
                  <a:srgbClr val="00197D"/>
                </a:solidFill>
                <a:latin typeface="Berlin Sans FB" pitchFamily="34" charset="0"/>
              </a:rPr>
              <a:t>attract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10 </a:t>
            </a:r>
            <a:r>
              <a:rPr lang="en-CA" b="1" dirty="0">
                <a:solidFill>
                  <a:srgbClr val="FF0000"/>
                </a:solidFill>
                <a:latin typeface="Berlin Sans FB" pitchFamily="34" charset="0"/>
              </a:rPr>
              <a:t>core electrons </a:t>
            </a:r>
            <a:endParaRPr lang="en-CA" dirty="0">
              <a:solidFill>
                <a:srgbClr val="FF0000"/>
              </a:solidFill>
              <a:latin typeface="Berlin Sans FB" pitchFamily="34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00197D"/>
                </a:solidFill>
                <a:latin typeface="Berlin Sans FB" pitchFamily="34" charset="0"/>
              </a:rPr>
              <a:t> </a:t>
            </a:r>
            <a:endParaRPr lang="en-CA" dirty="0" smtClean="0">
              <a:solidFill>
                <a:srgbClr val="00197D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184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395536" y="1301234"/>
            <a:ext cx="4176464" cy="68760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005" y="4982966"/>
            <a:ext cx="9144000" cy="187503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4000" b="1" dirty="0" smtClean="0">
                <a:solidFill>
                  <a:srgbClr val="00FF00"/>
                </a:solidFill>
                <a:latin typeface="Berlin Sans FB" pitchFamily="34" charset="0"/>
              </a:rPr>
              <a:t>We will find out trends in :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en-CA" sz="2400" b="1" dirty="0" smtClean="0">
                <a:latin typeface="Berlin Sans FB" pitchFamily="34" charset="0"/>
              </a:rPr>
              <a:t>Sizes of Atoms and Ions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en-CA" sz="2400" b="1" dirty="0" smtClean="0">
                <a:latin typeface="Berlin Sans FB" pitchFamily="34" charset="0"/>
              </a:rPr>
              <a:t>Ionization Energy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en-CA" sz="2400" b="1" dirty="0" err="1" smtClean="0">
                <a:latin typeface="Berlin Sans FB" pitchFamily="34" charset="0"/>
              </a:rPr>
              <a:t>Electronegativity</a:t>
            </a:r>
            <a:endParaRPr lang="en-CA" sz="2400" b="1" dirty="0" smtClean="0">
              <a:latin typeface="Berlin Sans FB" pitchFamily="34" charset="0"/>
            </a:endParaRPr>
          </a:p>
          <a:p>
            <a:pPr algn="ctr">
              <a:lnSpc>
                <a:spcPct val="90000"/>
              </a:lnSpc>
              <a:buFontTx/>
              <a:buChar char="-"/>
            </a:pPr>
            <a:endParaRPr lang="en-CA" sz="4000" dirty="0" smtClean="0">
              <a:latin typeface="Berlin Sans FB" pitchFamily="34" charset="0"/>
            </a:endParaRPr>
          </a:p>
          <a:p>
            <a:pPr algn="ctr">
              <a:lnSpc>
                <a:spcPct val="90000"/>
              </a:lnSpc>
              <a:buFontTx/>
              <a:buChar char="-"/>
            </a:pPr>
            <a:endParaRPr lang="en-US" dirty="0" smtClean="0">
              <a:latin typeface="Berlin Sans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92"/>
            <a:ext cx="9144000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CA" sz="4400" b="1" spc="50" dirty="0" smtClean="0">
                <a:ln w="11430"/>
                <a:solidFill>
                  <a:srgbClr val="00197D"/>
                </a:solidFill>
                <a:latin typeface="Berlin Sans FB" pitchFamily="34" charset="0"/>
              </a:rPr>
              <a:t>6.2 Periodic Trends - Regular Changes in Elemental Properties</a:t>
            </a:r>
            <a:endParaRPr lang="en-CA" sz="4400" b="1" spc="50" dirty="0">
              <a:ln w="11430"/>
              <a:solidFill>
                <a:srgbClr val="00197D"/>
              </a:solidFill>
            </a:endParaRPr>
          </a:p>
        </p:txBody>
      </p:sp>
      <p:pic>
        <p:nvPicPr>
          <p:cNvPr id="11" name="Picture 5" descr="07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40"/>
          <a:stretch>
            <a:fillRect/>
          </a:stretch>
        </p:blipFill>
        <p:spPr>
          <a:xfrm>
            <a:off x="0" y="2314217"/>
            <a:ext cx="4860032" cy="2698960"/>
          </a:xfrm>
        </p:spPr>
      </p:pic>
      <p:pic>
        <p:nvPicPr>
          <p:cNvPr id="12" name="Picture 4" descr="07_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62"/>
          <a:stretch>
            <a:fillRect/>
          </a:stretch>
        </p:blipFill>
        <p:spPr>
          <a:xfrm>
            <a:off x="4914072" y="2295625"/>
            <a:ext cx="4211960" cy="2645543"/>
          </a:xfrm>
        </p:spPr>
      </p:pic>
    </p:spTree>
    <p:extLst>
      <p:ext uri="{BB962C8B-B14F-4D97-AF65-F5344CB8AC3E}">
        <p14:creationId xmlns="" xmlns:p14="http://schemas.microsoft.com/office/powerpoint/2010/main" val="6550905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694031"/>
          </a:xfrm>
          <a:solidFill>
            <a:srgbClr val="CCFFCC"/>
          </a:solidFill>
        </p:spPr>
        <p:txBody>
          <a:bodyPr/>
          <a:lstStyle/>
          <a:p>
            <a:r>
              <a:rPr lang="en-US" sz="4800" dirty="0" smtClean="0">
                <a:solidFill>
                  <a:srgbClr val="00197D"/>
                </a:solidFill>
                <a:latin typeface="Britannic Bold" pitchFamily="34" charset="0"/>
                <a:cs typeface="Aharoni" pitchFamily="2" charset="-79"/>
              </a:rPr>
              <a:t>SIZES of ATOMS and IONS</a:t>
            </a:r>
            <a:endParaRPr lang="en-US" sz="4800" dirty="0">
              <a:solidFill>
                <a:srgbClr val="00197D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24943"/>
            <a:ext cx="5156572" cy="611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74" y="955748"/>
            <a:ext cx="3335856" cy="240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 descr="07_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57" r="39377" b="54086"/>
          <a:stretch>
            <a:fillRect/>
          </a:stretch>
        </p:blipFill>
        <p:spPr>
          <a:xfrm>
            <a:off x="5084353" y="3769122"/>
            <a:ext cx="4039342" cy="1442622"/>
          </a:xfrm>
        </p:spPr>
      </p:pic>
    </p:spTree>
    <p:extLst>
      <p:ext uri="{BB962C8B-B14F-4D97-AF65-F5344CB8AC3E}">
        <p14:creationId xmlns="" xmlns:p14="http://schemas.microsoft.com/office/powerpoint/2010/main" val="2653774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694031"/>
          </a:xfrm>
          <a:solidFill>
            <a:srgbClr val="CCFFCC"/>
          </a:solidFill>
        </p:spPr>
        <p:txBody>
          <a:bodyPr/>
          <a:lstStyle/>
          <a:p>
            <a:r>
              <a:rPr lang="en-US" sz="4800" dirty="0" smtClean="0">
                <a:solidFill>
                  <a:srgbClr val="00197D"/>
                </a:solidFill>
                <a:latin typeface="Britannic Bold" pitchFamily="34" charset="0"/>
                <a:cs typeface="Aharoni" pitchFamily="2" charset="-79"/>
              </a:rPr>
              <a:t>SIZES of ATOMS and IONS</a:t>
            </a:r>
            <a:endParaRPr lang="en-US" sz="4800" dirty="0">
              <a:solidFill>
                <a:srgbClr val="00197D"/>
              </a:solidFill>
              <a:latin typeface="Britannic Bold" pitchFamily="34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261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53774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07_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5076057" y="2115548"/>
            <a:ext cx="4067944" cy="4742452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4704"/>
            <a:ext cx="8305800" cy="1368896"/>
          </a:xfrm>
        </p:spPr>
        <p:txBody>
          <a:bodyPr/>
          <a:lstStyle/>
          <a:p>
            <a:pPr marL="514350" indent="-514350">
              <a:lnSpc>
                <a:spcPct val="90000"/>
              </a:lnSpc>
            </a:pPr>
            <a:r>
              <a:rPr lang="en-US" sz="2800" dirty="0" smtClean="0">
                <a:latin typeface="Berlin Sans FB" pitchFamily="34" charset="0"/>
              </a:rPr>
              <a:t>Size of an atom cannot be determined exactly</a:t>
            </a:r>
          </a:p>
          <a:p>
            <a:pPr marL="514350" indent="-514350"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Berlin Sans FB" pitchFamily="34" charset="0"/>
              </a:rPr>
              <a:t>The best we can do is: </a:t>
            </a:r>
            <a:r>
              <a:rPr lang="en-US" sz="2800" dirty="0" smtClean="0">
                <a:latin typeface="Berlin Sans FB" pitchFamily="34" charset="0"/>
              </a:rPr>
              <a:t>find out the values for atomic radii (for diatomic molecules)</a:t>
            </a:r>
            <a:endParaRPr lang="en-US" sz="2800" dirty="0">
              <a:latin typeface="Berlin Sans FB" pitchFamily="34" charset="0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2" y="2492895"/>
            <a:ext cx="3335856" cy="240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4111" y="4725144"/>
            <a:ext cx="3884078" cy="64807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3600" b="1" dirty="0" smtClean="0">
                <a:latin typeface="Agency FB" pitchFamily="34" charset="0"/>
              </a:rPr>
              <a:t>Measure this distance!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694031"/>
          </a:xfrm>
          <a:solidFill>
            <a:srgbClr val="CCFFCC"/>
          </a:solidFill>
        </p:spPr>
        <p:txBody>
          <a:bodyPr/>
          <a:lstStyle/>
          <a:p>
            <a:r>
              <a:rPr lang="en-US" sz="4800" dirty="0" smtClean="0">
                <a:solidFill>
                  <a:srgbClr val="00197D"/>
                </a:solidFill>
                <a:latin typeface="Britannic Bold" pitchFamily="34" charset="0"/>
                <a:cs typeface="Aharoni" pitchFamily="2" charset="-79"/>
              </a:rPr>
              <a:t>SIZES of ATOMS and IONS</a:t>
            </a:r>
            <a:endParaRPr lang="en-US" sz="4800" dirty="0">
              <a:solidFill>
                <a:srgbClr val="00197D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31807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2" y="2492895"/>
            <a:ext cx="3335856" cy="240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6" y="836711"/>
            <a:ext cx="9098908" cy="1512169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Berlin Sans FB" pitchFamily="34" charset="0"/>
              </a:rPr>
              <a:t>So the </a:t>
            </a:r>
            <a:r>
              <a:rPr lang="en-US" b="1" dirty="0" smtClean="0">
                <a:solidFill>
                  <a:srgbClr val="FF0000"/>
                </a:solidFill>
                <a:latin typeface="Berlin Sans FB" pitchFamily="34" charset="0"/>
              </a:rPr>
              <a:t>bonding atomic radius </a:t>
            </a:r>
            <a:r>
              <a:rPr lang="en-US" dirty="0" smtClean="0">
                <a:latin typeface="Berlin Sans FB" pitchFamily="34" charset="0"/>
              </a:rPr>
              <a:t>(also called </a:t>
            </a:r>
            <a:r>
              <a:rPr lang="en-US" b="1" dirty="0" smtClean="0">
                <a:solidFill>
                  <a:srgbClr val="FF0000"/>
                </a:solidFill>
                <a:latin typeface="Berlin Sans FB" pitchFamily="34" charset="0"/>
              </a:rPr>
              <a:t>covalent atomic radius</a:t>
            </a:r>
            <a:r>
              <a:rPr lang="en-US" dirty="0" smtClean="0">
                <a:latin typeface="Berlin Sans FB" pitchFamily="34" charset="0"/>
              </a:rPr>
              <a:t>) of </a:t>
            </a:r>
            <a:r>
              <a:rPr lang="en-US" b="1" dirty="0" smtClean="0">
                <a:solidFill>
                  <a:srgbClr val="002060"/>
                </a:solidFill>
                <a:latin typeface="Berlin Sans FB" pitchFamily="34" charset="0"/>
              </a:rPr>
              <a:t>each species </a:t>
            </a:r>
            <a:r>
              <a:rPr lang="en-US" dirty="0" smtClean="0">
                <a:latin typeface="Berlin Sans FB" pitchFamily="34" charset="0"/>
              </a:rPr>
              <a:t>is ½ of the distance between the nuclei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                               AND…</a:t>
            </a: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pic>
        <p:nvPicPr>
          <p:cNvPr id="8" name="Picture 5" descr="07_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5076057" y="2115548"/>
            <a:ext cx="4067944" cy="474245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4111" y="4725144"/>
            <a:ext cx="3884078" cy="64807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3600" b="1" dirty="0" smtClean="0">
                <a:latin typeface="Agency FB" pitchFamily="34" charset="0"/>
              </a:rPr>
              <a:t>Measure this distance!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694031"/>
          </a:xfrm>
          <a:solidFill>
            <a:srgbClr val="CCFFCC"/>
          </a:solidFill>
        </p:spPr>
        <p:txBody>
          <a:bodyPr/>
          <a:lstStyle/>
          <a:p>
            <a:r>
              <a:rPr lang="en-US" sz="4800" dirty="0" smtClean="0">
                <a:solidFill>
                  <a:srgbClr val="00197D"/>
                </a:solidFill>
                <a:latin typeface="Britannic Bold" pitchFamily="34" charset="0"/>
                <a:cs typeface="Aharoni" pitchFamily="2" charset="-79"/>
              </a:rPr>
              <a:t>SIZES of ATOMS and IONS</a:t>
            </a:r>
            <a:endParaRPr lang="en-US" sz="4800" dirty="0">
              <a:solidFill>
                <a:srgbClr val="00197D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6680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2" y="2492895"/>
            <a:ext cx="3335856" cy="240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92" y="692696"/>
            <a:ext cx="9098908" cy="216024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Berlin Sans FB" pitchFamily="34" charset="0"/>
              </a:rPr>
              <a:t>bonding atomic radius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latin typeface="Berlin Sans FB" pitchFamily="34" charset="0"/>
              </a:rPr>
              <a:t>=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dirty="0" smtClean="0">
                <a:latin typeface="Berlin Sans FB" pitchFamily="34" charset="0"/>
              </a:rPr>
              <a:t>the “size” of an atom</a:t>
            </a: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pic>
        <p:nvPicPr>
          <p:cNvPr id="8" name="Picture 5" descr="07_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5076056" y="2996952"/>
            <a:ext cx="3744415" cy="3861048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4111" y="4725144"/>
            <a:ext cx="3884078" cy="64807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3600" b="1" dirty="0" smtClean="0">
                <a:latin typeface="Agency FB" pitchFamily="34" charset="0"/>
              </a:rPr>
              <a:t>Measure this distance!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694031"/>
          </a:xfrm>
          <a:solidFill>
            <a:srgbClr val="CCFFCC"/>
          </a:solidFill>
        </p:spPr>
        <p:txBody>
          <a:bodyPr/>
          <a:lstStyle/>
          <a:p>
            <a:r>
              <a:rPr lang="en-US" sz="4800" dirty="0" smtClean="0">
                <a:solidFill>
                  <a:srgbClr val="00197D"/>
                </a:solidFill>
                <a:latin typeface="Britannic Bold" pitchFamily="34" charset="0"/>
                <a:cs typeface="Aharoni" pitchFamily="2" charset="-79"/>
              </a:rPr>
              <a:t>SIZES of ATOMS and IONS</a:t>
            </a:r>
            <a:endParaRPr lang="en-US" sz="4800" dirty="0">
              <a:solidFill>
                <a:srgbClr val="00197D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73227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07_06_Figur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9920"/>
            <a:ext cx="9144000" cy="4922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25410"/>
            <a:ext cx="8784976" cy="1143000"/>
          </a:xfrm>
          <a:solidFill>
            <a:srgbClr val="00B0F0"/>
          </a:solidFill>
        </p:spPr>
        <p:txBody>
          <a:bodyPr/>
          <a:lstStyle/>
          <a:p>
            <a:r>
              <a:rPr lang="en-CA" dirty="0" smtClean="0">
                <a:latin typeface="Arial Black" pitchFamily="34" charset="0"/>
              </a:rPr>
              <a:t>PERIODIC TRENDS IN ATOMIC RADII</a:t>
            </a:r>
            <a:endParaRPr lang="en-CA" dirty="0">
              <a:latin typeface="Arial Blac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8534400" cy="78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2957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" y="1754553"/>
            <a:ext cx="896634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34554" y="2492896"/>
            <a:ext cx="3004349" cy="1107996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itchFamily="18" charset="0"/>
              </a:rPr>
              <a:t>WHY?</a:t>
            </a:r>
            <a:endParaRPr lang="en-CA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653" y="1215944"/>
            <a:ext cx="8966347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INCREASES FROM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TOP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 TO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BOTTOM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 WITHIN EACH GROUP</a:t>
            </a:r>
            <a:endParaRPr lang="en-CA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 bwMode="auto">
          <a:xfrm rot="5400000">
            <a:off x="6999668" y="3990093"/>
            <a:ext cx="2935339" cy="81072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rot="5400000">
            <a:off x="7346412" y="4150078"/>
            <a:ext cx="2241849" cy="3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1800" b="1" dirty="0" smtClean="0">
                <a:solidFill>
                  <a:srgbClr val="000000"/>
                </a:solidFill>
                <a:latin typeface="Berlin Sans FB" pitchFamily="34" charset="0"/>
              </a:rPr>
              <a:t>INCREASING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79512" y="25410"/>
            <a:ext cx="8784976" cy="1143000"/>
          </a:xfrm>
          <a:solidFill>
            <a:srgbClr val="00B0F0"/>
          </a:solidFill>
        </p:spPr>
        <p:txBody>
          <a:bodyPr/>
          <a:lstStyle/>
          <a:p>
            <a:r>
              <a:rPr lang="en-CA" dirty="0" smtClean="0">
                <a:latin typeface="Arial Black" pitchFamily="34" charset="0"/>
              </a:rPr>
              <a:t>PERIODIC TRENDS IN ATOMIC RADII</a:t>
            </a:r>
            <a:endParaRPr lang="en-CA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6578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3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07_06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9920"/>
            <a:ext cx="9144000" cy="4922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 rot="5400000">
            <a:off x="6999667" y="4399145"/>
            <a:ext cx="2935339" cy="81072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rot="5400000">
            <a:off x="7346411" y="4559130"/>
            <a:ext cx="2241849" cy="3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1800" b="1" dirty="0" smtClean="0">
                <a:solidFill>
                  <a:srgbClr val="000000"/>
                </a:solidFill>
                <a:latin typeface="Berlin Sans FB" pitchFamily="34" charset="0"/>
              </a:rPr>
              <a:t>INCREASING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4802" y="74833"/>
            <a:ext cx="8966347" cy="2088232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50" indent="-742950" algn="ctr">
              <a:lnSpc>
                <a:spcPct val="90000"/>
              </a:lnSpc>
              <a:buAutoNum type="arabicPeriod"/>
            </a:pPr>
            <a:r>
              <a:rPr lang="en-CA" sz="3600" b="1" dirty="0" smtClean="0">
                <a:solidFill>
                  <a:srgbClr val="0000FF"/>
                </a:solidFill>
                <a:latin typeface="Berlin Sans FB" pitchFamily="34" charset="0"/>
              </a:rPr>
              <a:t>Due to increasing value of n: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en-CA" dirty="0" smtClean="0">
                <a:latin typeface="Berlin Sans FB" pitchFamily="34" charset="0"/>
              </a:rPr>
              <a:t>The outer electrons have higher probability to be further from the nucleus </a:t>
            </a:r>
            <a:r>
              <a:rPr lang="en-CA" dirty="0" smtClean="0">
                <a:latin typeface="Berlin Sans FB" pitchFamily="34" charset="0"/>
                <a:sym typeface="Wingdings" pitchFamily="2" charset="2"/>
              </a:rPr>
              <a:t>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radius increases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 rot="890020">
            <a:off x="73317" y="5802552"/>
            <a:ext cx="6759446" cy="452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6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2430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07_06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9920"/>
            <a:ext cx="9144000" cy="4922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 rot="5400000">
            <a:off x="6999667" y="4399145"/>
            <a:ext cx="2935339" cy="81072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rot="5400000">
            <a:off x="7346411" y="4559130"/>
            <a:ext cx="2241849" cy="3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1800" b="1" dirty="0" smtClean="0">
                <a:solidFill>
                  <a:srgbClr val="000000"/>
                </a:solidFill>
                <a:latin typeface="Berlin Sans FB" pitchFamily="34" charset="0"/>
              </a:rPr>
              <a:t>INCREASING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4802" y="74833"/>
            <a:ext cx="8966347" cy="2088232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50" indent="-742950" algn="ctr">
              <a:lnSpc>
                <a:spcPct val="90000"/>
              </a:lnSpc>
              <a:buAutoNum type="arabicPeriod"/>
            </a:pPr>
            <a:r>
              <a:rPr lang="en-CA" sz="3600" b="1" dirty="0" smtClean="0">
                <a:solidFill>
                  <a:srgbClr val="0000FF"/>
                </a:solidFill>
                <a:latin typeface="Berlin Sans FB" pitchFamily="34" charset="0"/>
              </a:rPr>
              <a:t>Due to increasing value of n: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800" dirty="0" smtClean="0">
                <a:latin typeface="Berlin Sans FB" pitchFamily="34" charset="0"/>
              </a:rPr>
              <a:t>Each additional inner level of electrons shields the protons from attracting the valence electrons + additional repulsion between added electrons </a:t>
            </a:r>
            <a:r>
              <a:rPr lang="en-CA" sz="2800" dirty="0" smtClean="0">
                <a:latin typeface="Berlin Sans FB" pitchFamily="34" charset="0"/>
                <a:sym typeface="Wingdings" pitchFamily="2" charset="2"/>
              </a:rPr>
              <a:t> size increases</a:t>
            </a:r>
            <a:r>
              <a:rPr lang="en-CA" sz="2800" dirty="0" smtClean="0">
                <a:latin typeface="Berlin Sans FB" pitchFamily="34" charset="0"/>
              </a:rPr>
              <a:t> </a:t>
            </a:r>
            <a:endParaRPr lang="en-CA" sz="2800" b="1" dirty="0" smtClean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 rot="890020">
            <a:off x="73317" y="5802552"/>
            <a:ext cx="6759446" cy="452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6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2430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" y="1754553"/>
            <a:ext cx="896634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34554" y="2492896"/>
            <a:ext cx="3004349" cy="1107996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itchFamily="18" charset="0"/>
              </a:rPr>
              <a:t>WHY?</a:t>
            </a:r>
            <a:endParaRPr lang="en-CA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653" y="1215944"/>
            <a:ext cx="8966347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DECREASES FROM </a:t>
            </a: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LEFT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TO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RIGHT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 WITHIN EACH PERIOD</a:t>
            </a:r>
            <a:endParaRPr lang="en-CA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216149" y="3666300"/>
            <a:ext cx="4756527" cy="1418883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627785" y="4055341"/>
            <a:ext cx="3998146" cy="64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4400" b="1" dirty="0" smtClean="0">
                <a:solidFill>
                  <a:srgbClr val="000000"/>
                </a:solidFill>
                <a:latin typeface="Berlin Sans FB" pitchFamily="34" charset="0"/>
              </a:rPr>
              <a:t>DECREASING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79512" y="25410"/>
            <a:ext cx="8784976" cy="1143000"/>
          </a:xfrm>
          <a:solidFill>
            <a:srgbClr val="00B0F0"/>
          </a:solidFill>
        </p:spPr>
        <p:txBody>
          <a:bodyPr/>
          <a:lstStyle/>
          <a:p>
            <a:r>
              <a:rPr lang="en-CA" dirty="0" smtClean="0">
                <a:latin typeface="Arial Black" pitchFamily="34" charset="0"/>
              </a:rPr>
              <a:t>PERIODIC TRENDS IN ATOMIC RADII</a:t>
            </a:r>
            <a:endParaRPr lang="en-CA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66679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148611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800" dirty="0" smtClean="0">
                <a:solidFill>
                  <a:srgbClr val="7030A0"/>
                </a:solidFill>
                <a:latin typeface="Britannic Bold" pitchFamily="34" charset="0"/>
                <a:cs typeface="Aharoni" pitchFamily="2" charset="-79"/>
              </a:rPr>
              <a:t>Three Basic Rules You Should Keep In Mind</a:t>
            </a:r>
            <a:endParaRPr lang="en-US" sz="4800" dirty="0">
              <a:solidFill>
                <a:srgbClr val="7030A0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484784"/>
            <a:ext cx="91440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4000" dirty="0" smtClean="0">
                <a:latin typeface="Berlin Sans FB" pitchFamily="34" charset="0"/>
              </a:rPr>
              <a:t>1. Electrons are </a:t>
            </a:r>
            <a:r>
              <a:rPr lang="en-CA" sz="4000" b="1" dirty="0" smtClean="0">
                <a:solidFill>
                  <a:srgbClr val="FF3399"/>
                </a:solidFill>
                <a:latin typeface="Berlin Sans FB" pitchFamily="34" charset="0"/>
              </a:rPr>
              <a:t>attracted</a:t>
            </a:r>
            <a:r>
              <a:rPr lang="en-CA" sz="4000" dirty="0" smtClean="0">
                <a:solidFill>
                  <a:srgbClr val="00FF00"/>
                </a:solidFill>
                <a:latin typeface="Berlin Sans FB" pitchFamily="34" charset="0"/>
              </a:rPr>
              <a:t> </a:t>
            </a:r>
            <a:r>
              <a:rPr lang="en-CA" sz="4000" dirty="0" smtClean="0">
                <a:latin typeface="Berlin Sans FB" pitchFamily="34" charset="0"/>
              </a:rPr>
              <a:t>to protons in the nucleus of an atom: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en-CA" sz="2400" dirty="0" smtClean="0">
                <a:latin typeface="Berlin Sans FB" pitchFamily="34" charset="0"/>
              </a:rPr>
              <a:t>The </a:t>
            </a:r>
            <a:r>
              <a:rPr lang="en-CA" sz="2400" u="sng" dirty="0" smtClean="0">
                <a:solidFill>
                  <a:srgbClr val="0000FF"/>
                </a:solidFill>
                <a:latin typeface="Berlin Sans FB" pitchFamily="34" charset="0"/>
              </a:rPr>
              <a:t>closer</a:t>
            </a:r>
            <a:r>
              <a:rPr lang="en-CA" sz="2400" dirty="0" smtClean="0">
                <a:latin typeface="Berlin Sans FB" pitchFamily="34" charset="0"/>
              </a:rPr>
              <a:t> the </a:t>
            </a:r>
            <a:r>
              <a:rPr lang="en-CA" sz="2400" u="sng" dirty="0" smtClean="0">
                <a:solidFill>
                  <a:srgbClr val="0000FF"/>
                </a:solidFill>
                <a:latin typeface="Berlin Sans FB" pitchFamily="34" charset="0"/>
              </a:rPr>
              <a:t>electron</a:t>
            </a:r>
            <a:r>
              <a:rPr lang="en-CA" sz="2400" dirty="0" smtClean="0">
                <a:latin typeface="Berlin Sans FB" pitchFamily="34" charset="0"/>
              </a:rPr>
              <a:t> is to the </a:t>
            </a:r>
            <a:r>
              <a:rPr lang="en-CA" sz="2400" u="sng" dirty="0" smtClean="0">
                <a:solidFill>
                  <a:srgbClr val="0000FF"/>
                </a:solidFill>
                <a:latin typeface="Berlin Sans FB" pitchFamily="34" charset="0"/>
              </a:rPr>
              <a:t>nucleus</a:t>
            </a:r>
            <a:r>
              <a:rPr lang="en-CA" sz="2400" dirty="0" smtClean="0">
                <a:latin typeface="Berlin Sans FB" pitchFamily="34" charset="0"/>
              </a:rPr>
              <a:t>, </a:t>
            </a:r>
            <a:r>
              <a:rPr lang="en-CA" sz="2400" u="sng" dirty="0" smtClean="0">
                <a:solidFill>
                  <a:srgbClr val="FF0000"/>
                </a:solidFill>
                <a:latin typeface="Berlin Sans FB" pitchFamily="34" charset="0"/>
              </a:rPr>
              <a:t>the stronger the force of attraction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en-CA" sz="2400" dirty="0" smtClean="0">
                <a:latin typeface="Berlin Sans FB" pitchFamily="34" charset="0"/>
              </a:rPr>
              <a:t>The </a:t>
            </a:r>
            <a:r>
              <a:rPr lang="en-CA" sz="2400" u="sng" dirty="0" smtClean="0">
                <a:solidFill>
                  <a:srgbClr val="7030A0"/>
                </a:solidFill>
                <a:latin typeface="Berlin Sans FB" pitchFamily="34" charset="0"/>
              </a:rPr>
              <a:t>more protons in a nucleus</a:t>
            </a:r>
            <a:r>
              <a:rPr lang="en-CA" sz="2400" dirty="0" smtClean="0">
                <a:latin typeface="Berlin Sans FB" pitchFamily="34" charset="0"/>
              </a:rPr>
              <a:t>, </a:t>
            </a:r>
            <a:r>
              <a:rPr lang="en-CA" sz="2400" u="sng" dirty="0" smtClean="0">
                <a:solidFill>
                  <a:srgbClr val="00B050"/>
                </a:solidFill>
                <a:latin typeface="Berlin Sans FB" pitchFamily="34" charset="0"/>
              </a:rPr>
              <a:t>the more strongly an electron is attracted to the nucleus</a:t>
            </a:r>
            <a:endParaRPr lang="en-US" u="sng" dirty="0" smtClean="0">
              <a:solidFill>
                <a:srgbClr val="00B050"/>
              </a:solidFill>
              <a:latin typeface="Berlin Sans FB" pitchFamily="34" charset="0"/>
            </a:endParaRPr>
          </a:p>
        </p:txBody>
      </p:sp>
      <p:pic>
        <p:nvPicPr>
          <p:cNvPr id="10" name="Picture 8" descr="07_05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861048"/>
            <a:ext cx="2564284" cy="2996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3519"/>
            <a:ext cx="4000629" cy="275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ibchem.com/IB/ibfiles/bonding/bon_img/cov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33519"/>
            <a:ext cx="2376264" cy="2752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51293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07_06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4764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 rot="922048">
            <a:off x="1508694" y="5678272"/>
            <a:ext cx="3248712" cy="81072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rot="922048">
            <a:off x="1856762" y="5900563"/>
            <a:ext cx="2481186" cy="3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400" b="1" dirty="0" smtClean="0">
                <a:solidFill>
                  <a:srgbClr val="000000"/>
                </a:solidFill>
                <a:latin typeface="Berlin Sans FB" pitchFamily="34" charset="0"/>
              </a:rPr>
              <a:t>DECREASING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4802" y="74833"/>
            <a:ext cx="9099198" cy="1986015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CA" b="1" dirty="0" smtClean="0">
                <a:solidFill>
                  <a:srgbClr val="0000FF"/>
                </a:solidFill>
                <a:latin typeface="Berlin Sans FB" pitchFamily="34" charset="0"/>
              </a:rPr>
              <a:t>2.  Due to increasing # of protons and  Z</a:t>
            </a:r>
            <a:r>
              <a:rPr lang="en-CA" sz="2400" b="1" baseline="-25000" dirty="0" smtClean="0">
                <a:solidFill>
                  <a:srgbClr val="0000FF"/>
                </a:solidFill>
                <a:latin typeface="Berlin Sans FB" pitchFamily="34" charset="0"/>
              </a:rPr>
              <a:t>eff</a:t>
            </a:r>
            <a:r>
              <a:rPr lang="en-CA" b="1" dirty="0" smtClean="0">
                <a:solidFill>
                  <a:srgbClr val="0000FF"/>
                </a:solidFill>
                <a:latin typeface="Berlin Sans FB" pitchFamily="34" charset="0"/>
              </a:rPr>
              <a:t>: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The increase in </a:t>
            </a:r>
            <a:r>
              <a:rPr lang="en-CA" b="1" dirty="0" smtClean="0">
                <a:solidFill>
                  <a:srgbClr val="7030A0"/>
                </a:solidFill>
                <a:latin typeface="Berlin Sans FB" pitchFamily="34" charset="0"/>
              </a:rPr>
              <a:t># of protons</a:t>
            </a:r>
            <a:r>
              <a:rPr lang="en-CA" b="1" dirty="0" smtClean="0">
                <a:solidFill>
                  <a:srgbClr val="0000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and </a:t>
            </a:r>
            <a:r>
              <a:rPr lang="en-CA" b="1" dirty="0" smtClean="0">
                <a:solidFill>
                  <a:srgbClr val="7030A0"/>
                </a:solidFill>
                <a:latin typeface="Berlin Sans FB" pitchFamily="34" charset="0"/>
              </a:rPr>
              <a:t>Z</a:t>
            </a:r>
            <a:r>
              <a:rPr lang="en-CA" b="1" baseline="-25000" dirty="0" smtClean="0">
                <a:solidFill>
                  <a:srgbClr val="7030A0"/>
                </a:solidFill>
                <a:latin typeface="Berlin Sans FB" pitchFamily="34" charset="0"/>
              </a:rPr>
              <a:t>eff</a:t>
            </a:r>
            <a:r>
              <a:rPr lang="en-CA" baseline="-25000" dirty="0" smtClean="0">
                <a:solidFill>
                  <a:srgbClr val="0000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(left to right)</a:t>
            </a:r>
            <a:r>
              <a:rPr lang="en-CA" dirty="0">
                <a:solidFill>
                  <a:srgbClr val="0000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brings the valence electrons closer to the nucleus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  <a:sym typeface="Wingdings" pitchFamily="2" charset="2"/>
              </a:rPr>
              <a:t> the radius </a:t>
            </a:r>
            <a:r>
              <a:rPr lang="en-CA" b="1" dirty="0" smtClean="0">
                <a:solidFill>
                  <a:srgbClr val="C00000"/>
                </a:solidFill>
                <a:latin typeface="Berlin Sans FB" pitchFamily="34" charset="0"/>
                <a:sym typeface="Wingdings" pitchFamily="2" charset="2"/>
              </a:rPr>
              <a:t>decreasing</a:t>
            </a:r>
            <a:endParaRPr lang="en-CA" b="1" dirty="0" smtClean="0">
              <a:solidFill>
                <a:srgbClr val="C0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045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07_06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4764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 rot="922048">
            <a:off x="1508694" y="5678272"/>
            <a:ext cx="3248712" cy="81072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rot="922048">
            <a:off x="1856762" y="5900563"/>
            <a:ext cx="2481186" cy="3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400" b="1" dirty="0" smtClean="0">
                <a:solidFill>
                  <a:srgbClr val="000000"/>
                </a:solidFill>
                <a:latin typeface="Berlin Sans FB" pitchFamily="34" charset="0"/>
              </a:rPr>
              <a:t>DECREASING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4802" y="74833"/>
            <a:ext cx="9099198" cy="1986015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CA" b="1" dirty="0" smtClean="0">
                <a:solidFill>
                  <a:srgbClr val="0000FF"/>
                </a:solidFill>
                <a:latin typeface="Berlin Sans FB" pitchFamily="34" charset="0"/>
              </a:rPr>
              <a:t>2.  Due to increasing # of protons and  Z</a:t>
            </a:r>
            <a:r>
              <a:rPr lang="en-CA" sz="2400" b="1" baseline="-25000" dirty="0" smtClean="0">
                <a:solidFill>
                  <a:srgbClr val="0000FF"/>
                </a:solidFill>
                <a:latin typeface="Berlin Sans FB" pitchFamily="34" charset="0"/>
              </a:rPr>
              <a:t>eff</a:t>
            </a:r>
            <a:r>
              <a:rPr lang="en-CA" b="1" dirty="0" smtClean="0">
                <a:solidFill>
                  <a:srgbClr val="0000FF"/>
                </a:solidFill>
                <a:latin typeface="Berlin Sans FB" pitchFamily="34" charset="0"/>
              </a:rPr>
              <a:t>: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The electrons are being added to the same outer level (going from left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  <a:sym typeface="Wingdings" pitchFamily="2" charset="2"/>
              </a:rPr>
              <a:t> right) = level of shielding by the core electrons stays the same</a:t>
            </a:r>
            <a:endParaRPr lang="en-CA" b="1" dirty="0" smtClean="0">
              <a:solidFill>
                <a:srgbClr val="C0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045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092" y="6248400"/>
            <a:ext cx="9098908" cy="609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0000FF"/>
                </a:solidFill>
                <a:latin typeface="Berlin Sans FB" pitchFamily="34" charset="0"/>
                <a:ea typeface="+mn-ea"/>
              </a:rPr>
              <a:t>Various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exceptions,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especially </a:t>
            </a:r>
            <a:r>
              <a:rPr lang="en-US" sz="3200" kern="0" dirty="0" smtClean="0">
                <a:solidFill>
                  <a:srgbClr val="0000FF"/>
                </a:solidFill>
                <a:latin typeface="Berlin Sans FB" pitchFamily="34" charset="0"/>
                <a:ea typeface="+mn-ea"/>
              </a:rPr>
              <a:t>in </a:t>
            </a:r>
            <a:r>
              <a:rPr lang="en-US" sz="3200" b="1" kern="0" dirty="0" smtClean="0">
                <a:solidFill>
                  <a:srgbClr val="FF3399"/>
                </a:solidFill>
                <a:latin typeface="Berlin Sans FB" pitchFamily="34" charset="0"/>
                <a:ea typeface="+mn-ea"/>
              </a:rPr>
              <a:t>d sublevel </a:t>
            </a:r>
            <a:r>
              <a:rPr lang="en-US" sz="3200" kern="0" dirty="0" smtClean="0">
                <a:solidFill>
                  <a:srgbClr val="0000FF"/>
                </a:solidFill>
                <a:latin typeface="Berlin Sans FB" pitchFamily="34" charset="0"/>
                <a:ea typeface="+mn-ea"/>
              </a:rPr>
              <a:t>elements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07_06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4764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4802" y="74833"/>
            <a:ext cx="9099198" cy="1144367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solidFill>
                  <a:srgbClr val="7030A0"/>
                </a:solidFill>
                <a:latin typeface="Berlin Sans FB" pitchFamily="34" charset="0"/>
              </a:rPr>
              <a:t>Predict the relative size of zinc and vanadium atomic radii</a:t>
            </a:r>
          </a:p>
        </p:txBody>
      </p:sp>
    </p:spTree>
    <p:extLst>
      <p:ext uri="{BB962C8B-B14F-4D97-AF65-F5344CB8AC3E}">
        <p14:creationId xmlns="" xmlns:p14="http://schemas.microsoft.com/office/powerpoint/2010/main" val="255304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092" y="6248400"/>
            <a:ext cx="9098908" cy="609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0000FF"/>
                </a:solidFill>
                <a:latin typeface="Berlin Sans FB" pitchFamily="34" charset="0"/>
                <a:ea typeface="+mn-ea"/>
              </a:rPr>
              <a:t>Various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exceptions,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especially </a:t>
            </a:r>
            <a:r>
              <a:rPr lang="en-US" sz="3200" kern="0" dirty="0" smtClean="0">
                <a:solidFill>
                  <a:srgbClr val="0000FF"/>
                </a:solidFill>
                <a:latin typeface="Berlin Sans FB" pitchFamily="34" charset="0"/>
                <a:ea typeface="+mn-ea"/>
              </a:rPr>
              <a:t>in </a:t>
            </a:r>
            <a:r>
              <a:rPr lang="en-US" sz="3200" b="1" kern="0" dirty="0" smtClean="0">
                <a:solidFill>
                  <a:srgbClr val="FF3399"/>
                </a:solidFill>
                <a:latin typeface="Berlin Sans FB" pitchFamily="34" charset="0"/>
                <a:ea typeface="+mn-ea"/>
              </a:rPr>
              <a:t>d sublevel </a:t>
            </a:r>
            <a:r>
              <a:rPr lang="en-US" sz="3200" kern="0" dirty="0" smtClean="0">
                <a:solidFill>
                  <a:srgbClr val="0000FF"/>
                </a:solidFill>
                <a:latin typeface="Berlin Sans FB" pitchFamily="34" charset="0"/>
                <a:ea typeface="+mn-ea"/>
              </a:rPr>
              <a:t>elements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28600"/>
            <a:ext cx="1260281" cy="769441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Zinc</a:t>
            </a:r>
            <a:endParaRPr lang="en-C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5086" y="300677"/>
            <a:ext cx="3013967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Vanadium</a:t>
            </a:r>
            <a:endParaRPr lang="en-C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990600"/>
            <a:ext cx="3352800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]3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40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6300" y="1921672"/>
            <a:ext cx="340973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18 + 10</a:t>
            </a:r>
            <a:r>
              <a:rPr lang="en-CA" dirty="0" smtClean="0">
                <a:latin typeface="Berlin Sans FB" pitchFamily="34" charset="0"/>
              </a:rPr>
              <a:t> core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30</a:t>
            </a:r>
            <a:r>
              <a:rPr lang="en-CA" dirty="0" smtClean="0">
                <a:latin typeface="Berlin Sans FB" pitchFamily="34" charset="0"/>
              </a:rPr>
              <a:t> protons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valence electron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CA" dirty="0" smtClean="0">
              <a:latin typeface="Berlin Sans FB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86400" y="1905000"/>
            <a:ext cx="3409734" cy="17281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18 + 3</a:t>
            </a:r>
            <a:r>
              <a:rPr lang="en-CA" dirty="0" smtClean="0">
                <a:latin typeface="Berlin Sans FB" pitchFamily="34" charset="0"/>
              </a:rPr>
              <a:t> core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23</a:t>
            </a:r>
            <a:r>
              <a:rPr lang="en-CA" dirty="0" smtClean="0">
                <a:latin typeface="Berlin Sans FB" pitchFamily="34" charset="0"/>
              </a:rPr>
              <a:t> protons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valence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CA" dirty="0" smtClean="0">
              <a:latin typeface="Berlin Sans FB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066800"/>
            <a:ext cx="3352800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]3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40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000" y="3886200"/>
            <a:ext cx="8458200" cy="22098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lnSpc>
                <a:spcPct val="90000"/>
              </a:lnSpc>
            </a:pPr>
            <a:r>
              <a:rPr lang="en-CA" sz="2800" dirty="0" smtClean="0">
                <a:latin typeface="Berlin Sans FB" pitchFamily="34" charset="0"/>
              </a:rPr>
              <a:t>The 3d subshell electrons shield the valence electrons in 4s subshell </a:t>
            </a:r>
          </a:p>
          <a:p>
            <a:pPr marL="514350" indent="-514350">
              <a:lnSpc>
                <a:spcPct val="90000"/>
              </a:lnSpc>
            </a:pPr>
            <a:r>
              <a:rPr lang="en-CA" sz="2800" b="1" dirty="0" smtClean="0">
                <a:solidFill>
                  <a:srgbClr val="7030A0"/>
                </a:solidFill>
                <a:latin typeface="Berlin Sans FB" pitchFamily="34" charset="0"/>
              </a:rPr>
              <a:t>10</a:t>
            </a:r>
            <a:r>
              <a:rPr lang="en-CA" sz="2800" dirty="0" smtClean="0">
                <a:latin typeface="Berlin Sans FB" pitchFamily="34" charset="0"/>
              </a:rPr>
              <a:t>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3d electrons </a:t>
            </a:r>
            <a:r>
              <a:rPr lang="en-CA" sz="2800" dirty="0" smtClean="0">
                <a:latin typeface="Berlin Sans FB" pitchFamily="34" charset="0"/>
              </a:rPr>
              <a:t>in zinc </a:t>
            </a:r>
            <a:r>
              <a:rPr lang="en-CA" sz="2800" u="sng" dirty="0" smtClean="0">
                <a:solidFill>
                  <a:srgbClr val="0000FF"/>
                </a:solidFill>
                <a:latin typeface="Berlin Sans FB" pitchFamily="34" charset="0"/>
              </a:rPr>
              <a:t>shields</a:t>
            </a:r>
            <a:r>
              <a:rPr lang="en-CA" sz="2800" dirty="0" smtClean="0">
                <a:latin typeface="Berlin Sans FB" pitchFamily="34" charset="0"/>
              </a:rPr>
              <a:t> the nucleus from attracting valence electrons much better than </a:t>
            </a:r>
            <a:r>
              <a:rPr lang="en-CA" sz="2800" b="1" dirty="0" smtClean="0">
                <a:solidFill>
                  <a:srgbClr val="7030A0"/>
                </a:solidFill>
                <a:latin typeface="Berlin Sans FB" pitchFamily="34" charset="0"/>
              </a:rPr>
              <a:t>3</a:t>
            </a:r>
            <a:r>
              <a:rPr lang="en-CA" sz="2800" dirty="0" smtClean="0">
                <a:latin typeface="Berlin Sans FB" pitchFamily="34" charset="0"/>
              </a:rPr>
              <a:t>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3d electrons </a:t>
            </a:r>
            <a:r>
              <a:rPr lang="en-CA" sz="2800" dirty="0" smtClean="0">
                <a:latin typeface="Berlin Sans FB" pitchFamily="34" charset="0"/>
              </a:rPr>
              <a:t>in vanadium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CA" dirty="0" smtClean="0">
              <a:latin typeface="Berlin Sans FB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092" y="6248400"/>
            <a:ext cx="9098908" cy="609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0000FF"/>
                </a:solidFill>
                <a:latin typeface="Berlin Sans FB" pitchFamily="34" charset="0"/>
                <a:ea typeface="+mn-ea"/>
              </a:rPr>
              <a:t>Various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exceptions,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especially </a:t>
            </a:r>
            <a:r>
              <a:rPr lang="en-US" sz="3200" kern="0" dirty="0" smtClean="0">
                <a:solidFill>
                  <a:srgbClr val="0000FF"/>
                </a:solidFill>
                <a:latin typeface="Berlin Sans FB" pitchFamily="34" charset="0"/>
                <a:ea typeface="+mn-ea"/>
              </a:rPr>
              <a:t>in </a:t>
            </a:r>
            <a:r>
              <a:rPr lang="en-US" sz="3200" b="1" kern="0" dirty="0" smtClean="0">
                <a:solidFill>
                  <a:srgbClr val="FF3399"/>
                </a:solidFill>
                <a:latin typeface="Berlin Sans FB" pitchFamily="34" charset="0"/>
                <a:ea typeface="+mn-ea"/>
              </a:rPr>
              <a:t>d sublevel </a:t>
            </a:r>
            <a:r>
              <a:rPr lang="en-US" sz="3200" kern="0" dirty="0" smtClean="0">
                <a:solidFill>
                  <a:srgbClr val="0000FF"/>
                </a:solidFill>
                <a:latin typeface="Berlin Sans FB" pitchFamily="34" charset="0"/>
                <a:ea typeface="+mn-ea"/>
              </a:rPr>
              <a:t>elements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28600"/>
            <a:ext cx="1260281" cy="769441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Zinc</a:t>
            </a:r>
            <a:endParaRPr lang="en-C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5086" y="300677"/>
            <a:ext cx="3013967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Vanadium</a:t>
            </a:r>
            <a:endParaRPr lang="en-C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990600"/>
            <a:ext cx="3352800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]3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40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6300" y="1921672"/>
            <a:ext cx="340973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10</a:t>
            </a:r>
            <a:r>
              <a:rPr lang="en-CA" dirty="0" smtClean="0">
                <a:latin typeface="Berlin Sans FB" pitchFamily="34" charset="0"/>
              </a:rPr>
              <a:t> core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30</a:t>
            </a:r>
            <a:r>
              <a:rPr lang="en-CA" dirty="0" smtClean="0">
                <a:latin typeface="Berlin Sans FB" pitchFamily="34" charset="0"/>
              </a:rPr>
              <a:t> protons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valence electron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CA" dirty="0" smtClean="0">
              <a:latin typeface="Berlin Sans FB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86400" y="1905000"/>
            <a:ext cx="3409734" cy="17281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3</a:t>
            </a:r>
            <a:r>
              <a:rPr lang="en-CA" dirty="0" smtClean="0">
                <a:latin typeface="Berlin Sans FB" pitchFamily="34" charset="0"/>
              </a:rPr>
              <a:t> core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23</a:t>
            </a:r>
            <a:r>
              <a:rPr lang="en-CA" dirty="0" smtClean="0">
                <a:latin typeface="Berlin Sans FB" pitchFamily="34" charset="0"/>
              </a:rPr>
              <a:t> protons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valence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CA" dirty="0" smtClean="0">
              <a:latin typeface="Berlin Sans FB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066800"/>
            <a:ext cx="3352800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]3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40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" y="4038600"/>
            <a:ext cx="8458200" cy="11430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algn="ctr">
              <a:lnSpc>
                <a:spcPct val="90000"/>
              </a:lnSpc>
            </a:pPr>
            <a:r>
              <a:rPr lang="en-CA" sz="3600" dirty="0" smtClean="0">
                <a:latin typeface="Britannic Bold" pitchFamily="34" charset="0"/>
              </a:rPr>
              <a:t>This extra shielding is making zinc’s atom radius as large as vanadium’s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CA" dirty="0" smtClean="0">
              <a:latin typeface="Berlin Sans FB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07_06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9920"/>
            <a:ext cx="9144000" cy="4922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 bwMode="auto">
          <a:xfrm rot="922048">
            <a:off x="1508694" y="5678272"/>
            <a:ext cx="3248712" cy="81072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 rot="922048">
            <a:off x="1856762" y="5900563"/>
            <a:ext cx="2481186" cy="3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400" b="1" dirty="0" smtClean="0">
                <a:solidFill>
                  <a:srgbClr val="000000"/>
                </a:solidFill>
                <a:latin typeface="Berlin Sans FB" pitchFamily="34" charset="0"/>
              </a:rPr>
              <a:t>DECREASING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1703116"/>
          </a:xfrm>
          <a:solidFill>
            <a:srgbClr val="FFFF00"/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CA" sz="3600" b="1" dirty="0">
                <a:latin typeface="Agency FB" pitchFamily="34" charset="0"/>
              </a:rPr>
              <a:t>Referring to a periodic table, arrange (as much as possible) the atoms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P</a:t>
            </a:r>
            <a:r>
              <a:rPr lang="en-CA" sz="3600" b="1" dirty="0">
                <a:solidFill>
                  <a:srgbClr val="FF0000"/>
                </a:solidFill>
                <a:latin typeface="Agency FB" pitchFamily="34" charset="0"/>
              </a:rPr>
              <a:t>,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S</a:t>
            </a:r>
            <a:r>
              <a:rPr lang="en-CA" sz="3600" b="1" dirty="0">
                <a:solidFill>
                  <a:srgbClr val="FF0000"/>
                </a:solidFill>
                <a:latin typeface="Agency FB" pitchFamily="34" charset="0"/>
              </a:rPr>
              <a:t>,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As</a:t>
            </a:r>
            <a:r>
              <a:rPr lang="en-CA" sz="3600" b="1" dirty="0">
                <a:latin typeface="Agency FB" pitchFamily="34" charset="0"/>
              </a:rPr>
              <a:t>, and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Se</a:t>
            </a:r>
            <a:r>
              <a:rPr lang="en-CA" sz="3600" b="1" dirty="0" smtClean="0">
                <a:latin typeface="Agency FB" pitchFamily="34" charset="0"/>
              </a:rPr>
              <a:t> in </a:t>
            </a:r>
            <a:r>
              <a:rPr lang="en-CA" sz="3600" b="1" dirty="0">
                <a:latin typeface="Agency FB" pitchFamily="34" charset="0"/>
              </a:rPr>
              <a:t>order of increasing size.</a:t>
            </a:r>
            <a:endParaRPr lang="en-CA" sz="3600" b="1" dirty="0" smtClean="0">
              <a:latin typeface="Agency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5248" y="1853121"/>
            <a:ext cx="719475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S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2108" y="1899920"/>
            <a:ext cx="65434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P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45223" y="1911663"/>
            <a:ext cx="1036469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Se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53921" y="1906117"/>
            <a:ext cx="949299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As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9344" y="1851375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3547" y="1819330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58055" y="1819330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5400000">
            <a:off x="6999667" y="4399145"/>
            <a:ext cx="2935339" cy="81072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 rot="5400000">
            <a:off x="7346411" y="4559130"/>
            <a:ext cx="2241849" cy="3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400" b="1" dirty="0" smtClean="0">
                <a:solidFill>
                  <a:srgbClr val="000000"/>
                </a:solidFill>
                <a:latin typeface="Berlin Sans FB" pitchFamily="34" charset="0"/>
              </a:rPr>
              <a:t>INCREASING</a:t>
            </a:r>
          </a:p>
        </p:txBody>
      </p:sp>
    </p:spTree>
    <p:extLst>
      <p:ext uri="{BB962C8B-B14F-4D97-AF65-F5344CB8AC3E}">
        <p14:creationId xmlns="" xmlns:p14="http://schemas.microsoft.com/office/powerpoint/2010/main" val="991274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9" grpId="0" animBg="1"/>
      <p:bldP spid="10" grpId="0" animBg="1"/>
      <p:bldP spid="11" grpId="0" animBg="1"/>
      <p:bldP spid="13" grpId="0" animBg="1"/>
      <p:bldP spid="2" grpId="0"/>
      <p:bldP spid="19" grpId="0"/>
      <p:bldP spid="20" grpId="0"/>
      <p:bldP spid="24" grpId="0" animBg="1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395536" y="1301234"/>
            <a:ext cx="4176464" cy="68760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2135164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Berlin Sans FB" pitchFamily="34" charset="0"/>
              </a:rPr>
              <a:t>WORKSHEET EXAMPLE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>
                <a:latin typeface="Agency FB" pitchFamily="34" charset="0"/>
              </a:rPr>
              <a:t>Referring to a periodic table, arrange (as much as possible) the atoms </a:t>
            </a:r>
            <a:r>
              <a:rPr lang="en-CA" sz="3600" b="1" dirty="0" smtClean="0">
                <a:solidFill>
                  <a:srgbClr val="7030A0"/>
                </a:solidFill>
                <a:latin typeface="Agency FB" pitchFamily="34" charset="0"/>
              </a:rPr>
              <a:t>Na</a:t>
            </a:r>
            <a:r>
              <a:rPr lang="en-CA" sz="3600" b="1" dirty="0" smtClean="0">
                <a:latin typeface="Agency FB" pitchFamily="34" charset="0"/>
              </a:rPr>
              <a:t>, </a:t>
            </a:r>
            <a:r>
              <a:rPr lang="en-CA" sz="3600" b="1" dirty="0" smtClean="0">
                <a:solidFill>
                  <a:srgbClr val="7030A0"/>
                </a:solidFill>
                <a:latin typeface="Agency FB" pitchFamily="34" charset="0"/>
              </a:rPr>
              <a:t>Mg</a:t>
            </a:r>
            <a:r>
              <a:rPr lang="en-CA" sz="3600" b="1" dirty="0" smtClean="0">
                <a:latin typeface="Agency FB" pitchFamily="34" charset="0"/>
              </a:rPr>
              <a:t>, and </a:t>
            </a:r>
            <a:r>
              <a:rPr lang="en-CA" sz="3600" b="1" dirty="0" smtClean="0">
                <a:solidFill>
                  <a:srgbClr val="7030A0"/>
                </a:solidFill>
                <a:latin typeface="Agency FB" pitchFamily="34" charset="0"/>
              </a:rPr>
              <a:t>Be</a:t>
            </a:r>
            <a:r>
              <a:rPr lang="en-CA" sz="3600" b="1" dirty="0" smtClean="0">
                <a:latin typeface="Agency FB" pitchFamily="34" charset="0"/>
              </a:rPr>
              <a:t> in </a:t>
            </a:r>
            <a:r>
              <a:rPr lang="en-CA" sz="3600" b="1" dirty="0">
                <a:latin typeface="Agency FB" pitchFamily="34" charset="0"/>
              </a:rPr>
              <a:t>order of increasing size.</a:t>
            </a:r>
          </a:p>
        </p:txBody>
      </p:sp>
    </p:spTree>
    <p:extLst>
      <p:ext uri="{BB962C8B-B14F-4D97-AF65-F5344CB8AC3E}">
        <p14:creationId xmlns="" xmlns:p14="http://schemas.microsoft.com/office/powerpoint/2010/main" val="23079078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395536" y="1301234"/>
            <a:ext cx="4176464" cy="68760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2135164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Berlin Sans FB" pitchFamily="34" charset="0"/>
              </a:rPr>
              <a:t>WORKSHEET EXAMPLE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>
                <a:latin typeface="Agency FB" pitchFamily="34" charset="0"/>
              </a:rPr>
              <a:t>Referring to a periodic table, arrange (as much as possible) the atoms </a:t>
            </a:r>
            <a:r>
              <a:rPr lang="en-CA" sz="3600" b="1" dirty="0" smtClean="0">
                <a:solidFill>
                  <a:srgbClr val="7030A0"/>
                </a:solidFill>
                <a:latin typeface="Agency FB" pitchFamily="34" charset="0"/>
              </a:rPr>
              <a:t>Na</a:t>
            </a:r>
            <a:r>
              <a:rPr lang="en-CA" sz="3600" b="1" dirty="0" smtClean="0">
                <a:latin typeface="Agency FB" pitchFamily="34" charset="0"/>
              </a:rPr>
              <a:t>, </a:t>
            </a:r>
            <a:r>
              <a:rPr lang="en-CA" sz="3600" b="1" dirty="0" smtClean="0">
                <a:solidFill>
                  <a:srgbClr val="7030A0"/>
                </a:solidFill>
                <a:latin typeface="Agency FB" pitchFamily="34" charset="0"/>
              </a:rPr>
              <a:t>Mg</a:t>
            </a:r>
            <a:r>
              <a:rPr lang="en-CA" sz="3600" b="1" dirty="0" smtClean="0">
                <a:latin typeface="Agency FB" pitchFamily="34" charset="0"/>
              </a:rPr>
              <a:t>, and </a:t>
            </a:r>
            <a:r>
              <a:rPr lang="en-CA" sz="3600" b="1" dirty="0" smtClean="0">
                <a:solidFill>
                  <a:srgbClr val="7030A0"/>
                </a:solidFill>
                <a:latin typeface="Agency FB" pitchFamily="34" charset="0"/>
              </a:rPr>
              <a:t>Be</a:t>
            </a:r>
            <a:r>
              <a:rPr lang="en-CA" sz="3600" b="1" dirty="0" smtClean="0">
                <a:latin typeface="Agency FB" pitchFamily="34" charset="0"/>
              </a:rPr>
              <a:t> in </a:t>
            </a:r>
            <a:r>
              <a:rPr lang="en-CA" sz="3600" b="1" dirty="0">
                <a:latin typeface="Agency FB" pitchFamily="34" charset="0"/>
              </a:rPr>
              <a:t>order of increasing size.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2947644" y="5861343"/>
            <a:ext cx="3248712" cy="81072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95712" y="6083634"/>
            <a:ext cx="2481186" cy="3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400" b="1" dirty="0" smtClean="0">
                <a:solidFill>
                  <a:srgbClr val="000000"/>
                </a:solidFill>
                <a:latin typeface="Berlin Sans FB" pitchFamily="34" charset="0"/>
              </a:rPr>
              <a:t>DECREASING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699924" y="2237547"/>
            <a:ext cx="1063387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Be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0168" y="2307388"/>
            <a:ext cx="1194558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Mg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924" y="3430890"/>
            <a:ext cx="1212832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Mg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7314" y="3425344"/>
            <a:ext cx="1149674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Na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07932" y="2235801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2912" y="3338557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9023" y="4581128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5400000">
            <a:off x="5525916" y="3610710"/>
            <a:ext cx="2935339" cy="81072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 rot="5400000">
            <a:off x="5872660" y="3770695"/>
            <a:ext cx="2241849" cy="3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400" b="1" dirty="0" smtClean="0">
                <a:solidFill>
                  <a:srgbClr val="000000"/>
                </a:solidFill>
                <a:latin typeface="Berlin Sans FB" pitchFamily="34" charset="0"/>
              </a:rPr>
              <a:t>INCREASING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01180" y="4673461"/>
            <a:ext cx="1149674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Na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74646" y="4581128"/>
            <a:ext cx="1063387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Be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3018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  <p:bldP spid="6" grpId="0" build="p"/>
      <p:bldP spid="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79512" y="25410"/>
            <a:ext cx="8784976" cy="736590"/>
          </a:xfrm>
          <a:solidFill>
            <a:srgbClr val="FFFF00"/>
          </a:solidFill>
        </p:spPr>
        <p:txBody>
          <a:bodyPr/>
          <a:lstStyle/>
          <a:p>
            <a:r>
              <a:rPr lang="en-CA" dirty="0" smtClean="0">
                <a:latin typeface="Britannic Bold" pitchFamily="34" charset="0"/>
              </a:rPr>
              <a:t>PERIODIC TRENDS IN IONIC RADII</a:t>
            </a:r>
            <a:endParaRPr lang="en-CA" dirty="0">
              <a:latin typeface="Britannic Bold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79500"/>
            <a:ext cx="9144000" cy="587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19458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3877"/>
            <a:ext cx="4283968" cy="30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25" y="3813877"/>
            <a:ext cx="4860032" cy="30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143000"/>
            <a:ext cx="91440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3600" dirty="0" smtClean="0">
                <a:latin typeface="Berlin Sans FB" pitchFamily="34" charset="0"/>
              </a:rPr>
              <a:t>2. </a:t>
            </a:r>
            <a:r>
              <a:rPr lang="en-CA" dirty="0" smtClean="0">
                <a:latin typeface="Berlin Sans FB" pitchFamily="34" charset="0"/>
              </a:rPr>
              <a:t>Electrons are </a:t>
            </a:r>
            <a:r>
              <a:rPr lang="en-CA" b="1" dirty="0" smtClean="0">
                <a:solidFill>
                  <a:srgbClr val="FF3399"/>
                </a:solidFill>
                <a:latin typeface="Berlin Sans FB" pitchFamily="34" charset="0"/>
              </a:rPr>
              <a:t>repelled</a:t>
            </a:r>
            <a:r>
              <a:rPr lang="en-CA" dirty="0" smtClean="0">
                <a:latin typeface="Berlin Sans FB" pitchFamily="34" charset="0"/>
              </a:rPr>
              <a:t> by other electrons within an atom</a:t>
            </a:r>
            <a:endParaRPr lang="en-CA" sz="3600" dirty="0" smtClean="0">
              <a:latin typeface="Berlin Sans FB" pitchFamily="34" charset="0"/>
            </a:endParaRP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en-CA" sz="2400" dirty="0" smtClean="0">
                <a:latin typeface="Berlin Sans FB" pitchFamily="34" charset="0"/>
              </a:rPr>
              <a:t>If there are other electrons between </a:t>
            </a:r>
            <a:r>
              <a:rPr lang="en-CA" sz="2400" b="1" dirty="0" smtClean="0">
                <a:latin typeface="Berlin Sans FB" pitchFamily="34" charset="0"/>
              </a:rPr>
              <a:t>a valence (outer) electron </a:t>
            </a:r>
            <a:r>
              <a:rPr lang="en-CA" sz="2400" dirty="0" smtClean="0">
                <a:latin typeface="Berlin Sans FB" pitchFamily="34" charset="0"/>
              </a:rPr>
              <a:t>and the nucleus, </a:t>
            </a:r>
            <a:r>
              <a:rPr lang="en-CA" sz="2400" b="1" dirty="0" smtClean="0">
                <a:latin typeface="Berlin Sans FB" pitchFamily="34" charset="0"/>
              </a:rPr>
              <a:t>the valence electron </a:t>
            </a:r>
            <a:r>
              <a:rPr lang="en-CA" sz="2400" dirty="0" smtClean="0">
                <a:latin typeface="Berlin Sans FB" pitchFamily="34" charset="0"/>
              </a:rPr>
              <a:t>will be </a:t>
            </a:r>
            <a:r>
              <a:rPr lang="en-CA" sz="2400" b="1" dirty="0" smtClean="0">
                <a:latin typeface="Berlin Sans FB" pitchFamily="34" charset="0"/>
              </a:rPr>
              <a:t>less attracted </a:t>
            </a:r>
            <a:r>
              <a:rPr lang="en-CA" sz="2400" dirty="0" smtClean="0">
                <a:latin typeface="Berlin Sans FB" pitchFamily="34" charset="0"/>
              </a:rPr>
              <a:t>to the nucleus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en-CA" sz="2400" dirty="0" smtClean="0">
                <a:latin typeface="Berlin Sans FB" pitchFamily="34" charset="0"/>
              </a:rPr>
              <a:t>This is called </a:t>
            </a:r>
            <a:r>
              <a:rPr lang="en-CA" sz="2400" b="1" dirty="0" smtClean="0">
                <a:solidFill>
                  <a:srgbClr val="FF0000"/>
                </a:solidFill>
                <a:latin typeface="Berlin Sans FB" pitchFamily="34" charset="0"/>
              </a:rPr>
              <a:t>SHIELDING</a:t>
            </a:r>
            <a:endParaRPr lang="en-US" b="1" dirty="0" smtClean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114433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000" dirty="0" smtClean="0">
                <a:solidFill>
                  <a:srgbClr val="7030A0"/>
                </a:solidFill>
                <a:latin typeface="Britannic Bold" pitchFamily="34" charset="0"/>
                <a:cs typeface="Aharoni" pitchFamily="2" charset="-79"/>
              </a:rPr>
              <a:t>Three Basic Rules You Should Keep In Mind</a:t>
            </a:r>
            <a:endParaRPr lang="en-US" sz="4000" dirty="0">
              <a:solidFill>
                <a:srgbClr val="7030A0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1435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385490" cy="462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228600"/>
            <a:ext cx="4773488" cy="736590"/>
          </a:xfrm>
          <a:solidFill>
            <a:srgbClr val="FFFF00"/>
          </a:solidFill>
        </p:spPr>
        <p:txBody>
          <a:bodyPr/>
          <a:lstStyle/>
          <a:p>
            <a:r>
              <a:rPr lang="en-CA" sz="4800" dirty="0" smtClean="0">
                <a:latin typeface="Britannic Bold" pitchFamily="34" charset="0"/>
              </a:rPr>
              <a:t>CATIONS</a:t>
            </a:r>
            <a:endParaRPr lang="en-CA" sz="4800" dirty="0">
              <a:latin typeface="Britannic Bold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76800" y="1295400"/>
            <a:ext cx="3923928" cy="475252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CA" dirty="0" smtClean="0">
                <a:latin typeface="Arial Black" pitchFamily="34" charset="0"/>
              </a:rPr>
              <a:t>Smaller than their parent atoms: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n-CA" sz="2400" dirty="0">
              <a:solidFill>
                <a:srgbClr val="FF0000"/>
              </a:solidFill>
              <a:latin typeface="Berlin Sans FB" pitchFamily="34" charset="0"/>
            </a:endParaRPr>
          </a:p>
          <a:p>
            <a:pPr marL="514350" indent="-514350" algn="ctr">
              <a:spcBef>
                <a:spcPts val="0"/>
              </a:spcBef>
              <a:buFontTx/>
              <a:buAutoNum type="arabicPeriod"/>
            </a:pPr>
            <a:r>
              <a:rPr lang="en-CA" dirty="0" smtClean="0">
                <a:solidFill>
                  <a:srgbClr val="0000FF"/>
                </a:solidFill>
                <a:latin typeface="Berlin Sans FB" pitchFamily="34" charset="0"/>
              </a:rPr>
              <a:t>The outermost electron(s) is (are) removed </a:t>
            </a:r>
            <a:r>
              <a:rPr lang="en-CA" dirty="0" smtClean="0">
                <a:solidFill>
                  <a:srgbClr val="0000FF"/>
                </a:solidFill>
                <a:latin typeface="Berlin Sans FB" pitchFamily="34" charset="0"/>
                <a:sym typeface="Wingdings" pitchFamily="2" charset="2"/>
              </a:rPr>
              <a:t> repulsion between electrons decreases</a:t>
            </a:r>
            <a:endParaRPr lang="en-CA" dirty="0" smtClean="0">
              <a:solidFill>
                <a:srgbClr val="0000FF"/>
              </a:solidFill>
              <a:latin typeface="Berlin Sans FB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solidFill>
                <a:srgbClr val="FF0000"/>
              </a:solidFill>
              <a:latin typeface="Berlin Sans FB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n-CA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2648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652461" cy="465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64088" cy="888990"/>
          </a:xfrm>
          <a:solidFill>
            <a:srgbClr val="FFFF00"/>
          </a:solidFill>
        </p:spPr>
        <p:txBody>
          <a:bodyPr/>
          <a:lstStyle/>
          <a:p>
            <a:r>
              <a:rPr lang="en-CA" sz="5400" dirty="0" smtClean="0">
                <a:solidFill>
                  <a:srgbClr val="7030A0"/>
                </a:solidFill>
                <a:latin typeface="Arial Black" pitchFamily="34" charset="0"/>
              </a:rPr>
              <a:t>ANIONS</a:t>
            </a:r>
            <a:endParaRPr lang="en-CA" sz="5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24400" y="1524000"/>
            <a:ext cx="3851920" cy="41910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CA" dirty="0" smtClean="0">
                <a:latin typeface="Arial Black" pitchFamily="34" charset="0"/>
              </a:rPr>
              <a:t>Larger than their parent atoms: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CA" sz="2400" dirty="0">
              <a:solidFill>
                <a:srgbClr val="FF0000"/>
              </a:solidFill>
              <a:latin typeface="Berlin Sans FB" pitchFamily="34" charset="0"/>
            </a:endParaRPr>
          </a:p>
          <a:p>
            <a:pPr marL="514350" indent="-514350" algn="ctr">
              <a:spcBef>
                <a:spcPts val="0"/>
              </a:spcBef>
              <a:buFontTx/>
              <a:buAutoNum type="arabicPeriod"/>
            </a:pPr>
            <a:r>
              <a:rPr lang="en-CA" dirty="0" smtClean="0">
                <a:solidFill>
                  <a:srgbClr val="00197D"/>
                </a:solidFill>
                <a:latin typeface="Berlin Sans FB" pitchFamily="34" charset="0"/>
              </a:rPr>
              <a:t>An electron(s) is (are) added </a:t>
            </a:r>
            <a:r>
              <a:rPr lang="en-CA" dirty="0" smtClean="0">
                <a:solidFill>
                  <a:srgbClr val="00197D"/>
                </a:solidFill>
                <a:latin typeface="Berlin Sans FB" pitchFamily="34" charset="0"/>
                <a:sym typeface="Wingdings" pitchFamily="2" charset="2"/>
              </a:rPr>
              <a:t> repulsion between electrons increase</a:t>
            </a:r>
            <a:endParaRPr lang="en-CA" dirty="0" smtClean="0">
              <a:solidFill>
                <a:srgbClr val="00197D"/>
              </a:solidFill>
              <a:latin typeface="Berlin Sans FB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solidFill>
                <a:srgbClr val="FF0000"/>
              </a:solidFill>
              <a:latin typeface="Berlin Sans FB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n-CA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3944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" y="1754553"/>
            <a:ext cx="896634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34554" y="2492896"/>
            <a:ext cx="3004349" cy="1107996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itchFamily="18" charset="0"/>
              </a:rPr>
              <a:t>WHY?</a:t>
            </a:r>
            <a:endParaRPr lang="en-CA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333" y="938907"/>
            <a:ext cx="8966347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INCREASE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 IN SIZE AS YOU GO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DOWN A COLUMN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 (GROUP)</a:t>
            </a:r>
            <a:endParaRPr lang="en-CA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 bwMode="auto">
          <a:xfrm rot="5400000">
            <a:off x="6999668" y="3990093"/>
            <a:ext cx="2935339" cy="81072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rot="5400000">
            <a:off x="7346412" y="4150078"/>
            <a:ext cx="2241849" cy="3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1800" b="1" dirty="0" smtClean="0">
                <a:solidFill>
                  <a:srgbClr val="000000"/>
                </a:solidFill>
                <a:latin typeface="Berlin Sans FB" pitchFamily="34" charset="0"/>
              </a:rPr>
              <a:t>INCREASING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79512" y="25410"/>
            <a:ext cx="8784976" cy="811302"/>
          </a:xfrm>
          <a:solidFill>
            <a:srgbClr val="00B0F0"/>
          </a:solidFill>
        </p:spPr>
        <p:txBody>
          <a:bodyPr/>
          <a:lstStyle/>
          <a:p>
            <a:r>
              <a:rPr lang="en-CA" sz="5400" dirty="0" smtClean="0">
                <a:latin typeface="Arial Black" pitchFamily="34" charset="0"/>
              </a:rPr>
              <a:t>IONIC RADII</a:t>
            </a:r>
            <a:endParaRPr lang="en-CA" sz="5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0212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3" grpId="0" animBg="1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 bwMode="auto">
          <a:xfrm rot="5400000">
            <a:off x="7221956" y="3716696"/>
            <a:ext cx="2935339" cy="81072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rot="5400000">
            <a:off x="7568700" y="3876681"/>
            <a:ext cx="2241849" cy="3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1800" b="1" dirty="0" smtClean="0">
                <a:solidFill>
                  <a:srgbClr val="000000"/>
                </a:solidFill>
                <a:latin typeface="Berlin Sans FB" pitchFamily="34" charset="0"/>
              </a:rPr>
              <a:t>INCREASING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4802" y="74833"/>
            <a:ext cx="8966347" cy="148195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50" indent="-742950" algn="ctr">
              <a:lnSpc>
                <a:spcPct val="90000"/>
              </a:lnSpc>
              <a:buFontTx/>
              <a:buAutoNum type="arabicPeriod"/>
            </a:pPr>
            <a:r>
              <a:rPr lang="en-CA" sz="3600" b="1" dirty="0" smtClean="0">
                <a:solidFill>
                  <a:srgbClr val="7030A0"/>
                </a:solidFill>
                <a:latin typeface="Berlin Sans FB" pitchFamily="34" charset="0"/>
              </a:rPr>
              <a:t>Due to increasing value of n: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The outer electrons have higher probability to be further from the nucleus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  <a:sym typeface="Wingdings" pitchFamily="2" charset="2"/>
              </a:rPr>
              <a:t>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radius increases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</a:p>
        </p:txBody>
      </p:sp>
      <p:pic>
        <p:nvPicPr>
          <p:cNvPr id="6" name="Picture 13" descr="07_07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" y="1700808"/>
            <a:ext cx="8279572" cy="5016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15272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07_06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1948"/>
            <a:ext cx="5366881" cy="3689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1199059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Berlin Sans FB" pitchFamily="34" charset="0"/>
              </a:rPr>
              <a:t>EXAMPLE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b="1" dirty="0" smtClean="0">
                <a:latin typeface="Agency FB" pitchFamily="34" charset="0"/>
              </a:rPr>
              <a:t>Arrange 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</a:rPr>
              <a:t>Be</a:t>
            </a:r>
            <a:r>
              <a:rPr lang="en-CA" b="1" baseline="30000" dirty="0" smtClean="0">
                <a:solidFill>
                  <a:srgbClr val="FF0000"/>
                </a:solidFill>
                <a:latin typeface="Agency FB" pitchFamily="34" charset="0"/>
              </a:rPr>
              <a:t>2+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</a:rPr>
              <a:t>, Be,  Mg</a:t>
            </a:r>
            <a:r>
              <a:rPr lang="en-CA" b="1" baseline="30000" dirty="0" smtClean="0">
                <a:solidFill>
                  <a:srgbClr val="FF0000"/>
                </a:solidFill>
                <a:latin typeface="Agency FB" pitchFamily="34" charset="0"/>
              </a:rPr>
              <a:t>2+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</a:rPr>
              <a:t>, </a:t>
            </a:r>
            <a:r>
              <a:rPr lang="en-CA" b="1" dirty="0" smtClean="0">
                <a:latin typeface="Agency FB" pitchFamily="34" charset="0"/>
              </a:rPr>
              <a:t>and 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</a:rPr>
              <a:t>Mg</a:t>
            </a:r>
            <a:r>
              <a:rPr lang="en-CA" b="1" dirty="0" smtClean="0">
                <a:latin typeface="Agency FB" pitchFamily="34" charset="0"/>
              </a:rPr>
              <a:t> in order of decreasing size.</a:t>
            </a:r>
            <a:endParaRPr lang="en-CA" b="1" dirty="0">
              <a:latin typeface="Agency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2390" y="1464459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FFFF00"/>
                </a:solidFill>
                <a:latin typeface="Agency FB" pitchFamily="34" charset="0"/>
              </a:rPr>
              <a:t>Be</a:t>
            </a:r>
            <a:r>
              <a:rPr lang="en-CA" sz="5400" b="1" baseline="30000" dirty="0" smtClean="0">
                <a:solidFill>
                  <a:srgbClr val="FFFF00"/>
                </a:solidFill>
                <a:latin typeface="Agency FB" pitchFamily="34" charset="0"/>
              </a:rPr>
              <a:t>2+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0670" y="1464459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0669" y="2486351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230171"/>
            <a:ext cx="3923928" cy="20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CA" b="1" dirty="0" smtClean="0">
                <a:solidFill>
                  <a:srgbClr val="00FF00"/>
                </a:solidFill>
                <a:latin typeface="Berlin Sans FB" pitchFamily="34" charset="0"/>
              </a:rPr>
              <a:t>CATIONS</a:t>
            </a:r>
            <a:r>
              <a:rPr lang="en-CA" dirty="0" smtClean="0">
                <a:solidFill>
                  <a:srgbClr val="00FF00"/>
                </a:solidFill>
                <a:latin typeface="Arial Black" pitchFamily="34" charset="0"/>
              </a:rPr>
              <a:t>:</a:t>
            </a:r>
            <a:endParaRPr lang="en-CA" dirty="0">
              <a:solidFill>
                <a:srgbClr val="00FF00"/>
              </a:solidFill>
              <a:latin typeface="Arial Black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CA" dirty="0" smtClean="0">
                <a:solidFill>
                  <a:srgbClr val="00197D"/>
                </a:solidFill>
                <a:latin typeface="Arial Black" pitchFamily="34" charset="0"/>
              </a:rPr>
              <a:t>Smaller than their parent atoms</a:t>
            </a:r>
            <a:endParaRPr lang="en-CA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21623" y="1469395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FFFF00"/>
                </a:solidFill>
                <a:latin typeface="Agency FB" pitchFamily="34" charset="0"/>
              </a:rPr>
              <a:t>Be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5357" y="2671017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FFFF00"/>
                </a:solidFill>
                <a:latin typeface="Agency FB" pitchFamily="34" charset="0"/>
              </a:rPr>
              <a:t>Mg</a:t>
            </a:r>
            <a:r>
              <a:rPr lang="en-CA" sz="5400" b="1" baseline="30000" dirty="0" smtClean="0">
                <a:solidFill>
                  <a:srgbClr val="FFFF00"/>
                </a:solidFill>
                <a:latin typeface="Agency FB" pitchFamily="34" charset="0"/>
              </a:rPr>
              <a:t>2+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24266" y="2670283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FFFF00"/>
                </a:solidFill>
                <a:latin typeface="Agency FB" pitchFamily="34" charset="0"/>
              </a:rPr>
              <a:t>Mg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5400000">
            <a:off x="269332" y="4360812"/>
            <a:ext cx="2935339" cy="81072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 rot="5400000">
            <a:off x="616076" y="4520797"/>
            <a:ext cx="2241849" cy="3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1800" b="1" dirty="0" smtClean="0">
                <a:solidFill>
                  <a:srgbClr val="000000"/>
                </a:solidFill>
                <a:latin typeface="Berlin Sans FB" pitchFamily="34" charset="0"/>
              </a:rPr>
              <a:t>INCREASING</a:t>
            </a:r>
          </a:p>
        </p:txBody>
      </p:sp>
    </p:spTree>
    <p:extLst>
      <p:ext uri="{BB962C8B-B14F-4D97-AF65-F5344CB8AC3E}">
        <p14:creationId xmlns="" xmlns:p14="http://schemas.microsoft.com/office/powerpoint/2010/main" val="15994715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6" grpId="0" animBg="1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07_06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1948"/>
            <a:ext cx="5366881" cy="3689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1199059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Berlin Sans FB" pitchFamily="34" charset="0"/>
              </a:rPr>
              <a:t>EXAMPLE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b="1" dirty="0">
                <a:latin typeface="Agency FB" pitchFamily="34" charset="0"/>
              </a:rPr>
              <a:t>Arrange </a:t>
            </a:r>
            <a:r>
              <a:rPr lang="en-CA" b="1" dirty="0">
                <a:solidFill>
                  <a:srgbClr val="FF0000"/>
                </a:solidFill>
                <a:latin typeface="Agency FB" pitchFamily="34" charset="0"/>
              </a:rPr>
              <a:t>Be</a:t>
            </a:r>
            <a:r>
              <a:rPr lang="en-CA" b="1" baseline="30000" dirty="0">
                <a:solidFill>
                  <a:srgbClr val="FF0000"/>
                </a:solidFill>
                <a:latin typeface="Agency FB" pitchFamily="34" charset="0"/>
              </a:rPr>
              <a:t>2+</a:t>
            </a:r>
            <a:r>
              <a:rPr lang="en-CA" b="1" dirty="0">
                <a:solidFill>
                  <a:srgbClr val="FF0000"/>
                </a:solidFill>
                <a:latin typeface="Agency FB" pitchFamily="34" charset="0"/>
              </a:rPr>
              <a:t>, Be,  Mg</a:t>
            </a:r>
            <a:r>
              <a:rPr lang="en-CA" b="1" baseline="30000" dirty="0">
                <a:solidFill>
                  <a:srgbClr val="FF0000"/>
                </a:solidFill>
                <a:latin typeface="Agency FB" pitchFamily="34" charset="0"/>
              </a:rPr>
              <a:t>2+</a:t>
            </a:r>
            <a:r>
              <a:rPr lang="en-CA" b="1" dirty="0">
                <a:solidFill>
                  <a:srgbClr val="FF0000"/>
                </a:solidFill>
                <a:latin typeface="Agency FB" pitchFamily="34" charset="0"/>
              </a:rPr>
              <a:t>, </a:t>
            </a:r>
            <a:r>
              <a:rPr lang="en-CA" b="1" dirty="0">
                <a:latin typeface="Agency FB" pitchFamily="34" charset="0"/>
              </a:rPr>
              <a:t>and </a:t>
            </a:r>
            <a:r>
              <a:rPr lang="en-CA" b="1" dirty="0">
                <a:solidFill>
                  <a:srgbClr val="FF0000"/>
                </a:solidFill>
                <a:latin typeface="Agency FB" pitchFamily="34" charset="0"/>
              </a:rPr>
              <a:t>Mg</a:t>
            </a:r>
            <a:r>
              <a:rPr lang="en-CA" b="1" dirty="0">
                <a:latin typeface="Agency FB" pitchFamily="34" charset="0"/>
              </a:rPr>
              <a:t> in order of decreasing size.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325825" y="1575233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FFFF00"/>
                </a:solidFill>
                <a:latin typeface="Agency FB" pitchFamily="34" charset="0"/>
              </a:rPr>
              <a:t>Be</a:t>
            </a:r>
            <a:r>
              <a:rPr lang="en-CA" sz="5400" b="1" baseline="30000" dirty="0" smtClean="0">
                <a:solidFill>
                  <a:srgbClr val="FFFF00"/>
                </a:solidFill>
                <a:latin typeface="Agency FB" pitchFamily="34" charset="0"/>
              </a:rPr>
              <a:t>2+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4167055" y="1464459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1849799" y="1464459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776" y="1556792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FFFF00"/>
                </a:solidFill>
                <a:latin typeface="Agency FB" pitchFamily="34" charset="0"/>
              </a:rPr>
              <a:t>Be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5667" y="1575233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FFFF00"/>
                </a:solidFill>
                <a:latin typeface="Agency FB" pitchFamily="34" charset="0"/>
              </a:rPr>
              <a:t>Mg</a:t>
            </a:r>
            <a:r>
              <a:rPr lang="en-CA" sz="5400" b="1" baseline="30000" dirty="0" smtClean="0">
                <a:solidFill>
                  <a:srgbClr val="FFFF00"/>
                </a:solidFill>
                <a:latin typeface="Agency FB" pitchFamily="34" charset="0"/>
              </a:rPr>
              <a:t>2+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329" y="1536856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FFFF00"/>
                </a:solidFill>
                <a:latin typeface="Agency FB" pitchFamily="34" charset="0"/>
              </a:rPr>
              <a:t>Mg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5400000">
            <a:off x="269332" y="4360812"/>
            <a:ext cx="2935339" cy="81072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 rot="5400000">
            <a:off x="616076" y="4520797"/>
            <a:ext cx="2241849" cy="3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1800" b="1" dirty="0" smtClean="0">
                <a:solidFill>
                  <a:srgbClr val="000000"/>
                </a:solidFill>
                <a:latin typeface="Berlin Sans FB" pitchFamily="34" charset="0"/>
              </a:rPr>
              <a:t>INCREASING</a:t>
            </a:r>
          </a:p>
        </p:txBody>
      </p:sp>
      <p:sp>
        <p:nvSpPr>
          <p:cNvPr id="18" name="Rectangle 17"/>
          <p:cNvSpPr/>
          <p:nvPr/>
        </p:nvSpPr>
        <p:spPr>
          <a:xfrm rot="10800000">
            <a:off x="6576429" y="1464459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0982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395536" y="1301234"/>
            <a:ext cx="4176464" cy="68760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3071268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Berlin Sans FB" pitchFamily="34" charset="0"/>
              </a:rPr>
              <a:t>WORKSHEET EXAMPLE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Agency FB" pitchFamily="34" charset="0"/>
              </a:rPr>
              <a:t>Which of the following atoms and ions is</a:t>
            </a:r>
          </a:p>
          <a:p>
            <a:pPr marL="742950" indent="-742950" algn="ctr">
              <a:lnSpc>
                <a:spcPct val="90000"/>
              </a:lnSpc>
              <a:buFont typeface="+mj-lt"/>
              <a:buAutoNum type="alphaLcPeriod"/>
            </a:pPr>
            <a:r>
              <a:rPr lang="en-CA" sz="3600" b="1" dirty="0" smtClean="0">
                <a:latin typeface="Agency FB" pitchFamily="34" charset="0"/>
              </a:rPr>
              <a:t>the smallest</a:t>
            </a:r>
          </a:p>
          <a:p>
            <a:pPr marL="742950" indent="-742950" algn="ctr">
              <a:lnSpc>
                <a:spcPct val="90000"/>
              </a:lnSpc>
              <a:buFont typeface="+mj-lt"/>
              <a:buAutoNum type="alphaLcPeriod"/>
            </a:pPr>
            <a:r>
              <a:rPr lang="en-CA" sz="3600" b="1" dirty="0" smtClean="0">
                <a:latin typeface="Agency FB" pitchFamily="34" charset="0"/>
              </a:rPr>
              <a:t>the largest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S</a:t>
            </a:r>
            <a:r>
              <a:rPr lang="en-CA" sz="3600" b="1" baseline="30000" dirty="0" smtClean="0">
                <a:solidFill>
                  <a:srgbClr val="FF0000"/>
                </a:solidFill>
                <a:latin typeface="Agency FB" pitchFamily="34" charset="0"/>
              </a:rPr>
              <a:t>2-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, S,  O</a:t>
            </a:r>
            <a:r>
              <a:rPr lang="en-CA" sz="3600" b="1" baseline="30000" dirty="0" smtClean="0">
                <a:solidFill>
                  <a:srgbClr val="FF0000"/>
                </a:solidFill>
                <a:latin typeface="Agency FB" pitchFamily="34" charset="0"/>
              </a:rPr>
              <a:t>2-</a:t>
            </a:r>
            <a:endParaRPr lang="en-CA" sz="36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253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395536" y="1301234"/>
            <a:ext cx="4176464" cy="68760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3071268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Berlin Sans FB" pitchFamily="34" charset="0"/>
              </a:rPr>
              <a:t>WORKSHEET EXAMPLE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Agency FB" pitchFamily="34" charset="0"/>
              </a:rPr>
              <a:t>Which of the following atoms and ions is</a:t>
            </a:r>
          </a:p>
          <a:p>
            <a:pPr marL="742950" indent="-742950" algn="ctr">
              <a:lnSpc>
                <a:spcPct val="90000"/>
              </a:lnSpc>
              <a:buFont typeface="+mj-lt"/>
              <a:buAutoNum type="alphaLcPeriod"/>
            </a:pPr>
            <a:r>
              <a:rPr lang="en-CA" sz="3600" b="1" dirty="0" smtClean="0">
                <a:latin typeface="Agency FB" pitchFamily="34" charset="0"/>
              </a:rPr>
              <a:t>the smallest</a:t>
            </a:r>
          </a:p>
          <a:p>
            <a:pPr marL="742950" indent="-742950" algn="ctr">
              <a:lnSpc>
                <a:spcPct val="90000"/>
              </a:lnSpc>
              <a:buFont typeface="+mj-lt"/>
              <a:buAutoNum type="alphaLcPeriod"/>
            </a:pPr>
            <a:r>
              <a:rPr lang="en-CA" sz="3600" b="1" dirty="0" smtClean="0">
                <a:latin typeface="Agency FB" pitchFamily="34" charset="0"/>
              </a:rPr>
              <a:t>the largest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S</a:t>
            </a:r>
            <a:r>
              <a:rPr lang="en-CA" sz="3600" b="1" baseline="30000" dirty="0" smtClean="0">
                <a:solidFill>
                  <a:srgbClr val="FF0000"/>
                </a:solidFill>
                <a:latin typeface="Agency FB" pitchFamily="34" charset="0"/>
              </a:rPr>
              <a:t>2-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, S,  O</a:t>
            </a:r>
            <a:r>
              <a:rPr lang="en-CA" sz="3600" b="1" baseline="30000" dirty="0" smtClean="0">
                <a:solidFill>
                  <a:srgbClr val="FF0000"/>
                </a:solidFill>
                <a:latin typeface="Agency FB" pitchFamily="34" charset="0"/>
              </a:rPr>
              <a:t>2-</a:t>
            </a:r>
            <a:endParaRPr lang="en-CA" sz="3600" b="1" dirty="0">
              <a:latin typeface="Agency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0135" y="3717032"/>
            <a:ext cx="1323730" cy="144655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8800" b="1" dirty="0" smtClean="0">
                <a:solidFill>
                  <a:srgbClr val="FFFF00"/>
                </a:solidFill>
                <a:latin typeface="Agency FB" pitchFamily="34" charset="0"/>
              </a:rPr>
              <a:t>S</a:t>
            </a:r>
            <a:r>
              <a:rPr lang="en-CA" sz="8800" b="1" baseline="30000" dirty="0" smtClean="0">
                <a:solidFill>
                  <a:srgbClr val="FFFF00"/>
                </a:solidFill>
                <a:latin typeface="Agency FB" pitchFamily="34" charset="0"/>
              </a:rPr>
              <a:t>2-</a:t>
            </a:r>
            <a:endParaRPr lang="en-CA" sz="8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309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36712"/>
            <a:ext cx="9144000" cy="6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CA" dirty="0" smtClean="0">
                <a:latin typeface="Berlin Sans FB" pitchFamily="34" charset="0"/>
              </a:rPr>
              <a:t>A group of ions with the same number of electrons</a:t>
            </a:r>
            <a:endParaRPr lang="en-CA" dirty="0">
              <a:solidFill>
                <a:srgbClr val="FF0000"/>
              </a:solidFill>
              <a:latin typeface="Berlin Sans FB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n-CA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4" name="AutoShape 2" descr="http://www.chem1.com/acad/webtext/atoms/atpt-images/isoelectronic.jpg"/>
          <p:cNvSpPr>
            <a:spLocks noChangeAspect="1" noChangeArrowheads="1"/>
          </p:cNvSpPr>
          <p:nvPr/>
        </p:nvSpPr>
        <p:spPr bwMode="auto">
          <a:xfrm>
            <a:off x="63500" y="-136525"/>
            <a:ext cx="7753350" cy="3590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57499"/>
            <a:ext cx="9117550" cy="540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79512" y="25410"/>
            <a:ext cx="8784976" cy="811302"/>
          </a:xfrm>
          <a:solidFill>
            <a:srgbClr val="CCFFCC"/>
          </a:solidFill>
        </p:spPr>
        <p:txBody>
          <a:bodyPr/>
          <a:lstStyle/>
          <a:p>
            <a:r>
              <a:rPr lang="en-CA" sz="5400" b="1" dirty="0" smtClean="0">
                <a:solidFill>
                  <a:srgbClr val="0000FF"/>
                </a:solidFill>
                <a:latin typeface="Britannic Bold" pitchFamily="34" charset="0"/>
              </a:rPr>
              <a:t>ISOELECTRONIC SERIES</a:t>
            </a:r>
            <a:endParaRPr lang="en-CA" sz="5400" b="1" dirty="0">
              <a:solidFill>
                <a:srgbClr val="0000FF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152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333" y="938907"/>
            <a:ext cx="8966347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latin typeface="Berlin Sans FB" pitchFamily="34" charset="0"/>
              </a:rPr>
              <a:t>THE IONIC SIZE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latin typeface="Berlin Sans FB" pitchFamily="34" charset="0"/>
              </a:rPr>
              <a:t>DECREASES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Berlin Sans FB" pitchFamily="34" charset="0"/>
              </a:rPr>
              <a:t> WITH AN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latin typeface="Berlin Sans FB" pitchFamily="34" charset="0"/>
              </a:rPr>
              <a:t>INCREASING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Berlin Sans FB" pitchFamily="34" charset="0"/>
              </a:rPr>
              <a:t> </a:t>
            </a:r>
            <a:r>
              <a:rPr lang="en-US" sz="3200" b="1" spc="50" dirty="0" smtClean="0">
                <a:ln w="11430"/>
                <a:latin typeface="Berlin Sans FB" pitchFamily="34" charset="0"/>
              </a:rPr>
              <a:t>ATOMIC NUMBER</a:t>
            </a:r>
            <a:endParaRPr lang="en-CA" sz="3200" b="1" spc="50" dirty="0">
              <a:ln w="11430"/>
            </a:endParaRP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79512" y="25410"/>
            <a:ext cx="8784976" cy="811302"/>
          </a:xfrm>
          <a:solidFill>
            <a:srgbClr val="CCFFCC"/>
          </a:solidFill>
        </p:spPr>
        <p:txBody>
          <a:bodyPr/>
          <a:lstStyle/>
          <a:p>
            <a:r>
              <a:rPr lang="en-CA" sz="5400" b="1" dirty="0" smtClean="0">
                <a:solidFill>
                  <a:srgbClr val="0000FF"/>
                </a:solidFill>
                <a:latin typeface="Britannic Bold" pitchFamily="34" charset="0"/>
              </a:rPr>
              <a:t>ISOELECTRONIC SERIES</a:t>
            </a:r>
            <a:endParaRPr lang="en-CA" sz="5400" b="1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4" name="AutoShape 2" descr="http://www.chem1.com/acad/webtext/atoms/atpt-images/isoelectronic.jpg"/>
          <p:cNvSpPr>
            <a:spLocks noChangeAspect="1" noChangeArrowheads="1"/>
          </p:cNvSpPr>
          <p:nvPr/>
        </p:nvSpPr>
        <p:spPr bwMode="auto">
          <a:xfrm>
            <a:off x="63500" y="-136525"/>
            <a:ext cx="7753350" cy="3590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016125"/>
            <a:ext cx="522858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91200" y="2133600"/>
            <a:ext cx="3004349" cy="1107996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itchFamily="18" charset="0"/>
              </a:rPr>
              <a:t>WHY?</a:t>
            </a:r>
            <a:endParaRPr lang="en-CA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562600" y="3459717"/>
            <a:ext cx="3200400" cy="306562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CA" sz="2800" dirty="0" smtClean="0">
                <a:latin typeface="Berlin Sans FB" pitchFamily="34" charset="0"/>
              </a:rPr>
              <a:t>As atomic number </a:t>
            </a:r>
            <a:r>
              <a:rPr lang="en-CA" sz="2800" b="1" dirty="0" smtClean="0">
                <a:solidFill>
                  <a:srgbClr val="7030A0"/>
                </a:solidFill>
                <a:latin typeface="Berlin Sans FB" pitchFamily="34" charset="0"/>
              </a:rPr>
              <a:t>increases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latin typeface="Berlin Sans FB" pitchFamily="34" charset="0"/>
                <a:sym typeface="Wingdings" pitchFamily="2" charset="2"/>
              </a:rPr>
              <a:t> the nuclear charge </a:t>
            </a:r>
            <a:r>
              <a:rPr lang="en-CA" sz="2800" b="1" dirty="0" smtClean="0">
                <a:solidFill>
                  <a:srgbClr val="7030A0"/>
                </a:solidFill>
                <a:latin typeface="Berlin Sans FB" pitchFamily="34" charset="0"/>
                <a:sym typeface="Wingdings" pitchFamily="2" charset="2"/>
              </a:rPr>
              <a:t>increases</a:t>
            </a:r>
            <a:r>
              <a:rPr lang="en-CA" sz="2800" b="1" dirty="0" smtClean="0">
                <a:latin typeface="Berlin Sans FB" pitchFamily="34" charset="0"/>
                <a:sym typeface="Wingdings" pitchFamily="2" charset="2"/>
              </a:rPr>
              <a:t> </a:t>
            </a:r>
            <a:r>
              <a:rPr lang="en-CA" sz="2800" dirty="0" smtClean="0">
                <a:latin typeface="Berlin Sans FB" pitchFamily="34" charset="0"/>
                <a:sym typeface="Wingdings" pitchFamily="2" charset="2"/>
              </a:rPr>
              <a:t>(</a:t>
            </a:r>
            <a:r>
              <a:rPr lang="en-CA" sz="2800" b="1" dirty="0" smtClean="0">
                <a:latin typeface="Berlin Sans FB" pitchFamily="34" charset="0"/>
                <a:sym typeface="Wingdings" pitchFamily="2" charset="2"/>
              </a:rPr>
              <a:t># </a:t>
            </a:r>
            <a:r>
              <a:rPr lang="en-CA" sz="2800" dirty="0" smtClean="0">
                <a:latin typeface="Berlin Sans FB" pitchFamily="34" charset="0"/>
                <a:sym typeface="Wingdings" pitchFamily="2" charset="2"/>
              </a:rPr>
              <a:t>protons </a:t>
            </a:r>
            <a:r>
              <a:rPr lang="en-CA" sz="2800" b="1" dirty="0" smtClean="0">
                <a:solidFill>
                  <a:srgbClr val="7030A0"/>
                </a:solidFill>
                <a:latin typeface="Berlin Sans FB" pitchFamily="34" charset="0"/>
                <a:sym typeface="Wingdings" pitchFamily="2" charset="2"/>
              </a:rPr>
              <a:t>increases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  <a:sym typeface="Wingdings" pitchFamily="2" charset="2"/>
              </a:rPr>
              <a:t> </a:t>
            </a:r>
            <a:r>
              <a:rPr lang="en-CA" sz="2800" dirty="0" smtClean="0">
                <a:latin typeface="Berlin Sans FB" pitchFamily="34" charset="0"/>
                <a:sym typeface="Wingdings" pitchFamily="2" charset="2"/>
              </a:rPr>
              <a:t>for the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same # </a:t>
            </a:r>
            <a:r>
              <a:rPr lang="en-CA" sz="2800" dirty="0" smtClean="0">
                <a:latin typeface="Berlin Sans FB" pitchFamily="34" charset="0"/>
                <a:sym typeface="Wingdings" pitchFamily="2" charset="2"/>
              </a:rPr>
              <a:t>of electrons</a:t>
            </a:r>
            <a:endParaRPr lang="en-CA" sz="2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783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484784"/>
            <a:ext cx="91440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4000" dirty="0" smtClean="0">
                <a:latin typeface="Berlin Sans FB" pitchFamily="34" charset="0"/>
              </a:rPr>
              <a:t>3. </a:t>
            </a:r>
            <a:r>
              <a:rPr lang="en-CA" sz="4000" b="1" dirty="0" smtClean="0">
                <a:latin typeface="Berlin Sans FB" pitchFamily="34" charset="0"/>
              </a:rPr>
              <a:t>Complete shells </a:t>
            </a:r>
            <a:r>
              <a:rPr lang="en-CA" sz="4000" dirty="0" smtClean="0">
                <a:latin typeface="Berlin Sans FB" pitchFamily="34" charset="0"/>
              </a:rPr>
              <a:t>are </a:t>
            </a:r>
            <a:r>
              <a:rPr lang="en-CA" sz="4000" b="1" u="sng" dirty="0" smtClean="0">
                <a:solidFill>
                  <a:srgbClr val="0000FF"/>
                </a:solidFill>
                <a:latin typeface="Berlin Sans FB" pitchFamily="34" charset="0"/>
              </a:rPr>
              <a:t>very stable</a:t>
            </a:r>
            <a:endParaRPr lang="en-CA" sz="4000" u="sng" dirty="0" smtClean="0">
              <a:solidFill>
                <a:srgbClr val="0000FF"/>
              </a:solidFill>
              <a:latin typeface="Berlin Sans FB" pitchFamily="34" charset="0"/>
            </a:endParaRP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en-CA" dirty="0">
                <a:latin typeface="Berlin Sans FB" pitchFamily="34" charset="0"/>
              </a:rPr>
              <a:t>Atoms prefer to add or subtract valence </a:t>
            </a:r>
            <a:r>
              <a:rPr lang="en-CA" dirty="0" smtClean="0">
                <a:latin typeface="Berlin Sans FB" pitchFamily="34" charset="0"/>
              </a:rPr>
              <a:t>electrons to create the filled (complete) shells</a:t>
            </a:r>
            <a:endParaRPr lang="en-US" sz="4000" b="1" dirty="0" smtClean="0">
              <a:solidFill>
                <a:srgbClr val="FF0000"/>
              </a:solidFill>
              <a:latin typeface="Berlin Sans FB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" y="3033799"/>
            <a:ext cx="4544282" cy="382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20241"/>
            <a:ext cx="4427984" cy="376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114433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000" dirty="0" smtClean="0">
                <a:solidFill>
                  <a:srgbClr val="7030A0"/>
                </a:solidFill>
                <a:latin typeface="Britannic Bold" pitchFamily="34" charset="0"/>
                <a:cs typeface="Aharoni" pitchFamily="2" charset="-79"/>
              </a:rPr>
              <a:t>Three Basic Rules You Should Keep In Mind</a:t>
            </a:r>
            <a:endParaRPr lang="en-US" sz="4000" dirty="0">
              <a:solidFill>
                <a:srgbClr val="7030A0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436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395536" y="1301234"/>
            <a:ext cx="4176464" cy="68760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1647345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Berlin Sans FB" pitchFamily="34" charset="0"/>
              </a:rPr>
              <a:t>EXAMPLE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Agency FB" pitchFamily="34" charset="0"/>
              </a:rPr>
              <a:t>Arrange the ions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K</a:t>
            </a:r>
            <a:r>
              <a:rPr lang="en-CA" sz="3600" b="1" baseline="30000" dirty="0" smtClean="0">
                <a:solidFill>
                  <a:srgbClr val="FF0000"/>
                </a:solidFill>
                <a:latin typeface="Agency FB" pitchFamily="34" charset="0"/>
              </a:rPr>
              <a:t>+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,</a:t>
            </a:r>
            <a:r>
              <a:rPr lang="en-CA" sz="3600" b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Ca</a:t>
            </a:r>
            <a:r>
              <a:rPr lang="en-CA" sz="3600" b="1" baseline="30000" dirty="0" smtClean="0">
                <a:solidFill>
                  <a:srgbClr val="FF0000"/>
                </a:solidFill>
                <a:latin typeface="Agency FB" pitchFamily="34" charset="0"/>
              </a:rPr>
              <a:t>2+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,  </a:t>
            </a:r>
            <a:r>
              <a:rPr lang="en-CA" sz="3600" b="1" dirty="0" err="1" smtClean="0">
                <a:solidFill>
                  <a:srgbClr val="FF0000"/>
                </a:solidFill>
                <a:latin typeface="Agency FB" pitchFamily="34" charset="0"/>
              </a:rPr>
              <a:t>Cl</a:t>
            </a:r>
            <a:r>
              <a:rPr lang="en-CA" sz="3600" b="1" baseline="30000" dirty="0" smtClean="0">
                <a:solidFill>
                  <a:srgbClr val="FF0000"/>
                </a:solidFill>
                <a:latin typeface="Agency FB" pitchFamily="34" charset="0"/>
              </a:rPr>
              <a:t>-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, </a:t>
            </a:r>
            <a:r>
              <a:rPr lang="en-CA" sz="3600" b="1" dirty="0">
                <a:latin typeface="Agency FB" pitchFamily="34" charset="0"/>
              </a:rPr>
              <a:t>and </a:t>
            </a:r>
            <a:r>
              <a:rPr lang="en-CA" sz="3600" b="1" dirty="0">
                <a:solidFill>
                  <a:srgbClr val="FF0000"/>
                </a:solidFill>
                <a:latin typeface="Agency FB" pitchFamily="34" charset="0"/>
              </a:rPr>
              <a:t>S</a:t>
            </a:r>
            <a:r>
              <a:rPr lang="en-CA" sz="3600" b="1" baseline="30000" dirty="0">
                <a:solidFill>
                  <a:srgbClr val="FF0000"/>
                </a:solidFill>
                <a:latin typeface="Agency FB" pitchFamily="34" charset="0"/>
              </a:rPr>
              <a:t>2- </a:t>
            </a:r>
            <a:r>
              <a:rPr lang="en-CA" sz="3600" b="1" dirty="0" smtClean="0">
                <a:latin typeface="Agency FB" pitchFamily="34" charset="0"/>
              </a:rPr>
              <a:t>in </a:t>
            </a:r>
            <a:r>
              <a:rPr lang="en-CA" sz="3600" b="1" dirty="0">
                <a:latin typeface="Agency FB" pitchFamily="34" charset="0"/>
              </a:rPr>
              <a:t>order of decreasing size.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772816"/>
            <a:ext cx="862744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latin typeface="Berlin Sans FB" pitchFamily="34" charset="0"/>
              </a:rPr>
              <a:t>THE IONIC SIZE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latin typeface="Berlin Sans FB" pitchFamily="34" charset="0"/>
              </a:rPr>
              <a:t>DECREASES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Berlin Sans FB" pitchFamily="34" charset="0"/>
              </a:rPr>
              <a:t> WITH AN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latin typeface="Berlin Sans FB" pitchFamily="34" charset="0"/>
              </a:rPr>
              <a:t>INCREASING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Berlin Sans FB" pitchFamily="34" charset="0"/>
              </a:rPr>
              <a:t> </a:t>
            </a:r>
            <a:r>
              <a:rPr lang="en-US" sz="3200" b="1" spc="50" dirty="0" smtClean="0">
                <a:ln w="11430"/>
                <a:latin typeface="Berlin Sans FB" pitchFamily="34" charset="0"/>
              </a:rPr>
              <a:t>ATOMIC NUMBER</a:t>
            </a:r>
            <a:endParaRPr lang="en-CA" sz="3200" b="1" spc="50" dirty="0">
              <a:ln w="1143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0786" y="3663465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FFFF00"/>
                </a:solidFill>
                <a:latin typeface="Agency FB" pitchFamily="34" charset="0"/>
              </a:rPr>
              <a:t>Ca</a:t>
            </a:r>
            <a:r>
              <a:rPr lang="en-CA" sz="5400" b="1" baseline="30000" dirty="0" smtClean="0">
                <a:solidFill>
                  <a:srgbClr val="FFFF00"/>
                </a:solidFill>
                <a:latin typeface="Agency FB" pitchFamily="34" charset="0"/>
              </a:rPr>
              <a:t>2+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0800000">
            <a:off x="4182016" y="3552691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1864760" y="3552691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0737" y="3645024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err="1">
                <a:solidFill>
                  <a:srgbClr val="FFFF00"/>
                </a:solidFill>
                <a:latin typeface="Agency FB" pitchFamily="34" charset="0"/>
              </a:rPr>
              <a:t>Cl</a:t>
            </a:r>
            <a:r>
              <a:rPr lang="en-CA" sz="5400" b="1" baseline="30000" dirty="0">
                <a:solidFill>
                  <a:srgbClr val="FFFF00"/>
                </a:solidFill>
                <a:latin typeface="Agency FB" pitchFamily="34" charset="0"/>
              </a:rPr>
              <a:t>-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0628" y="3663465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FFFF00"/>
                </a:solidFill>
                <a:latin typeface="Agency FB" pitchFamily="34" charset="0"/>
              </a:rPr>
              <a:t>K</a:t>
            </a:r>
            <a:r>
              <a:rPr lang="en-CA" sz="5400" b="1" baseline="30000" dirty="0" smtClean="0">
                <a:solidFill>
                  <a:srgbClr val="FFFF00"/>
                </a:solidFill>
                <a:latin typeface="Agency FB" pitchFamily="34" charset="0"/>
              </a:rPr>
              <a:t>+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290" y="3625088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>
                <a:solidFill>
                  <a:srgbClr val="FFFF00"/>
                </a:solidFill>
                <a:latin typeface="Agency FB" pitchFamily="34" charset="0"/>
              </a:rPr>
              <a:t>S</a:t>
            </a:r>
            <a:r>
              <a:rPr lang="en-CA" sz="5400" b="1" baseline="30000" dirty="0">
                <a:solidFill>
                  <a:srgbClr val="FFFF00"/>
                </a:solidFill>
                <a:latin typeface="Agency FB" pitchFamily="34" charset="0"/>
              </a:rPr>
              <a:t>2-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0800000">
            <a:off x="6591390" y="3552691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101" y="479715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25597" y="479715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85439" y="476453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55548" y="479715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4715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/>
      <p:bldP spid="3" grpId="0"/>
      <p:bldP spid="13" grpId="0"/>
      <p:bldP spid="14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1647345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Berlin Sans FB" pitchFamily="34" charset="0"/>
              </a:rPr>
              <a:t>EXAMPLE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Agency FB" pitchFamily="34" charset="0"/>
              </a:rPr>
              <a:t>Arrange the ions </a:t>
            </a:r>
            <a:r>
              <a:rPr lang="en-CA" sz="3600" b="1" dirty="0" err="1" smtClean="0">
                <a:solidFill>
                  <a:srgbClr val="FF0000"/>
                </a:solidFill>
                <a:latin typeface="Agency FB" pitchFamily="34" charset="0"/>
              </a:rPr>
              <a:t>Rb</a:t>
            </a:r>
            <a:r>
              <a:rPr lang="en-CA" sz="3600" b="1" baseline="30000" dirty="0" smtClean="0">
                <a:solidFill>
                  <a:srgbClr val="FF0000"/>
                </a:solidFill>
                <a:latin typeface="Agency FB" pitchFamily="34" charset="0"/>
              </a:rPr>
              <a:t>+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, Sr</a:t>
            </a:r>
            <a:r>
              <a:rPr lang="en-CA" sz="3600" b="1" baseline="30000" dirty="0" smtClean="0">
                <a:solidFill>
                  <a:srgbClr val="FF0000"/>
                </a:solidFill>
                <a:latin typeface="Agency FB" pitchFamily="34" charset="0"/>
              </a:rPr>
              <a:t>2+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,</a:t>
            </a:r>
            <a:r>
              <a:rPr lang="en-CA" sz="3600" b="1" dirty="0">
                <a:latin typeface="Agency FB" pitchFamily="34" charset="0"/>
              </a:rPr>
              <a:t> and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  Y</a:t>
            </a:r>
            <a:r>
              <a:rPr lang="en-CA" sz="3600" b="1" baseline="30000" dirty="0" smtClean="0">
                <a:solidFill>
                  <a:srgbClr val="FF0000"/>
                </a:solidFill>
                <a:latin typeface="Agency FB" pitchFamily="34" charset="0"/>
              </a:rPr>
              <a:t>3+ </a:t>
            </a:r>
            <a:r>
              <a:rPr lang="en-CA" sz="3600" b="1" dirty="0" smtClean="0">
                <a:latin typeface="Agency FB" pitchFamily="34" charset="0"/>
              </a:rPr>
              <a:t>in </a:t>
            </a:r>
            <a:r>
              <a:rPr lang="en-CA" sz="3600" b="1" dirty="0">
                <a:latin typeface="Agency FB" pitchFamily="34" charset="0"/>
              </a:rPr>
              <a:t>order of </a:t>
            </a:r>
            <a:r>
              <a:rPr lang="en-CA" sz="3600" b="1" dirty="0" smtClean="0">
                <a:latin typeface="Agency FB" pitchFamily="34" charset="0"/>
              </a:rPr>
              <a:t>increasing size</a:t>
            </a:r>
            <a:r>
              <a:rPr lang="en-CA" sz="3600" b="1" dirty="0">
                <a:latin typeface="Agency FB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6625070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395536" y="1301234"/>
            <a:ext cx="4176464" cy="68760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4098" y="1772816"/>
            <a:ext cx="89663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THE IONIC SIZE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DECREASES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 WITH AN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INCREASING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ATOMIC NUMBER</a:t>
            </a:r>
            <a:endParaRPr lang="en-CA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8733" y="3535190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2766" y="3497753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7454" y="3627523"/>
            <a:ext cx="13237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>
                <a:latin typeface="Agency FB" pitchFamily="34" charset="0"/>
              </a:rPr>
              <a:t>Sr</a:t>
            </a:r>
            <a:r>
              <a:rPr lang="en-CA" sz="5400" b="1" baseline="30000" dirty="0">
                <a:latin typeface="Agency FB" pitchFamily="34" charset="0"/>
              </a:rPr>
              <a:t>2+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7345" y="3645964"/>
            <a:ext cx="13237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err="1">
                <a:latin typeface="Agency FB" pitchFamily="34" charset="0"/>
              </a:rPr>
              <a:t>Rb</a:t>
            </a:r>
            <a:r>
              <a:rPr lang="en-CA" sz="5400" b="1" baseline="30000" dirty="0">
                <a:latin typeface="Agency FB" pitchFamily="34" charset="0"/>
              </a:rPr>
              <a:t>+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7007" y="3607587"/>
            <a:ext cx="13237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>
                <a:latin typeface="Agency FB" pitchFamily="34" charset="0"/>
              </a:rPr>
              <a:t>Y</a:t>
            </a:r>
            <a:r>
              <a:rPr lang="en-CA" sz="5400" b="1" baseline="30000" dirty="0">
                <a:latin typeface="Agency FB" pitchFamily="34" charset="0"/>
              </a:rPr>
              <a:t>3+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-2308"/>
            <a:ext cx="9144000" cy="164734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3600" b="1" dirty="0" smtClean="0">
                <a:latin typeface="Berlin Sans FB" pitchFamily="34" charset="0"/>
              </a:rPr>
              <a:t>WORKSHEET EXAMPLE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3600" b="1" dirty="0" smtClean="0">
                <a:latin typeface="Agency FB" pitchFamily="34" charset="0"/>
              </a:rPr>
              <a:t>Arrange the ions </a:t>
            </a:r>
            <a:r>
              <a:rPr lang="en-CA" sz="3600" b="1" dirty="0" err="1" smtClean="0">
                <a:solidFill>
                  <a:srgbClr val="FF0000"/>
                </a:solidFill>
                <a:latin typeface="Agency FB" pitchFamily="34" charset="0"/>
              </a:rPr>
              <a:t>Rb</a:t>
            </a:r>
            <a:r>
              <a:rPr lang="en-CA" sz="3600" b="1" baseline="30000" dirty="0" smtClean="0">
                <a:solidFill>
                  <a:srgbClr val="FF0000"/>
                </a:solidFill>
                <a:latin typeface="Agency FB" pitchFamily="34" charset="0"/>
              </a:rPr>
              <a:t>+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, Sr</a:t>
            </a:r>
            <a:r>
              <a:rPr lang="en-CA" sz="3600" b="1" baseline="30000" dirty="0" smtClean="0">
                <a:solidFill>
                  <a:srgbClr val="FF0000"/>
                </a:solidFill>
                <a:latin typeface="Agency FB" pitchFamily="34" charset="0"/>
              </a:rPr>
              <a:t>2+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,</a:t>
            </a:r>
            <a:r>
              <a:rPr lang="en-CA" sz="3600" b="1" dirty="0" smtClean="0">
                <a:latin typeface="Agency FB" pitchFamily="34" charset="0"/>
              </a:rPr>
              <a:t> and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  Y</a:t>
            </a:r>
            <a:r>
              <a:rPr lang="en-CA" sz="3600" b="1" baseline="30000" dirty="0" smtClean="0">
                <a:solidFill>
                  <a:srgbClr val="FF0000"/>
                </a:solidFill>
                <a:latin typeface="Agency FB" pitchFamily="34" charset="0"/>
              </a:rPr>
              <a:t>3+ </a:t>
            </a:r>
            <a:r>
              <a:rPr lang="en-CA" sz="3600" b="1" dirty="0" smtClean="0">
                <a:latin typeface="Agency FB" pitchFamily="34" charset="0"/>
              </a:rPr>
              <a:t>in order of increasing size.</a:t>
            </a:r>
            <a:endParaRPr lang="en-CA" sz="36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5319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694031"/>
          </a:xfrm>
          <a:solidFill>
            <a:srgbClr val="CCFFCC"/>
          </a:solidFill>
        </p:spPr>
        <p:txBody>
          <a:bodyPr/>
          <a:lstStyle/>
          <a:p>
            <a:r>
              <a:rPr lang="en-US" sz="4400" dirty="0" smtClean="0">
                <a:solidFill>
                  <a:srgbClr val="0000FF"/>
                </a:solidFill>
                <a:latin typeface="Berlin Sans FB Demi" pitchFamily="34" charset="0"/>
                <a:cs typeface="Aharoni" pitchFamily="2" charset="-79"/>
              </a:rPr>
              <a:t>IONIZATION ENERGY</a:t>
            </a:r>
            <a:endParaRPr lang="en-US" sz="4400" dirty="0">
              <a:solidFill>
                <a:srgbClr val="0000FF"/>
              </a:solidFill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pic>
        <p:nvPicPr>
          <p:cNvPr id="5124" name="Picture 4" descr="http://hyperphysics.phy-astr.gsu.edu/hbase/chemical/imgche/ionize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97654"/>
            <a:ext cx="9080500" cy="3883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" y="4365104"/>
            <a:ext cx="4185650" cy="245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76" y="4149080"/>
            <a:ext cx="4915229" cy="26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3531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" y="764704"/>
            <a:ext cx="9098908" cy="165618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CA" dirty="0">
                <a:latin typeface="Berlin Sans FB" pitchFamily="34" charset="0"/>
              </a:rPr>
              <a:t>the amount of energy required to </a:t>
            </a:r>
            <a:r>
              <a:rPr lang="en-CA" b="1" dirty="0">
                <a:solidFill>
                  <a:srgbClr val="FF0000"/>
                </a:solidFill>
                <a:latin typeface="Berlin Sans FB" pitchFamily="34" charset="0"/>
              </a:rPr>
              <a:t>remove an electron</a:t>
            </a:r>
            <a:r>
              <a:rPr lang="en-CA" dirty="0">
                <a:latin typeface="Berlin Sans FB" pitchFamily="34" charset="0"/>
              </a:rPr>
              <a:t> from the </a:t>
            </a:r>
            <a:r>
              <a:rPr lang="en-CA" b="1" dirty="0">
                <a:solidFill>
                  <a:srgbClr val="7030A0"/>
                </a:solidFill>
                <a:latin typeface="Berlin Sans FB" pitchFamily="34" charset="0"/>
              </a:rPr>
              <a:t>ground state </a:t>
            </a:r>
            <a:r>
              <a:rPr lang="en-CA" dirty="0">
                <a:latin typeface="Berlin Sans FB" pitchFamily="34" charset="0"/>
              </a:rPr>
              <a:t>of </a:t>
            </a:r>
            <a:r>
              <a:rPr lang="en-CA" u="sng" dirty="0">
                <a:latin typeface="Berlin Sans FB" pitchFamily="34" charset="0"/>
              </a:rPr>
              <a:t>a gaseous atom or </a:t>
            </a:r>
            <a:r>
              <a:rPr lang="en-CA" u="sng" dirty="0" smtClean="0">
                <a:latin typeface="Berlin Sans FB" pitchFamily="34" charset="0"/>
              </a:rPr>
              <a:t>ion</a:t>
            </a:r>
            <a:endParaRPr lang="en-US" u="sng" dirty="0">
              <a:latin typeface="Berlin Sans FB" pitchFamily="34" charset="0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2348880"/>
            <a:ext cx="2774731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1</a:t>
            </a:r>
            <a:r>
              <a:rPr lang="en-US" sz="3200" b="1" spc="50" baseline="30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st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 Ionization Energy (</a:t>
            </a:r>
            <a:r>
              <a:rPr lang="en-US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I</a:t>
            </a:r>
            <a:r>
              <a:rPr lang="en-US" sz="3200" b="1" spc="50" baseline="-2500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1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) </a:t>
            </a:r>
            <a:endParaRPr lang="en-CA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0152" y="2348880"/>
            <a:ext cx="2952328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2</a:t>
            </a:r>
            <a:r>
              <a:rPr lang="en-US" sz="3200" b="1" spc="50" baseline="30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nd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 Ionization Energy</a:t>
            </a: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 (</a:t>
            </a:r>
            <a:r>
              <a:rPr lang="en-US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I</a:t>
            </a:r>
            <a:r>
              <a:rPr lang="en-US" sz="3200" b="1" spc="50" baseline="-2500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2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) </a:t>
            </a:r>
            <a:endParaRPr lang="en-CA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51520" y="3426098"/>
            <a:ext cx="2981159" cy="151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CA" dirty="0">
                <a:latin typeface="Berlin Sans FB" pitchFamily="34" charset="0"/>
              </a:rPr>
              <a:t>energy required to remove the first electron.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940152" y="3458935"/>
            <a:ext cx="2981159" cy="151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CA" dirty="0">
                <a:latin typeface="Berlin Sans FB" pitchFamily="34" charset="0"/>
              </a:rPr>
              <a:t>energy required to remove the </a:t>
            </a:r>
            <a:r>
              <a:rPr lang="en-CA" dirty="0" smtClean="0">
                <a:latin typeface="Berlin Sans FB" pitchFamily="34" charset="0"/>
              </a:rPr>
              <a:t>second electron</a:t>
            </a:r>
            <a:r>
              <a:rPr lang="en-CA" dirty="0">
                <a:latin typeface="Berlin Sans FB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21296" y="4725144"/>
            <a:ext cx="8352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Na</a:t>
            </a:r>
            <a:r>
              <a:rPr lang="en-US" sz="54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(g)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 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e</a:t>
            </a:r>
            <a:r>
              <a:rPr lang="en-US" sz="5400" b="1" cap="none" spc="50" baseline="30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-</a:t>
            </a:r>
            <a:endParaRPr lang="en-US" sz="5400" b="1" cap="none" spc="50" baseline="3000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5648474"/>
            <a:ext cx="889248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Na</a:t>
            </a:r>
            <a:r>
              <a:rPr lang="en-US" sz="54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(g)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Na</a:t>
            </a:r>
            <a:r>
              <a:rPr lang="en-US" sz="54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2+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(g)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 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e</a:t>
            </a:r>
            <a:r>
              <a:rPr lang="en-US" sz="5400" b="1" cap="none" spc="50" baseline="30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-</a:t>
            </a:r>
            <a:endParaRPr lang="en-US" sz="5400" b="1" cap="none" spc="50" baseline="3000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694031"/>
          </a:xfrm>
          <a:solidFill>
            <a:srgbClr val="CCFFCC"/>
          </a:solidFill>
        </p:spPr>
        <p:txBody>
          <a:bodyPr/>
          <a:lstStyle/>
          <a:p>
            <a:r>
              <a:rPr lang="en-US" sz="4400" dirty="0" smtClean="0">
                <a:solidFill>
                  <a:srgbClr val="0000FF"/>
                </a:solidFill>
                <a:latin typeface="Berlin Sans FB Demi" pitchFamily="34" charset="0"/>
                <a:cs typeface="Aharoni" pitchFamily="2" charset="-79"/>
              </a:rPr>
              <a:t>IONIZATION ENERGY</a:t>
            </a:r>
            <a:endParaRPr lang="en-US" sz="4400" dirty="0">
              <a:solidFill>
                <a:srgbClr val="0000FF"/>
              </a:solidFill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35099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10" grpId="0" animBg="1"/>
      <p:bldP spid="11" grpId="0" animBg="1"/>
      <p:bldP spid="12" grpId="0" build="p"/>
      <p:bldP spid="13" grpId="0"/>
      <p:bldP spid="3" grpId="0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 descr="07_02_Tabl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821"/>
            <a:ext cx="9116158" cy="348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" y="651768"/>
            <a:ext cx="9098908" cy="57606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Increases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latin typeface="Berlin Sans FB" pitchFamily="34" charset="0"/>
              </a:rPr>
              <a:t>as successive electrons are removed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1000" y="4495800"/>
            <a:ext cx="8534400" cy="21160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CA" sz="2800" dirty="0" smtClean="0">
                <a:latin typeface="Berlin Sans FB" pitchFamily="34" charset="0"/>
              </a:rPr>
              <a:t>To remove </a:t>
            </a:r>
            <a:r>
              <a:rPr lang="en-CA" sz="2800" b="1" u="sng" dirty="0" smtClean="0">
                <a:solidFill>
                  <a:srgbClr val="FF0000"/>
                </a:solidFill>
                <a:latin typeface="Berlin Sans FB" pitchFamily="34" charset="0"/>
              </a:rPr>
              <a:t>valence electrons, </a:t>
            </a:r>
            <a:r>
              <a:rPr lang="en-CA" sz="2800" dirty="0" smtClean="0">
                <a:latin typeface="Berlin Sans FB" pitchFamily="34" charset="0"/>
              </a:rPr>
              <a:t>not much ionization energy is needed </a:t>
            </a:r>
          </a:p>
          <a:p>
            <a:pPr algn="ctr">
              <a:lnSpc>
                <a:spcPct val="90000"/>
              </a:lnSpc>
            </a:pPr>
            <a:r>
              <a:rPr lang="en-CA" sz="2800" dirty="0" smtClean="0">
                <a:latin typeface="Berlin Sans FB" pitchFamily="34" charset="0"/>
              </a:rPr>
              <a:t>After </a:t>
            </a:r>
            <a:r>
              <a:rPr lang="en-CA" sz="2800" b="1" u="sng" dirty="0" smtClean="0">
                <a:solidFill>
                  <a:srgbClr val="FF0000"/>
                </a:solidFill>
                <a:latin typeface="Berlin Sans FB" pitchFamily="34" charset="0"/>
              </a:rPr>
              <a:t>all </a:t>
            </a:r>
            <a:r>
              <a:rPr lang="en-CA" sz="2800" b="1" u="sng" dirty="0">
                <a:solidFill>
                  <a:srgbClr val="FF0000"/>
                </a:solidFill>
                <a:latin typeface="Berlin Sans FB" pitchFamily="34" charset="0"/>
              </a:rPr>
              <a:t>valence electrons </a:t>
            </a:r>
            <a:r>
              <a:rPr lang="en-CA" sz="2800" dirty="0">
                <a:latin typeface="Berlin Sans FB" pitchFamily="34" charset="0"/>
              </a:rPr>
              <a:t>have been removed, the ionization energy takes a quantum leap (increases dramatically)</a:t>
            </a:r>
          </a:p>
          <a:p>
            <a:pPr algn="ctr">
              <a:lnSpc>
                <a:spcPct val="90000"/>
              </a:lnSpc>
            </a:pPr>
            <a:endParaRPr lang="en-CA" dirty="0" smtClean="0">
              <a:latin typeface="Berlin Sans FB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694031"/>
          </a:xfrm>
          <a:solidFill>
            <a:srgbClr val="CCFFCC"/>
          </a:solidFill>
        </p:spPr>
        <p:txBody>
          <a:bodyPr/>
          <a:lstStyle/>
          <a:p>
            <a:r>
              <a:rPr lang="en-US" sz="4400" dirty="0" smtClean="0">
                <a:solidFill>
                  <a:srgbClr val="0000FF"/>
                </a:solidFill>
                <a:latin typeface="Berlin Sans FB Demi" pitchFamily="34" charset="0"/>
                <a:cs typeface="Aharoni" pitchFamily="2" charset="-79"/>
              </a:rPr>
              <a:t>IONIZATION ENERGY</a:t>
            </a:r>
            <a:endParaRPr lang="en-US" sz="4400" dirty="0">
              <a:solidFill>
                <a:srgbClr val="0000FF"/>
              </a:solidFill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5166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" y="651768"/>
            <a:ext cx="9098908" cy="57606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Increases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latin typeface="Berlin Sans FB" pitchFamily="34" charset="0"/>
              </a:rPr>
              <a:t>as successive electrons are removed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1000" y="4858496"/>
            <a:ext cx="8458200" cy="99975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CA" sz="2800" dirty="0" smtClean="0">
                <a:latin typeface="Berlin Sans FB" pitchFamily="34" charset="0"/>
              </a:rPr>
              <a:t>To remove </a:t>
            </a:r>
            <a:r>
              <a:rPr lang="en-CA" sz="2800" b="1" u="sng" dirty="0" smtClean="0">
                <a:solidFill>
                  <a:srgbClr val="FF0000"/>
                </a:solidFill>
                <a:latin typeface="Berlin Sans FB" pitchFamily="34" charset="0"/>
              </a:rPr>
              <a:t>core electrons, </a:t>
            </a:r>
            <a:r>
              <a:rPr lang="en-CA" sz="2800" b="1" dirty="0" smtClean="0">
                <a:solidFill>
                  <a:srgbClr val="0000FF"/>
                </a:solidFill>
                <a:latin typeface="Berlin Sans FB" pitchFamily="34" charset="0"/>
              </a:rPr>
              <a:t>A LOT OF </a:t>
            </a:r>
            <a:r>
              <a:rPr lang="en-CA" sz="2800" dirty="0" smtClean="0">
                <a:latin typeface="Berlin Sans FB" pitchFamily="34" charset="0"/>
              </a:rPr>
              <a:t>ionization energy is needed </a:t>
            </a:r>
            <a:endParaRPr lang="en-CA" dirty="0" smtClean="0">
              <a:latin typeface="Berlin Sans FB" pitchFamily="34" charset="0"/>
            </a:endParaRPr>
          </a:p>
        </p:txBody>
      </p:sp>
      <p:pic>
        <p:nvPicPr>
          <p:cNvPr id="15" name="Picture 11" descr="07_02_Tabl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821"/>
            <a:ext cx="9116158" cy="348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694031"/>
          </a:xfrm>
          <a:solidFill>
            <a:srgbClr val="CCFFCC"/>
          </a:solidFill>
        </p:spPr>
        <p:txBody>
          <a:bodyPr/>
          <a:lstStyle/>
          <a:p>
            <a:r>
              <a:rPr lang="en-US" sz="4400" dirty="0" smtClean="0">
                <a:solidFill>
                  <a:srgbClr val="0000FF"/>
                </a:solidFill>
                <a:latin typeface="Berlin Sans FB Demi" pitchFamily="34" charset="0"/>
                <a:cs typeface="Aharoni" pitchFamily="2" charset="-79"/>
              </a:rPr>
              <a:t>IONIZATION ENERGY</a:t>
            </a:r>
            <a:endParaRPr lang="en-US" sz="4400" dirty="0">
              <a:solidFill>
                <a:srgbClr val="0000FF"/>
              </a:solidFill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800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966469"/>
            <a:ext cx="6305525" cy="489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" name="Rectangle 1"/>
          <p:cNvSpPr/>
          <p:nvPr/>
        </p:nvSpPr>
        <p:spPr bwMode="auto">
          <a:xfrm>
            <a:off x="395536" y="1301234"/>
            <a:ext cx="4176464" cy="68760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965" y="-2308"/>
            <a:ext cx="9144000" cy="1847132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Berlin Sans FB" pitchFamily="34" charset="0"/>
              </a:rPr>
              <a:t>EXAMPLE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Agency FB" pitchFamily="34" charset="0"/>
              </a:rPr>
              <a:t>Three elements are indicated in the periodic table. Which one has the largest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</a:rPr>
              <a:t>second ionization energy</a:t>
            </a:r>
            <a:r>
              <a:rPr lang="en-CA" sz="3600" b="1" dirty="0" smtClean="0">
                <a:latin typeface="Agency FB" pitchFamily="34" charset="0"/>
              </a:rPr>
              <a:t>?</a:t>
            </a:r>
            <a:endParaRPr lang="en-CA" sz="3600" b="1" dirty="0">
              <a:latin typeface="Agency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993" y="1941518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chemeClr val="bg1"/>
                </a:solidFill>
                <a:latin typeface="Agency FB" pitchFamily="34" charset="0"/>
              </a:rPr>
              <a:t>Na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993" y="4341501"/>
            <a:ext cx="132373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chemeClr val="bg1"/>
                </a:solidFill>
                <a:latin typeface="Agency FB" pitchFamily="34" charset="0"/>
              </a:rPr>
              <a:t>Ca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0272" y="2996952"/>
            <a:ext cx="1323730" cy="92333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chemeClr val="bg1"/>
                </a:solidFill>
                <a:latin typeface="Agency FB" pitchFamily="34" charset="0"/>
              </a:rPr>
              <a:t>S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476722" y="1852070"/>
            <a:ext cx="7667277" cy="10377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CA" dirty="0" smtClean="0">
                <a:latin typeface="Berlin Sans FB" pitchFamily="34" charset="0"/>
              </a:rPr>
              <a:t>Only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 valence electron</a:t>
            </a:r>
          </a:p>
          <a:p>
            <a:pPr>
              <a:lnSpc>
                <a:spcPct val="90000"/>
              </a:lnSpc>
            </a:pPr>
            <a:r>
              <a:rPr lang="en-CA" sz="2800" dirty="0" smtClean="0">
                <a:latin typeface="Berlin Sans FB" pitchFamily="34" charset="0"/>
              </a:rPr>
              <a:t>The IE</a:t>
            </a:r>
            <a:r>
              <a:rPr lang="en-CA" sz="2800" baseline="-25000" dirty="0" smtClean="0">
                <a:latin typeface="Berlin Sans FB" pitchFamily="34" charset="0"/>
              </a:rPr>
              <a:t>2</a:t>
            </a:r>
            <a:r>
              <a:rPr lang="en-CA" sz="2800" dirty="0" smtClean="0">
                <a:latin typeface="Berlin Sans FB" pitchFamily="34" charset="0"/>
              </a:rPr>
              <a:t> is for the core electron = </a:t>
            </a:r>
            <a:r>
              <a:rPr lang="en-CA" sz="2800" b="1" dirty="0" smtClean="0">
                <a:solidFill>
                  <a:srgbClr val="0000FF"/>
                </a:solidFill>
                <a:latin typeface="Berlin Sans FB" pitchFamily="34" charset="0"/>
              </a:rPr>
              <a:t>LARGE IE</a:t>
            </a:r>
            <a:endParaRPr lang="en-US" sz="2800" b="1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633465" y="4284301"/>
            <a:ext cx="4162671" cy="209702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 valence electrons</a:t>
            </a:r>
          </a:p>
          <a:p>
            <a:pPr>
              <a:lnSpc>
                <a:spcPct val="90000"/>
              </a:lnSpc>
            </a:pPr>
            <a:r>
              <a:rPr lang="en-CA" dirty="0" smtClean="0">
                <a:latin typeface="Berlin Sans FB" pitchFamily="34" charset="0"/>
              </a:rPr>
              <a:t>The IE</a:t>
            </a:r>
            <a:r>
              <a:rPr lang="en-CA" baseline="-25000" dirty="0" smtClean="0"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removes a valence electron = </a:t>
            </a:r>
            <a:r>
              <a:rPr lang="en-CA" b="1" dirty="0" smtClean="0">
                <a:solidFill>
                  <a:srgbClr val="0070C0"/>
                </a:solidFill>
                <a:latin typeface="Berlin Sans FB" pitchFamily="34" charset="0"/>
              </a:rPr>
              <a:t>SMALL IE</a:t>
            </a:r>
            <a:endParaRPr lang="en-US" b="1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796136" y="3961382"/>
            <a:ext cx="3342654" cy="278092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more valence electrons</a:t>
            </a:r>
          </a:p>
          <a:p>
            <a:pPr>
              <a:lnSpc>
                <a:spcPct val="90000"/>
              </a:lnSpc>
            </a:pPr>
            <a:r>
              <a:rPr lang="en-CA" dirty="0" smtClean="0">
                <a:latin typeface="Berlin Sans FB" pitchFamily="34" charset="0"/>
              </a:rPr>
              <a:t>The IE</a:t>
            </a:r>
            <a:r>
              <a:rPr lang="en-CA" baseline="-25000" dirty="0" smtClean="0"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removes valence electron = </a:t>
            </a:r>
            <a:r>
              <a:rPr lang="en-CA" b="1" dirty="0" smtClean="0">
                <a:solidFill>
                  <a:srgbClr val="0070C0"/>
                </a:solidFill>
                <a:latin typeface="Berlin Sans FB" pitchFamily="34" charset="0"/>
              </a:rPr>
              <a:t>SMALL IE</a:t>
            </a:r>
            <a:endParaRPr lang="en-US" b="1" dirty="0">
              <a:solidFill>
                <a:srgbClr val="0070C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9863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1703115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Berlin Sans FB" pitchFamily="34" charset="0"/>
              </a:rPr>
              <a:t>WORKSHEET EXAMPLE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Agency FB" pitchFamily="34" charset="0"/>
              </a:rPr>
              <a:t>Which has the greater third ionization energy (I</a:t>
            </a:r>
            <a:r>
              <a:rPr lang="en-CA" sz="3600" b="1" baseline="-25000" dirty="0" smtClean="0">
                <a:latin typeface="Agency FB" pitchFamily="34" charset="0"/>
              </a:rPr>
              <a:t>3</a:t>
            </a:r>
            <a:r>
              <a:rPr lang="en-CA" sz="3600" b="1" dirty="0" smtClean="0">
                <a:latin typeface="Agency FB" pitchFamily="34" charset="0"/>
              </a:rPr>
              <a:t>), </a:t>
            </a:r>
            <a:r>
              <a:rPr lang="en-CA" sz="3600" b="1" dirty="0" smtClean="0">
                <a:solidFill>
                  <a:srgbClr val="0000FF"/>
                </a:solidFill>
                <a:latin typeface="Agency FB" pitchFamily="34" charset="0"/>
              </a:rPr>
              <a:t>calcium</a:t>
            </a:r>
            <a:r>
              <a:rPr lang="en-CA" sz="3600" b="1" dirty="0" smtClean="0">
                <a:latin typeface="Agency FB" pitchFamily="34" charset="0"/>
              </a:rPr>
              <a:t> or </a:t>
            </a:r>
            <a:r>
              <a:rPr lang="en-CA" sz="3600" b="1" dirty="0" smtClean="0">
                <a:solidFill>
                  <a:srgbClr val="0000FF"/>
                </a:solidFill>
                <a:latin typeface="Agency FB" pitchFamily="34" charset="0"/>
              </a:rPr>
              <a:t>sulphur</a:t>
            </a:r>
            <a:r>
              <a:rPr lang="en-CA" sz="3600" b="1" dirty="0" smtClean="0">
                <a:latin typeface="Agency FB" pitchFamily="34" charset="0"/>
              </a:rPr>
              <a:t>?</a:t>
            </a:r>
            <a:endParaRPr lang="en-CA" sz="3600" b="1" dirty="0"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0135" y="2420888"/>
            <a:ext cx="1323730" cy="144655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8800" b="1" dirty="0" smtClean="0">
                <a:solidFill>
                  <a:srgbClr val="FFFF00"/>
                </a:solidFill>
                <a:latin typeface="Agency FB" pitchFamily="34" charset="0"/>
              </a:rPr>
              <a:t>Ca</a:t>
            </a:r>
            <a:endParaRPr lang="en-CA" sz="8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4032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" y="1754553"/>
            <a:ext cx="896634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34554" y="2492896"/>
            <a:ext cx="3004349" cy="1107996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itchFamily="18" charset="0"/>
              </a:rPr>
              <a:t>WHY?</a:t>
            </a:r>
            <a:endParaRPr lang="en-CA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333" y="938907"/>
            <a:ext cx="8966347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INCREASES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 AS WE MOVE ACROSS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A PERIOD</a:t>
            </a:r>
            <a:endParaRPr lang="en-CA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512764" y="3678393"/>
            <a:ext cx="4271484" cy="1309511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z="3600" smtClean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738979" y="4174207"/>
            <a:ext cx="3262322" cy="5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800" b="1" dirty="0" smtClean="0">
                <a:solidFill>
                  <a:srgbClr val="000000"/>
                </a:solidFill>
                <a:latin typeface="Berlin Sans FB" pitchFamily="34" charset="0"/>
              </a:rPr>
              <a:t>INCREASING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79512" y="25410"/>
            <a:ext cx="8784976" cy="811302"/>
          </a:xfrm>
          <a:solidFill>
            <a:srgbClr val="00B0F0"/>
          </a:solidFill>
        </p:spPr>
        <p:txBody>
          <a:bodyPr/>
          <a:lstStyle/>
          <a:p>
            <a:r>
              <a:rPr lang="en-CA" sz="5400" b="1" dirty="0" smtClean="0">
                <a:latin typeface="Berlin Sans FB" pitchFamily="34" charset="0"/>
              </a:rPr>
              <a:t>1</a:t>
            </a:r>
            <a:r>
              <a:rPr lang="en-CA" sz="5400" b="1" baseline="30000" dirty="0" smtClean="0">
                <a:latin typeface="Berlin Sans FB" pitchFamily="34" charset="0"/>
              </a:rPr>
              <a:t>st</a:t>
            </a:r>
            <a:r>
              <a:rPr lang="en-CA" sz="5400" b="1" dirty="0" smtClean="0">
                <a:latin typeface="Berlin Sans FB" pitchFamily="34" charset="0"/>
              </a:rPr>
              <a:t> IONIZATION ENERGY</a:t>
            </a:r>
            <a:endParaRPr lang="en-CA" sz="5400" b="1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37271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72" y="1268760"/>
            <a:ext cx="76026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694031"/>
          </a:xfrm>
          <a:solidFill>
            <a:srgbClr val="FFFF00"/>
          </a:solidFill>
        </p:spPr>
        <p:txBody>
          <a:bodyPr/>
          <a:lstStyle/>
          <a:p>
            <a:r>
              <a:rPr lang="en-US" sz="480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Effective Nuclear Charge</a:t>
            </a:r>
            <a:endParaRPr lang="en-US" sz="480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764704"/>
            <a:ext cx="6678640" cy="16561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Berlin Sans FB" pitchFamily="34" charset="0"/>
              </a:rPr>
              <a:t>Elements in the same column contain the same number of </a:t>
            </a:r>
            <a:r>
              <a:rPr lang="en-US" b="1" dirty="0" smtClean="0">
                <a:solidFill>
                  <a:srgbClr val="FF0000"/>
                </a:solidFill>
                <a:latin typeface="Berlin Sans FB" pitchFamily="34" charset="0"/>
              </a:rPr>
              <a:t>valence electrons</a:t>
            </a:r>
          </a:p>
          <a:p>
            <a:pPr>
              <a:lnSpc>
                <a:spcPct val="90000"/>
              </a:lnSpc>
            </a:pPr>
            <a:endParaRPr lang="en-US" dirty="0">
              <a:latin typeface="Berlin Sans FB" pitchFamily="34" charset="0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3866" y="2276872"/>
            <a:ext cx="2856872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RECALL</a:t>
            </a:r>
            <a:endParaRPr lang="en-CA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502"/>
            <a:ext cx="129614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0650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07_09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48979"/>
            <a:ext cx="8756972" cy="5209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333" y="938907"/>
            <a:ext cx="8966347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INCREASES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 AS WE MOVE ACROSS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A PERIOD</a:t>
            </a:r>
            <a:endParaRPr lang="en-CA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79512" y="25410"/>
            <a:ext cx="8784976" cy="811302"/>
          </a:xfrm>
          <a:solidFill>
            <a:srgbClr val="00B0F0"/>
          </a:solidFill>
        </p:spPr>
        <p:txBody>
          <a:bodyPr/>
          <a:lstStyle/>
          <a:p>
            <a:r>
              <a:rPr lang="en-CA" sz="5400" b="1" dirty="0" smtClean="0">
                <a:latin typeface="Berlin Sans FB" pitchFamily="34" charset="0"/>
              </a:rPr>
              <a:t>1</a:t>
            </a:r>
            <a:r>
              <a:rPr lang="en-CA" sz="5400" b="1" baseline="30000" dirty="0" smtClean="0">
                <a:latin typeface="Berlin Sans FB" pitchFamily="34" charset="0"/>
              </a:rPr>
              <a:t>st</a:t>
            </a:r>
            <a:r>
              <a:rPr lang="en-CA" sz="5400" b="1" dirty="0" smtClean="0">
                <a:latin typeface="Berlin Sans FB" pitchFamily="34" charset="0"/>
              </a:rPr>
              <a:t> IONIZATION ENERGY</a:t>
            </a:r>
            <a:endParaRPr lang="en-CA" sz="5400" b="1" dirty="0">
              <a:latin typeface="Berlin Sans FB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91377" y="1624018"/>
            <a:ext cx="7512008" cy="170094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CA" dirty="0" smtClean="0">
                <a:latin typeface="Berlin Sans FB" pitchFamily="34" charset="0"/>
              </a:rPr>
              <a:t>It gets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harder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latin typeface="Berlin Sans FB" pitchFamily="34" charset="0"/>
              </a:rPr>
              <a:t>to remove an electron as you move across because </a:t>
            </a:r>
            <a:r>
              <a:rPr lang="en-CA" dirty="0" smtClean="0">
                <a:latin typeface="Berlin Sans FB" pitchFamily="34" charset="0"/>
                <a:sym typeface="Wingdings" pitchFamily="2" charset="2"/>
              </a:rPr>
              <a:t> the nuclear charge (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Z</a:t>
            </a:r>
            <a:r>
              <a:rPr lang="en-CA" b="1" baseline="-25000" dirty="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eff</a:t>
            </a:r>
            <a:r>
              <a:rPr lang="en-CA" dirty="0" smtClean="0">
                <a:latin typeface="Berlin Sans FB" pitchFamily="34" charset="0"/>
                <a:sym typeface="Wingdings" pitchFamily="2" charset="2"/>
              </a:rPr>
              <a:t>) </a:t>
            </a:r>
            <a:r>
              <a:rPr lang="en-CA" b="1" dirty="0" smtClean="0">
                <a:latin typeface="Berlin Sans FB" pitchFamily="34" charset="0"/>
                <a:sym typeface="Wingdings" pitchFamily="2" charset="2"/>
              </a:rPr>
              <a:t>increases</a:t>
            </a:r>
            <a:endParaRPr lang="en-CA" b="1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7468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" y="1754553"/>
            <a:ext cx="896634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34554" y="2492896"/>
            <a:ext cx="3004349" cy="1107996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itchFamily="18" charset="0"/>
              </a:rPr>
              <a:t>WHY?</a:t>
            </a:r>
            <a:endParaRPr lang="en-CA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333" y="938907"/>
            <a:ext cx="8966347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DECREASES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AS WE GO DOWN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A GROUP</a:t>
            </a:r>
            <a:endParaRPr lang="en-CA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 bwMode="auto">
          <a:xfrm rot="5400000">
            <a:off x="4315150" y="3678393"/>
            <a:ext cx="4271484" cy="1309511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z="3600" smtClean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rot="5400000">
            <a:off x="4815288" y="3684338"/>
            <a:ext cx="3262322" cy="5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800" b="1" dirty="0" smtClean="0">
                <a:solidFill>
                  <a:srgbClr val="000000"/>
                </a:solidFill>
                <a:latin typeface="Berlin Sans FB" pitchFamily="34" charset="0"/>
              </a:rPr>
              <a:t>DECREASING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79512" y="25410"/>
            <a:ext cx="8784976" cy="811302"/>
          </a:xfrm>
          <a:solidFill>
            <a:srgbClr val="00B0F0"/>
          </a:solidFill>
        </p:spPr>
        <p:txBody>
          <a:bodyPr/>
          <a:lstStyle/>
          <a:p>
            <a:r>
              <a:rPr lang="en-CA" sz="5400" b="1" dirty="0" smtClean="0">
                <a:latin typeface="Berlin Sans FB" pitchFamily="34" charset="0"/>
              </a:rPr>
              <a:t>1</a:t>
            </a:r>
            <a:r>
              <a:rPr lang="en-CA" sz="5400" b="1" baseline="30000" dirty="0" smtClean="0">
                <a:latin typeface="Berlin Sans FB" pitchFamily="34" charset="0"/>
              </a:rPr>
              <a:t>st</a:t>
            </a:r>
            <a:r>
              <a:rPr lang="en-CA" sz="5400" b="1" dirty="0" smtClean="0">
                <a:latin typeface="Berlin Sans FB" pitchFamily="34" charset="0"/>
              </a:rPr>
              <a:t> IONIZATION ENERGY</a:t>
            </a:r>
            <a:endParaRPr lang="en-CA" sz="5400" b="1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7364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3" grpId="0" animBg="1"/>
      <p:bldP spid="1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07_09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48979"/>
            <a:ext cx="9068180" cy="5161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79512" y="25410"/>
            <a:ext cx="8784976" cy="811302"/>
          </a:xfrm>
          <a:solidFill>
            <a:srgbClr val="00B0F0"/>
          </a:solidFill>
        </p:spPr>
        <p:txBody>
          <a:bodyPr/>
          <a:lstStyle/>
          <a:p>
            <a:r>
              <a:rPr lang="en-CA" sz="5400" b="1" dirty="0" smtClean="0">
                <a:latin typeface="Berlin Sans FB" pitchFamily="34" charset="0"/>
              </a:rPr>
              <a:t>1</a:t>
            </a:r>
            <a:r>
              <a:rPr lang="en-CA" sz="5400" b="1" baseline="30000" dirty="0" smtClean="0">
                <a:latin typeface="Berlin Sans FB" pitchFamily="34" charset="0"/>
              </a:rPr>
              <a:t>st</a:t>
            </a:r>
            <a:r>
              <a:rPr lang="en-CA" sz="5400" b="1" dirty="0" smtClean="0">
                <a:latin typeface="Berlin Sans FB" pitchFamily="34" charset="0"/>
              </a:rPr>
              <a:t> IONIZATION ENERGY</a:t>
            </a:r>
            <a:endParaRPr lang="en-CA" sz="5400" b="1" dirty="0">
              <a:latin typeface="Berlin Sans FB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46813" y="1624018"/>
            <a:ext cx="8803385" cy="262947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It gets </a:t>
            </a:r>
            <a:r>
              <a:rPr lang="en-CA" b="1" dirty="0" smtClean="0">
                <a:solidFill>
                  <a:srgbClr val="0000FF"/>
                </a:solidFill>
                <a:latin typeface="Berlin Sans FB" pitchFamily="34" charset="0"/>
              </a:rPr>
              <a:t>easier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to remove the 1</a:t>
            </a:r>
            <a:r>
              <a:rPr lang="en-CA" baseline="30000" dirty="0" smtClean="0">
                <a:solidFill>
                  <a:srgbClr val="000000"/>
                </a:solidFill>
                <a:latin typeface="Berlin Sans FB" pitchFamily="34" charset="0"/>
              </a:rPr>
              <a:t>st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 electron as you go down a group because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  <a:sym typeface="Wingdings" pitchFamily="2" charset="2"/>
              </a:rPr>
              <a:t>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  <a:sym typeface="Wingdings" pitchFamily="2" charset="2"/>
              </a:rPr>
              <a:t>the nuclear charge (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Z</a:t>
            </a:r>
            <a:r>
              <a:rPr lang="en-CA" b="1" baseline="-25000" dirty="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eff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  <a:sym typeface="Wingdings" pitchFamily="2" charset="2"/>
              </a:rPr>
              <a:t>) within a group is practically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the same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  <a:sym typeface="Wingdings" pitchFamily="2" charset="2"/>
              </a:rPr>
              <a:t>, but the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valence electrons 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  <a:sym typeface="Wingdings" pitchFamily="2" charset="2"/>
              </a:rPr>
              <a:t>are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farther</a:t>
            </a: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  <a:sym typeface="Wingdings" pitchFamily="2" charset="2"/>
              </a:rPr>
              <a:t> from the nucleus </a:t>
            </a:r>
            <a:endParaRPr lang="en-CA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333" y="938907"/>
            <a:ext cx="8966347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DECREASES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AS WE GO DOWN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A GROUP</a:t>
            </a:r>
            <a:endParaRPr lang="en-CA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0261" y="4653136"/>
            <a:ext cx="7776489" cy="156966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HOWEVER…</a:t>
            </a:r>
            <a:endParaRPr lang="en-US" sz="96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0536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07_09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6" y="1916832"/>
            <a:ext cx="9068180" cy="4769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79512" y="25410"/>
            <a:ext cx="8784976" cy="811302"/>
          </a:xfrm>
          <a:solidFill>
            <a:srgbClr val="00B0F0"/>
          </a:solidFill>
        </p:spPr>
        <p:txBody>
          <a:bodyPr/>
          <a:lstStyle/>
          <a:p>
            <a:r>
              <a:rPr lang="en-CA" sz="5400" b="1" dirty="0" smtClean="0">
                <a:latin typeface="Berlin Sans FB" pitchFamily="34" charset="0"/>
              </a:rPr>
              <a:t>Groups IIA and IIIA</a:t>
            </a:r>
            <a:endParaRPr lang="en-CA" sz="5400" b="1" dirty="0">
              <a:latin typeface="Berlin Sans FB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19990" y="782409"/>
            <a:ext cx="8803385" cy="1782496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CA" sz="2800" dirty="0">
                <a:solidFill>
                  <a:srgbClr val="000000"/>
                </a:solidFill>
                <a:latin typeface="Berlin Sans FB" pitchFamily="34" charset="0"/>
              </a:rPr>
              <a:t>In this case the electron is removed from a </a:t>
            </a:r>
            <a:r>
              <a:rPr lang="en-CA" sz="2800" b="1" dirty="0">
                <a:solidFill>
                  <a:srgbClr val="FF0000"/>
                </a:solidFill>
                <a:latin typeface="Berlin Sans FB" pitchFamily="34" charset="0"/>
              </a:rPr>
              <a:t>p orbital </a:t>
            </a:r>
            <a:r>
              <a:rPr lang="en-CA" sz="2800" dirty="0">
                <a:solidFill>
                  <a:srgbClr val="000000"/>
                </a:solidFill>
                <a:latin typeface="Berlin Sans FB" pitchFamily="34" charset="0"/>
              </a:rPr>
              <a:t>rather than an </a:t>
            </a:r>
            <a:r>
              <a:rPr lang="en-CA" sz="2800" b="1" dirty="0">
                <a:solidFill>
                  <a:srgbClr val="FF0000"/>
                </a:solidFill>
                <a:latin typeface="Berlin Sans FB" pitchFamily="34" charset="0"/>
              </a:rPr>
              <a:t>s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orbital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CA" sz="2800" dirty="0" smtClean="0">
                <a:solidFill>
                  <a:srgbClr val="000000"/>
                </a:solidFill>
                <a:latin typeface="Berlin Sans FB" pitchFamily="34" charset="0"/>
              </a:rPr>
              <a:t>The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p orbital </a:t>
            </a:r>
            <a:r>
              <a:rPr lang="en-CA" sz="2800" dirty="0" smtClean="0">
                <a:solidFill>
                  <a:srgbClr val="000000"/>
                </a:solidFill>
                <a:latin typeface="Berlin Sans FB" pitchFamily="34" charset="0"/>
              </a:rPr>
              <a:t>is farther from the nucleus </a:t>
            </a:r>
            <a:r>
              <a:rPr lang="en-CA" sz="2800" dirty="0" smtClean="0">
                <a:solidFill>
                  <a:srgbClr val="000000"/>
                </a:solidFill>
                <a:latin typeface="Berlin Sans FB" pitchFamily="34" charset="0"/>
                <a:sym typeface="Wingdings" pitchFamily="2" charset="2"/>
              </a:rPr>
              <a:t>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less energy </a:t>
            </a:r>
            <a:r>
              <a:rPr lang="en-CA" sz="2800" dirty="0" smtClean="0">
                <a:solidFill>
                  <a:srgbClr val="000000"/>
                </a:solidFill>
                <a:latin typeface="Berlin Sans FB" pitchFamily="34" charset="0"/>
                <a:sym typeface="Wingdings" pitchFamily="2" charset="2"/>
              </a:rPr>
              <a:t>is needed to remove electrons</a:t>
            </a:r>
            <a:endParaRPr lang="en-CA" sz="2800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990" y="5797379"/>
            <a:ext cx="8966347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IE DECREASES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GOING FROM IIA TO IIIA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GROUP</a:t>
            </a:r>
            <a:endParaRPr lang="en-CA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960" y="4874044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chemeClr val="bg1"/>
                </a:solidFill>
                <a:latin typeface="Agency FB" pitchFamily="34" charset="0"/>
              </a:rPr>
              <a:t>Be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8330" y="4874049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chemeClr val="bg1"/>
                </a:solidFill>
                <a:latin typeface="Agency FB" pitchFamily="34" charset="0"/>
              </a:rPr>
              <a:t>B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14" y="3933056"/>
            <a:ext cx="2384646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5400" b="1" cap="all" baseline="3000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0870" y="3935207"/>
            <a:ext cx="334639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en-US" sz="5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5400" b="1" cap="all" baseline="3000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6321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07_09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0" y="1918936"/>
            <a:ext cx="9068180" cy="4769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79512" y="25410"/>
            <a:ext cx="8784976" cy="811302"/>
          </a:xfrm>
          <a:solidFill>
            <a:srgbClr val="00B0F0"/>
          </a:solidFill>
        </p:spPr>
        <p:txBody>
          <a:bodyPr/>
          <a:lstStyle/>
          <a:p>
            <a:r>
              <a:rPr lang="en-CA" sz="5400" b="1" dirty="0" smtClean="0">
                <a:latin typeface="Berlin Sans FB" pitchFamily="34" charset="0"/>
              </a:rPr>
              <a:t>Groups VA and VIA</a:t>
            </a:r>
            <a:endParaRPr lang="en-CA" sz="5400" b="1" dirty="0">
              <a:latin typeface="Berlin Sans FB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19990" y="782409"/>
            <a:ext cx="8803385" cy="1782496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CA" sz="2800" dirty="0">
                <a:solidFill>
                  <a:srgbClr val="000000"/>
                </a:solidFill>
                <a:latin typeface="Berlin Sans FB" pitchFamily="34" charset="0"/>
              </a:rPr>
              <a:t>The electron removed </a:t>
            </a:r>
            <a:r>
              <a:rPr lang="en-CA" sz="2800" dirty="0" smtClean="0">
                <a:solidFill>
                  <a:srgbClr val="000000"/>
                </a:solidFill>
                <a:latin typeface="Berlin Sans FB" pitchFamily="34" charset="0"/>
              </a:rPr>
              <a:t>in </a:t>
            </a:r>
            <a:r>
              <a:rPr lang="en-CA" sz="2800" b="1" dirty="0" smtClean="0">
                <a:solidFill>
                  <a:srgbClr val="000000"/>
                </a:solidFill>
                <a:latin typeface="Berlin Sans FB" pitchFamily="34" charset="0"/>
              </a:rPr>
              <a:t>O</a:t>
            </a:r>
            <a:r>
              <a:rPr lang="en-CA" sz="2800" dirty="0" smtClean="0">
                <a:solidFill>
                  <a:srgbClr val="000000"/>
                </a:solidFill>
                <a:latin typeface="Berlin Sans FB" pitchFamily="34" charset="0"/>
              </a:rPr>
              <a:t> comes </a:t>
            </a:r>
            <a:r>
              <a:rPr lang="en-CA" sz="2800" dirty="0">
                <a:solidFill>
                  <a:srgbClr val="000000"/>
                </a:solidFill>
                <a:latin typeface="Berlin Sans FB" pitchFamily="34" charset="0"/>
              </a:rPr>
              <a:t>from a doubly occupied </a:t>
            </a:r>
            <a:r>
              <a:rPr lang="en-CA" sz="2800" dirty="0" smtClean="0">
                <a:solidFill>
                  <a:srgbClr val="000000"/>
                </a:solidFill>
                <a:latin typeface="Berlin Sans FB" pitchFamily="34" charset="0"/>
              </a:rPr>
              <a:t>orbital (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2p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orbital</a:t>
            </a:r>
            <a:r>
              <a:rPr lang="en-CA" sz="2800" dirty="0" smtClean="0">
                <a:solidFill>
                  <a:srgbClr val="000000"/>
                </a:solidFill>
                <a:latin typeface="Berlin Sans FB" pitchFamily="34" charset="0"/>
              </a:rPr>
              <a:t>)</a:t>
            </a:r>
            <a:endParaRPr lang="en-CA" sz="2800" dirty="0">
              <a:solidFill>
                <a:srgbClr val="000000"/>
              </a:solidFill>
              <a:latin typeface="Berlin Sans FB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CA" sz="2800" dirty="0">
                <a:solidFill>
                  <a:srgbClr val="000000"/>
                </a:solidFill>
                <a:latin typeface="Berlin Sans FB" pitchFamily="34" charset="0"/>
              </a:rPr>
              <a:t>Repulsion from the other electron in the orbital aids in its removal</a:t>
            </a:r>
          </a:p>
        </p:txBody>
      </p:sp>
      <p:sp>
        <p:nvSpPr>
          <p:cNvPr id="8" name="Rectangle 7"/>
          <p:cNvSpPr/>
          <p:nvPr/>
        </p:nvSpPr>
        <p:spPr>
          <a:xfrm>
            <a:off x="63500" y="5824744"/>
            <a:ext cx="9080500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IE DECREASES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GOING FROM VA TO VIA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GROUP</a:t>
            </a:r>
            <a:endParaRPr lang="en-CA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4858537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chemeClr val="bg1"/>
                </a:solidFill>
                <a:latin typeface="Agency FB" pitchFamily="34" charset="0"/>
              </a:rPr>
              <a:t>N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5781" y="4843148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chemeClr val="bg1"/>
                </a:solidFill>
                <a:latin typeface="Agency FB" pitchFamily="34" charset="0"/>
              </a:rPr>
              <a:t>O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990" y="4089096"/>
            <a:ext cx="3321310" cy="769441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en-US" sz="4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r>
              <a:rPr lang="en-US" sz="4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r>
              <a:rPr lang="en-US" sz="4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]2</a:t>
            </a:r>
            <a:r>
              <a:rPr lang="en-US" sz="4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en-US" sz="4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n-US" sz="4400" b="1" cap="all" baseline="3000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4012151"/>
            <a:ext cx="3952817" cy="830997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en-US" sz="4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r>
              <a:rPr lang="en-US" sz="4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r>
              <a:rPr lang="en-US" sz="4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]2</a:t>
            </a:r>
            <a:r>
              <a:rPr lang="en-US" sz="4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400" b="1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en-US" sz="4400" b="1" cap="all" baseline="3000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4400" b="1" cap="all" baseline="3000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41529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276600"/>
            <a:ext cx="4229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886096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1754908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Berlin Sans FB" pitchFamily="34" charset="0"/>
                <a:ea typeface="SimSun" pitchFamily="2" charset="-122"/>
              </a:rPr>
              <a:t>WORKSHEET EXAMPLE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Agency FB" pitchFamily="34" charset="0"/>
                <a:ea typeface="SimSun" pitchFamily="2" charset="-122"/>
              </a:rPr>
              <a:t>Why it is easier to remove a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  <a:ea typeface="SimSun" pitchFamily="2" charset="-122"/>
              </a:rPr>
              <a:t>2p</a:t>
            </a:r>
            <a:r>
              <a:rPr lang="en-CA" sz="3600" b="1" dirty="0" smtClean="0">
                <a:latin typeface="Agency FB" pitchFamily="34" charset="0"/>
                <a:ea typeface="SimSun" pitchFamily="2" charset="-122"/>
              </a:rPr>
              <a:t> electron from an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  <a:ea typeface="SimSun" pitchFamily="2" charset="-122"/>
              </a:rPr>
              <a:t>oxygen</a:t>
            </a:r>
            <a:r>
              <a:rPr lang="en-CA" sz="3600" b="1" dirty="0" smtClean="0">
                <a:latin typeface="Agency FB" pitchFamily="34" charset="0"/>
                <a:ea typeface="SimSun" pitchFamily="2" charset="-122"/>
              </a:rPr>
              <a:t> atom than from a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  <a:ea typeface="SimSun" pitchFamily="2" charset="-122"/>
              </a:rPr>
              <a:t>nitrogen</a:t>
            </a:r>
            <a:r>
              <a:rPr lang="en-CA" sz="3600" b="1" dirty="0" smtClean="0">
                <a:latin typeface="Agency FB" pitchFamily="34" charset="0"/>
                <a:ea typeface="SimSun" pitchFamily="2" charset="-122"/>
              </a:rPr>
              <a:t> atom?</a:t>
            </a:r>
            <a:endParaRPr lang="en-CA" sz="3600" b="1" dirty="0">
              <a:latin typeface="Agency FB" pitchFamily="34" charset="0"/>
              <a:ea typeface="SimSun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204864"/>
            <a:ext cx="52387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51601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2207172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Berlin Sans FB" pitchFamily="34" charset="0"/>
                <a:ea typeface="SimSun" pitchFamily="2" charset="-122"/>
              </a:rPr>
              <a:t>WORKSHEET EXAMPLE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SimSun" pitchFamily="2" charset="-122"/>
                <a:ea typeface="SimSun" pitchFamily="2" charset="-122"/>
              </a:rPr>
              <a:t>Why it is easier to remove a 2p electron from an oxygen atom than from a nitrogen atom?</a:t>
            </a:r>
            <a:endParaRPr lang="en-CA" sz="3600" b="1" dirty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626"/>
            <a:ext cx="52387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4047" y="2317626"/>
            <a:ext cx="4139953" cy="38483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CA" sz="2800" dirty="0">
                <a:solidFill>
                  <a:srgbClr val="000000"/>
                </a:solidFill>
                <a:latin typeface="Berlin Sans FB" pitchFamily="34" charset="0"/>
              </a:rPr>
              <a:t>The electron removed </a:t>
            </a:r>
            <a:r>
              <a:rPr lang="en-CA" sz="2800" dirty="0" smtClean="0">
                <a:solidFill>
                  <a:srgbClr val="000000"/>
                </a:solidFill>
                <a:latin typeface="Berlin Sans FB" pitchFamily="34" charset="0"/>
              </a:rPr>
              <a:t>in </a:t>
            </a:r>
            <a:r>
              <a:rPr lang="en-CA" sz="2800" b="1" dirty="0" smtClean="0">
                <a:solidFill>
                  <a:srgbClr val="000000"/>
                </a:solidFill>
                <a:latin typeface="Berlin Sans FB" pitchFamily="34" charset="0"/>
              </a:rPr>
              <a:t>O</a:t>
            </a:r>
            <a:r>
              <a:rPr lang="en-CA" sz="2800" dirty="0" smtClean="0">
                <a:solidFill>
                  <a:srgbClr val="000000"/>
                </a:solidFill>
                <a:latin typeface="Berlin Sans FB" pitchFamily="34" charset="0"/>
              </a:rPr>
              <a:t> comes </a:t>
            </a:r>
            <a:r>
              <a:rPr lang="en-CA" sz="2800" dirty="0">
                <a:solidFill>
                  <a:srgbClr val="000000"/>
                </a:solidFill>
                <a:latin typeface="Berlin Sans FB" pitchFamily="34" charset="0"/>
              </a:rPr>
              <a:t>from a doubly occupied </a:t>
            </a:r>
            <a:r>
              <a:rPr lang="en-CA" sz="2800" dirty="0" smtClean="0">
                <a:solidFill>
                  <a:srgbClr val="000000"/>
                </a:solidFill>
                <a:latin typeface="Berlin Sans FB" pitchFamily="34" charset="0"/>
              </a:rPr>
              <a:t>orbital (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2p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orbital</a:t>
            </a:r>
            <a:r>
              <a:rPr lang="en-CA" sz="2800" dirty="0" smtClean="0">
                <a:solidFill>
                  <a:srgbClr val="000000"/>
                </a:solidFill>
                <a:latin typeface="Berlin Sans FB" pitchFamily="34" charset="0"/>
              </a:rPr>
              <a:t>)</a:t>
            </a:r>
            <a:endParaRPr lang="en-CA" sz="2800" dirty="0">
              <a:solidFill>
                <a:srgbClr val="000000"/>
              </a:solidFill>
              <a:latin typeface="Berlin Sans FB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CA" sz="2800" dirty="0">
                <a:solidFill>
                  <a:srgbClr val="000000"/>
                </a:solidFill>
                <a:latin typeface="Berlin Sans FB" pitchFamily="34" charset="0"/>
              </a:rPr>
              <a:t>Repulsion from the other electron in the orbital aids in its removal</a:t>
            </a:r>
          </a:p>
        </p:txBody>
      </p:sp>
    </p:spTree>
    <p:extLst>
      <p:ext uri="{BB962C8B-B14F-4D97-AF65-F5344CB8AC3E}">
        <p14:creationId xmlns="" xmlns:p14="http://schemas.microsoft.com/office/powerpoint/2010/main" val="3545177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1631108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Berlin Sans FB" pitchFamily="34" charset="0"/>
                <a:ea typeface="SimSun" pitchFamily="2" charset="-122"/>
              </a:rPr>
              <a:t>EXAMPLE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b="1" dirty="0" smtClean="0">
                <a:latin typeface="Agency FB" pitchFamily="34" charset="0"/>
                <a:ea typeface="SimSun" pitchFamily="2" charset="-122"/>
              </a:rPr>
              <a:t>Referring to a periodic table, arrange the atoms 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  <a:ea typeface="SimSun" pitchFamily="2" charset="-122"/>
              </a:rPr>
              <a:t>Ne</a:t>
            </a:r>
            <a:r>
              <a:rPr lang="en-CA" b="1" dirty="0" smtClean="0">
                <a:latin typeface="Agency FB" pitchFamily="34" charset="0"/>
                <a:ea typeface="SimSun" pitchFamily="2" charset="-122"/>
              </a:rPr>
              <a:t>, 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  <a:ea typeface="SimSun" pitchFamily="2" charset="-122"/>
              </a:rPr>
              <a:t>Na</a:t>
            </a:r>
            <a:r>
              <a:rPr lang="en-CA" b="1" dirty="0" smtClean="0">
                <a:latin typeface="Agency FB" pitchFamily="34" charset="0"/>
                <a:ea typeface="SimSun" pitchFamily="2" charset="-122"/>
              </a:rPr>
              <a:t>, 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  <a:ea typeface="SimSun" pitchFamily="2" charset="-122"/>
              </a:rPr>
              <a:t>P</a:t>
            </a:r>
            <a:r>
              <a:rPr lang="en-CA" b="1" dirty="0" smtClean="0">
                <a:latin typeface="Agency FB" pitchFamily="34" charset="0"/>
                <a:ea typeface="SimSun" pitchFamily="2" charset="-122"/>
              </a:rPr>
              <a:t>, 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  <a:ea typeface="SimSun" pitchFamily="2" charset="-122"/>
              </a:rPr>
              <a:t>Ar</a:t>
            </a:r>
            <a:r>
              <a:rPr lang="en-CA" b="1" dirty="0" smtClean="0">
                <a:latin typeface="Agency FB" pitchFamily="34" charset="0"/>
                <a:ea typeface="SimSun" pitchFamily="2" charset="-122"/>
              </a:rPr>
              <a:t>, and 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  <a:ea typeface="SimSun" pitchFamily="2" charset="-122"/>
              </a:rPr>
              <a:t>K </a:t>
            </a:r>
            <a:r>
              <a:rPr lang="en-CA" b="1" dirty="0" smtClean="0">
                <a:latin typeface="Agency FB" pitchFamily="34" charset="0"/>
                <a:ea typeface="SimSun" pitchFamily="2" charset="-122"/>
              </a:rPr>
              <a:t>in order of </a:t>
            </a:r>
            <a:r>
              <a:rPr lang="en-CA" b="1" dirty="0" smtClean="0">
                <a:solidFill>
                  <a:srgbClr val="00197D"/>
                </a:solidFill>
                <a:latin typeface="Agency FB" pitchFamily="34" charset="0"/>
                <a:ea typeface="SimSun" pitchFamily="2" charset="-122"/>
              </a:rPr>
              <a:t>increasing first ionization energy</a:t>
            </a:r>
            <a:endParaRPr lang="en-CA" b="1" dirty="0">
              <a:solidFill>
                <a:srgbClr val="00197D"/>
              </a:solidFill>
              <a:latin typeface="Agency FB" pitchFamily="34" charset="0"/>
              <a:ea typeface="SimSun" pitchFamily="2" charset="-122"/>
            </a:endParaRPr>
          </a:p>
        </p:txBody>
      </p:sp>
      <p:pic>
        <p:nvPicPr>
          <p:cNvPr id="2052" name="Picture 4" descr="http://www.chemicalelements.com/graphics/tab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5" y="1700808"/>
            <a:ext cx="9019515" cy="5089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 rot="5400000">
            <a:off x="4104721" y="2417864"/>
            <a:ext cx="2304254" cy="815221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z="3600" smtClean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 rot="5400000">
            <a:off x="3907336" y="2478213"/>
            <a:ext cx="2475207" cy="5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000" b="1" dirty="0" smtClean="0">
                <a:solidFill>
                  <a:srgbClr val="000000"/>
                </a:solidFill>
                <a:latin typeface="Berlin Sans FB" pitchFamily="34" charset="0"/>
              </a:rPr>
              <a:t>DECREASING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1258813" y="1861409"/>
            <a:ext cx="3488537" cy="968060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z="3600" smtClean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920" y="2238063"/>
            <a:ext cx="3262322" cy="5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000" b="1" dirty="0" smtClean="0">
                <a:solidFill>
                  <a:srgbClr val="000000"/>
                </a:solidFill>
                <a:latin typeface="Berlin Sans FB" pitchFamily="34" charset="0"/>
              </a:rPr>
              <a:t>INCREASING</a:t>
            </a:r>
            <a:endParaRPr lang="en-CA" sz="2800" b="1" dirty="0" smtClean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9841" y="4364096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FFFF00"/>
                </a:solidFill>
                <a:latin typeface="Agency FB" pitchFamily="34" charset="0"/>
              </a:rPr>
              <a:t>Ar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0846" y="4253322"/>
            <a:ext cx="678391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3815" y="4253322"/>
            <a:ext cx="678391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9792" y="4345655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FFFF00"/>
                </a:solidFill>
                <a:latin typeface="Agency FB" pitchFamily="34" charset="0"/>
              </a:rPr>
              <a:t>Na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9683" y="4364096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FFFF00"/>
                </a:solidFill>
                <a:latin typeface="Agency FB" pitchFamily="34" charset="0"/>
              </a:rPr>
              <a:t>P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4639" y="4345655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FFFF00"/>
                </a:solidFill>
                <a:latin typeface="Agency FB" pitchFamily="34" charset="0"/>
              </a:rPr>
              <a:t>K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20445" y="4253322"/>
            <a:ext cx="678391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23522" y="5567088"/>
            <a:ext cx="132373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FFFF00"/>
                </a:solidFill>
                <a:latin typeface="Agency FB" pitchFamily="34" charset="0"/>
              </a:rPr>
              <a:t>Ne</a:t>
            </a:r>
            <a:endParaRPr lang="en-CA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4126" y="5456314"/>
            <a:ext cx="678391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&lt;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1940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1775124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Berlin Sans FB" pitchFamily="34" charset="0"/>
                <a:ea typeface="SimSun" pitchFamily="2" charset="-122"/>
              </a:rPr>
              <a:t>WORKSHEET EXAMPLE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Agency FB" pitchFamily="34" charset="0"/>
                <a:ea typeface="SimSun" pitchFamily="2" charset="-122"/>
              </a:rPr>
              <a:t>Which has the lowest first ionization energy: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  <a:ea typeface="SimSun" pitchFamily="2" charset="-122"/>
              </a:rPr>
              <a:t>B, Al, C</a:t>
            </a:r>
            <a:r>
              <a:rPr lang="en-CA" sz="3600" b="1" dirty="0" smtClean="0">
                <a:latin typeface="Agency FB" pitchFamily="34" charset="0"/>
                <a:ea typeface="SimSun" pitchFamily="2" charset="-122"/>
              </a:rPr>
              <a:t>, or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  <a:ea typeface="SimSun" pitchFamily="2" charset="-122"/>
              </a:rPr>
              <a:t>Si</a:t>
            </a:r>
            <a:r>
              <a:rPr lang="en-CA" sz="3600" b="1" dirty="0" smtClean="0">
                <a:latin typeface="Agency FB" pitchFamily="34" charset="0"/>
                <a:ea typeface="SimSun" pitchFamily="2" charset="-122"/>
              </a:rPr>
              <a:t>? Which has the highest?</a:t>
            </a:r>
            <a:endParaRPr lang="en-CA" sz="3600" b="1" dirty="0">
              <a:latin typeface="Agency FB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0414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1775124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Berlin Sans FB" pitchFamily="34" charset="0"/>
                <a:ea typeface="SimSun" pitchFamily="2" charset="-122"/>
              </a:rPr>
              <a:t>WORKSHEET EXAMPLE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latin typeface="Agency FB" pitchFamily="34" charset="0"/>
                <a:ea typeface="SimSun" pitchFamily="2" charset="-122"/>
              </a:rPr>
              <a:t>Which has the lowest first ionization energy: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  <a:ea typeface="SimSun" pitchFamily="2" charset="-122"/>
              </a:rPr>
              <a:t>B, Al, C</a:t>
            </a:r>
            <a:r>
              <a:rPr lang="en-CA" sz="3600" b="1" dirty="0" smtClean="0">
                <a:latin typeface="Agency FB" pitchFamily="34" charset="0"/>
                <a:ea typeface="SimSun" pitchFamily="2" charset="-122"/>
              </a:rPr>
              <a:t>, or </a:t>
            </a:r>
            <a:r>
              <a:rPr lang="en-CA" sz="3600" b="1" dirty="0" smtClean="0">
                <a:solidFill>
                  <a:srgbClr val="FF0000"/>
                </a:solidFill>
                <a:latin typeface="Agency FB" pitchFamily="34" charset="0"/>
                <a:ea typeface="SimSun" pitchFamily="2" charset="-122"/>
              </a:rPr>
              <a:t>Si</a:t>
            </a:r>
            <a:r>
              <a:rPr lang="en-CA" sz="3600" b="1" dirty="0" smtClean="0">
                <a:latin typeface="Agency FB" pitchFamily="34" charset="0"/>
                <a:ea typeface="SimSun" pitchFamily="2" charset="-122"/>
              </a:rPr>
              <a:t>? Which has the highest?</a:t>
            </a:r>
            <a:endParaRPr lang="en-CA" sz="3600" b="1" dirty="0">
              <a:latin typeface="Agency FB" pitchFamily="34" charset="0"/>
              <a:ea typeface="SimSun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2410009"/>
            <a:ext cx="6336704" cy="144655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8800" b="1" dirty="0" smtClean="0">
                <a:solidFill>
                  <a:srgbClr val="FFFF00"/>
                </a:solidFill>
                <a:latin typeface="Agency FB" pitchFamily="34" charset="0"/>
              </a:rPr>
              <a:t>Al - lowest</a:t>
            </a:r>
            <a:endParaRPr lang="en-CA" sz="8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8192" y="4293096"/>
            <a:ext cx="6336704" cy="144655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8800" b="1" dirty="0" smtClean="0">
                <a:solidFill>
                  <a:srgbClr val="FFFF00"/>
                </a:solidFill>
                <a:latin typeface="Agency FB" pitchFamily="34" charset="0"/>
              </a:rPr>
              <a:t>C - highest</a:t>
            </a:r>
            <a:endParaRPr lang="en-CA" sz="8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1998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98772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352928" cy="1029011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b="1" dirty="0" smtClean="0">
                <a:latin typeface="Berlin Sans FB" pitchFamily="34" charset="0"/>
              </a:rPr>
              <a:t>The electrons in </a:t>
            </a:r>
            <a:r>
              <a:rPr lang="en-CA" b="1" dirty="0">
                <a:latin typeface="Berlin Sans FB" pitchFamily="34" charset="0"/>
              </a:rPr>
              <a:t>the outermost principal quantum level of an atom</a:t>
            </a:r>
            <a:endParaRPr lang="en-US" b="1" dirty="0" smtClean="0"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Berlin Sans FB" pitchFamily="34" charset="0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1956" y="116632"/>
            <a:ext cx="601799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Valence Electrons</a:t>
            </a:r>
            <a:endParaRPr lang="en-CA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787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395536" y="1301234"/>
            <a:ext cx="4176464" cy="68760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013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0"/>
            <a:ext cx="371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676400"/>
            <a:ext cx="8628063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2590800"/>
            <a:ext cx="371475" cy="238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048000"/>
            <a:ext cx="228600" cy="219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3505200"/>
            <a:ext cx="2486025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4114800"/>
            <a:ext cx="276225" cy="219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8201" y="6086476"/>
            <a:ext cx="7924800" cy="7046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903144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35313" y="-25116"/>
            <a:ext cx="9144000" cy="71781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/>
              <a:t>Covalent Bonding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1196752"/>
            <a:ext cx="5292080" cy="5832648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In covalent bonds, atoms share </a:t>
            </a:r>
            <a:r>
              <a:rPr lang="en-US" sz="2800" dirty="0" smtClean="0"/>
              <a:t>electrons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7030A0"/>
                </a:solidFill>
              </a:rPr>
              <a:t>There are several electrostatic interactions in these bonds:</a:t>
            </a:r>
          </a:p>
          <a:p>
            <a:pPr marL="731520" lvl="1" indent="-457200">
              <a:lnSpc>
                <a:spcPct val="90000"/>
              </a:lnSpc>
              <a:buAutoNum type="arabicPeriod"/>
            </a:pPr>
            <a:r>
              <a:rPr lang="en-US" sz="2400" dirty="0" smtClean="0">
                <a:latin typeface="Berlin Sans FB" pitchFamily="34" charset="0"/>
              </a:rPr>
              <a:t>Attractions </a:t>
            </a:r>
            <a:r>
              <a:rPr lang="en-US" sz="2400" dirty="0">
                <a:latin typeface="Berlin Sans FB" pitchFamily="34" charset="0"/>
              </a:rPr>
              <a:t>between electrons and </a:t>
            </a:r>
            <a:r>
              <a:rPr lang="en-US" sz="2400" dirty="0" smtClean="0">
                <a:latin typeface="Berlin Sans FB" pitchFamily="34" charset="0"/>
              </a:rPr>
              <a:t>nuclei</a:t>
            </a:r>
          </a:p>
          <a:p>
            <a:pPr marL="731520" lvl="1" indent="-457200">
              <a:lnSpc>
                <a:spcPct val="90000"/>
              </a:lnSpc>
              <a:buAutoNum type="arabicPeriod"/>
            </a:pPr>
            <a:endParaRPr lang="en-US" sz="2400" dirty="0" smtClean="0">
              <a:latin typeface="Berlin Sans FB" pitchFamily="34" charset="0"/>
            </a:endParaRPr>
          </a:p>
          <a:p>
            <a:pPr marL="731520" lvl="1" indent="-457200">
              <a:lnSpc>
                <a:spcPct val="90000"/>
              </a:lnSpc>
              <a:buAutoNum type="arabicPeriod"/>
            </a:pPr>
            <a:r>
              <a:rPr lang="en-US" sz="2400" dirty="0" smtClean="0">
                <a:latin typeface="Berlin Sans FB" pitchFamily="34" charset="0"/>
              </a:rPr>
              <a:t>Repulsions </a:t>
            </a:r>
            <a:r>
              <a:rPr lang="en-US" sz="2400" dirty="0">
                <a:latin typeface="Berlin Sans FB" pitchFamily="34" charset="0"/>
              </a:rPr>
              <a:t>between </a:t>
            </a:r>
            <a:r>
              <a:rPr lang="en-US" sz="2400" dirty="0" smtClean="0">
                <a:latin typeface="Berlin Sans FB" pitchFamily="34" charset="0"/>
              </a:rPr>
              <a:t>electrons</a:t>
            </a:r>
          </a:p>
          <a:p>
            <a:pPr marL="731520" lvl="1" indent="-457200">
              <a:lnSpc>
                <a:spcPct val="90000"/>
              </a:lnSpc>
              <a:buAutoNum type="arabicPeriod"/>
            </a:pPr>
            <a:endParaRPr lang="en-US" sz="2400" dirty="0" smtClean="0">
              <a:latin typeface="Berlin Sans FB" pitchFamily="34" charset="0"/>
            </a:endParaRPr>
          </a:p>
          <a:p>
            <a:pPr marL="731520" lvl="1" indent="-457200">
              <a:lnSpc>
                <a:spcPct val="90000"/>
              </a:lnSpc>
              <a:buAutoNum type="arabicPeriod"/>
            </a:pPr>
            <a:r>
              <a:rPr lang="en-US" sz="2400" dirty="0" smtClean="0">
                <a:latin typeface="Berlin Sans FB" pitchFamily="34" charset="0"/>
              </a:rPr>
              <a:t>Repulsions </a:t>
            </a:r>
            <a:r>
              <a:rPr lang="en-US" sz="2400" dirty="0">
                <a:latin typeface="Berlin Sans FB" pitchFamily="34" charset="0"/>
              </a:rPr>
              <a:t>between </a:t>
            </a:r>
            <a:r>
              <a:rPr lang="en-US" sz="2400" dirty="0" smtClean="0">
                <a:latin typeface="Berlin Sans FB" pitchFamily="34" charset="0"/>
              </a:rPr>
              <a:t>nuclei</a:t>
            </a:r>
            <a:endParaRPr lang="en-US" sz="2400" dirty="0">
              <a:latin typeface="Berlin Sans FB" pitchFamily="34" charset="0"/>
            </a:endParaRPr>
          </a:p>
        </p:txBody>
      </p:sp>
      <p:pic>
        <p:nvPicPr>
          <p:cNvPr id="19464" name="Picture 8" descr="08_06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74458"/>
            <a:ext cx="3706367" cy="608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19545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9087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ooper Black" pitchFamily="18" charset="0"/>
              </a:rPr>
              <a:t>ELECTRONEGATIVITY</a:t>
            </a:r>
            <a:endParaRPr lang="en-US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599" y="980728"/>
            <a:ext cx="8637955" cy="105348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is </a:t>
            </a:r>
            <a:r>
              <a:rPr lang="en-US" dirty="0">
                <a:latin typeface="Britannic Bold" pitchFamily="34" charset="0"/>
              </a:rPr>
              <a:t>the ability of </a:t>
            </a:r>
            <a:r>
              <a:rPr lang="en-US" dirty="0" smtClean="0">
                <a:latin typeface="Britannic Bold" pitchFamily="34" charset="0"/>
              </a:rPr>
              <a:t>a bonded atom to </a:t>
            </a:r>
            <a:r>
              <a:rPr lang="en-US" dirty="0">
                <a:latin typeface="Britannic Bold" pitchFamily="34" charset="0"/>
              </a:rPr>
              <a:t>attract electrons to </a:t>
            </a:r>
            <a:r>
              <a:rPr lang="en-US" dirty="0" smtClean="0">
                <a:latin typeface="Britannic Bold" pitchFamily="34" charset="0"/>
              </a:rPr>
              <a:t>itself</a:t>
            </a:r>
            <a:endParaRPr lang="en-US" dirty="0">
              <a:latin typeface="Britannic Bold" pitchFamily="34" charset="0"/>
            </a:endParaRPr>
          </a:p>
        </p:txBody>
      </p:sp>
      <p:pic>
        <p:nvPicPr>
          <p:cNvPr id="7" name="Picture 10" descr="08_07_Figur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26129"/>
            <a:ext cx="9144000" cy="46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8607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9087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ooper Black" pitchFamily="18" charset="0"/>
              </a:rPr>
              <a:t>ELECTRONEGATIVITY</a:t>
            </a:r>
            <a:endParaRPr lang="en-US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599" y="980728"/>
            <a:ext cx="8637955" cy="10534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0000FF"/>
                </a:solidFill>
                <a:latin typeface="Britannic Bold" pitchFamily="34" charset="0"/>
              </a:rPr>
              <a:t>Atoms with High EN </a:t>
            </a:r>
            <a:r>
              <a:rPr lang="en-US" dirty="0" smtClean="0">
                <a:latin typeface="Britannic Bold" pitchFamily="34" charset="0"/>
              </a:rPr>
              <a:t>= tend to pull electrons closer to nucleus</a:t>
            </a:r>
            <a:endParaRPr lang="en-US" dirty="0">
              <a:latin typeface="Britannic Bold" pitchFamily="34" charset="0"/>
            </a:endParaRPr>
          </a:p>
        </p:txBody>
      </p:sp>
      <p:pic>
        <p:nvPicPr>
          <p:cNvPr id="7" name="Picture 10" descr="08_07_Figur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26129"/>
            <a:ext cx="9144000" cy="46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8607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9087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ooper Black" pitchFamily="18" charset="0"/>
              </a:rPr>
              <a:t>ELECTRONEGATIVITY</a:t>
            </a:r>
            <a:endParaRPr lang="en-US" sz="48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599" y="980728"/>
            <a:ext cx="8637955" cy="10534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u="sng" dirty="0" smtClean="0">
                <a:solidFill>
                  <a:srgbClr val="0000FF"/>
                </a:solidFill>
                <a:latin typeface="Britannic Bold" pitchFamily="34" charset="0"/>
              </a:rPr>
              <a:t>Atoms with Lower EN </a:t>
            </a:r>
            <a:r>
              <a:rPr lang="en-US" sz="2800" dirty="0" smtClean="0">
                <a:latin typeface="Britannic Bold" pitchFamily="34" charset="0"/>
              </a:rPr>
              <a:t>= have their bonded electrons pulled further away from the nucleus</a:t>
            </a:r>
            <a:endParaRPr lang="en-US" sz="2800" dirty="0">
              <a:latin typeface="Britannic Bold" pitchFamily="34" charset="0"/>
            </a:endParaRPr>
          </a:p>
        </p:txBody>
      </p:sp>
      <p:pic>
        <p:nvPicPr>
          <p:cNvPr id="7" name="Picture 10" descr="08_07_Figur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26129"/>
            <a:ext cx="9144000" cy="46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8607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1700808"/>
            <a:ext cx="896634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2030669"/>
            <a:ext cx="3004349" cy="1107996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itchFamily="18" charset="0"/>
              </a:rPr>
              <a:t>WHY?</a:t>
            </a:r>
            <a:endParaRPr lang="en-CA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763335"/>
          </a:xfrm>
          <a:solidFill>
            <a:srgbClr val="FFFFCC"/>
          </a:solidFill>
        </p:spPr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  <a:latin typeface="Britannic Bold" pitchFamily="34" charset="0"/>
                <a:cs typeface="Aharoni" pitchFamily="2" charset="-79"/>
              </a:rPr>
              <a:t>ELECTRONEGATIVITY</a:t>
            </a:r>
            <a:endParaRPr lang="en-US" sz="4800" b="1" dirty="0">
              <a:solidFill>
                <a:srgbClr val="C00000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453" y="762000"/>
            <a:ext cx="8661547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INCREASING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FROM LEFT TO RIGHT ACROSS ANY PERIOD</a:t>
            </a:r>
            <a:endParaRPr lang="en-CA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1535711" y="3807042"/>
            <a:ext cx="4464496" cy="129614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810765" y="4185084"/>
            <a:ext cx="340973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000000"/>
                </a:solidFill>
                <a:latin typeface="Berlin Sans FB" pitchFamily="34" charset="0"/>
              </a:rPr>
              <a:t>INCREASING</a:t>
            </a:r>
          </a:p>
        </p:txBody>
      </p:sp>
    </p:spTree>
    <p:extLst>
      <p:ext uri="{BB962C8B-B14F-4D97-AF65-F5344CB8AC3E}">
        <p14:creationId xmlns:p14="http://schemas.microsoft.com/office/powerpoint/2010/main" xmlns="" val="1138691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3" grpId="0" animBg="1"/>
      <p:bldP spid="14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1700808"/>
            <a:ext cx="896634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453" y="762000"/>
            <a:ext cx="8661547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0000"/>
                </a:solidFill>
                <a:latin typeface="Agency FB" pitchFamily="34" charset="0"/>
              </a:rPr>
              <a:t>Number of protons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increases</a:t>
            </a:r>
            <a:r>
              <a:rPr lang="en-US" sz="3600" b="1" spc="50" dirty="0" smtClean="0">
                <a:ln w="11430"/>
                <a:solidFill>
                  <a:srgbClr val="000000"/>
                </a:solidFill>
                <a:latin typeface="Agency FB" pitchFamily="34" charset="0"/>
              </a:rPr>
              <a:t>, atomic radius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decreases</a:t>
            </a:r>
            <a:r>
              <a:rPr lang="en-US" sz="3600" b="1" spc="50" dirty="0" smtClean="0">
                <a:ln w="11430"/>
                <a:solidFill>
                  <a:srgbClr val="000000"/>
                </a:solidFill>
                <a:latin typeface="Agency FB" pitchFamily="34" charset="0"/>
              </a:rPr>
              <a:t>, ionization energy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increases</a:t>
            </a:r>
            <a:endParaRPr lang="en-CA" sz="3600" b="1" spc="50" dirty="0">
              <a:ln w="11430"/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1535711" y="3807042"/>
            <a:ext cx="4464496" cy="129614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810765" y="4185084"/>
            <a:ext cx="340973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000000"/>
                </a:solidFill>
                <a:latin typeface="Berlin Sans FB" pitchFamily="34" charset="0"/>
              </a:rPr>
              <a:t>INCREASING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763335"/>
          </a:xfrm>
          <a:solidFill>
            <a:srgbClr val="FFFFCC"/>
          </a:solidFill>
        </p:spPr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  <a:latin typeface="Britannic Bold" pitchFamily="34" charset="0"/>
                <a:cs typeface="Aharoni" pitchFamily="2" charset="-79"/>
              </a:rPr>
              <a:t>ELECTRONEGATIVITY</a:t>
            </a:r>
            <a:endParaRPr lang="en-US" sz="4800" b="1" dirty="0">
              <a:solidFill>
                <a:srgbClr val="C00000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5882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1700808"/>
            <a:ext cx="896634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760" y="2030669"/>
            <a:ext cx="3004349" cy="1107996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itchFamily="18" charset="0"/>
              </a:rPr>
              <a:t>WHY?</a:t>
            </a:r>
            <a:endParaRPr lang="en-CA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8737747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DECREASING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as we go down a group of the periodic table.</a:t>
            </a:r>
            <a:endParaRPr lang="en-CA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5400000">
            <a:off x="-490041" y="3306522"/>
            <a:ext cx="4464496" cy="129614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 rot="5400000">
            <a:off x="55043" y="3682573"/>
            <a:ext cx="340973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000000"/>
                </a:solidFill>
                <a:latin typeface="Berlin Sans FB" pitchFamily="34" charset="0"/>
              </a:rPr>
              <a:t>DECREASING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763335"/>
          </a:xfrm>
          <a:solidFill>
            <a:srgbClr val="FFFFCC"/>
          </a:solidFill>
        </p:spPr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  <a:latin typeface="Britannic Bold" pitchFamily="34" charset="0"/>
                <a:cs typeface="Aharoni" pitchFamily="2" charset="-79"/>
              </a:rPr>
              <a:t>ELECTRONEGATIVITY</a:t>
            </a:r>
            <a:endParaRPr lang="en-US" sz="4800" b="1" dirty="0">
              <a:solidFill>
                <a:srgbClr val="C00000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1063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1700808"/>
            <a:ext cx="896634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 rot="5400000">
            <a:off x="-16098" y="3501008"/>
            <a:ext cx="4464496" cy="1296144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rot="5400000">
            <a:off x="528986" y="3877059"/>
            <a:ext cx="340973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000000"/>
                </a:solidFill>
                <a:latin typeface="Berlin Sans FB" pitchFamily="34" charset="0"/>
              </a:rPr>
              <a:t>DECREASING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838200"/>
            <a:ext cx="8571204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000000"/>
                </a:solidFill>
                <a:latin typeface="Agency FB" pitchFamily="34" charset="0"/>
              </a:rPr>
              <a:t>Shielding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increases</a:t>
            </a:r>
            <a:r>
              <a:rPr lang="en-US" sz="3200" b="1" spc="50" dirty="0" smtClean="0">
                <a:ln w="11430"/>
                <a:solidFill>
                  <a:srgbClr val="000000"/>
                </a:solidFill>
                <a:latin typeface="Agency FB" pitchFamily="34" charset="0"/>
              </a:rPr>
              <a:t>, atomic radius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increases</a:t>
            </a:r>
            <a:r>
              <a:rPr lang="en-US" sz="3200" b="1" spc="50" dirty="0" smtClean="0">
                <a:ln w="11430"/>
                <a:solidFill>
                  <a:srgbClr val="000000"/>
                </a:solidFill>
                <a:latin typeface="Agency FB" pitchFamily="34" charset="0"/>
              </a:rPr>
              <a:t>, ionization energy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decreases</a:t>
            </a:r>
            <a:endParaRPr lang="en-CA" sz="3200" b="1" spc="50" dirty="0">
              <a:ln w="11430"/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763335"/>
          </a:xfrm>
          <a:solidFill>
            <a:srgbClr val="FFFFCC"/>
          </a:solidFill>
        </p:spPr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  <a:latin typeface="Britannic Bold" pitchFamily="34" charset="0"/>
                <a:cs typeface="Aharoni" pitchFamily="2" charset="-79"/>
              </a:rPr>
              <a:t>ELECTRONEGATIVITY</a:t>
            </a:r>
            <a:endParaRPr lang="en-US" sz="4800" b="1" dirty="0">
              <a:solidFill>
                <a:srgbClr val="C00000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177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69269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oper Black" pitchFamily="18" charset="0"/>
              </a:rPr>
              <a:t>ELECTRONEGATIVITY</a:t>
            </a:r>
            <a:endParaRPr lang="en-US" sz="4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1" y="762000"/>
            <a:ext cx="746760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Berlin Sans FB" pitchFamily="34" charset="0"/>
              </a:rPr>
              <a:t>MEMORIZE THE VALUES OF ELECTRONEGATIVITY FOR THE FIRST 3 PERIODS</a:t>
            </a:r>
            <a:endParaRPr lang="en-US" sz="2800" b="1" dirty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102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Rounded MT Bold" pitchFamily="34" charset="0"/>
              </a:rPr>
              <a:t>Review EXAMPLE</a:t>
            </a:r>
            <a:endParaRPr lang="en-US" sz="16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 useBgFill="1">
        <p:nvSpPr>
          <p:cNvPr id="2" name="Rectangle 1"/>
          <p:cNvSpPr/>
          <p:nvPr/>
        </p:nvSpPr>
        <p:spPr bwMode="auto">
          <a:xfrm>
            <a:off x="395536" y="1301234"/>
            <a:ext cx="4176464" cy="68760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92696"/>
            <a:ext cx="8534400" cy="166950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dirty="0" smtClean="0">
                <a:latin typeface="Berlin Sans FB" pitchFamily="34" charset="0"/>
              </a:rPr>
              <a:t>How many core electrons and how many valence electrons does Lithium and Beryllium have?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828" y="2456009"/>
            <a:ext cx="2803974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Lithium</a:t>
            </a:r>
            <a:endParaRPr lang="en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8064" y="2456009"/>
            <a:ext cx="3472425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Beryllium</a:t>
            </a:r>
            <a:endParaRPr lang="en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538" y="3645024"/>
            <a:ext cx="2236510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54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66021" y="3645024"/>
            <a:ext cx="2236510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54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54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54154" y="4725144"/>
            <a:ext cx="340973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core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1</a:t>
            </a:r>
            <a:r>
              <a:rPr lang="en-CA" dirty="0" smtClean="0">
                <a:latin typeface="Berlin Sans FB" pitchFamily="34" charset="0"/>
              </a:rPr>
              <a:t> valence electron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235476" y="4745328"/>
            <a:ext cx="340973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core electrons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 valence electrons</a:t>
            </a:r>
          </a:p>
        </p:txBody>
      </p:sp>
    </p:spTree>
    <p:extLst>
      <p:ext uri="{BB962C8B-B14F-4D97-AF65-F5344CB8AC3E}">
        <p14:creationId xmlns="" xmlns:p14="http://schemas.microsoft.com/office/powerpoint/2010/main" val="12088220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/>
      <p:bldP spid="1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895600"/>
            <a:ext cx="9144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200400"/>
            <a:ext cx="857250" cy="209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505200"/>
            <a:ext cx="857250" cy="209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895600"/>
            <a:ext cx="9144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200400"/>
            <a:ext cx="857250" cy="209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505200"/>
            <a:ext cx="857250" cy="209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68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90776"/>
            <a:ext cx="9144000" cy="446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ight Arrow 16"/>
          <p:cNvSpPr/>
          <p:nvPr/>
        </p:nvSpPr>
        <p:spPr bwMode="auto">
          <a:xfrm rot="16200000">
            <a:off x="-1698848" y="3832448"/>
            <a:ext cx="4464496" cy="1066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 rot="16200000">
            <a:off x="-1276046" y="4095446"/>
            <a:ext cx="3733800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400" b="1" dirty="0" smtClean="0">
                <a:solidFill>
                  <a:srgbClr val="000000"/>
                </a:solidFill>
                <a:latin typeface="Berlin Sans FB" pitchFamily="34" charset="0"/>
              </a:rPr>
              <a:t>Atomic Size </a:t>
            </a: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decreases</a:t>
            </a:r>
            <a:endParaRPr lang="en-CA" sz="2400" b="1" dirty="0" smtClean="0">
              <a:solidFill>
                <a:srgbClr val="0000FF"/>
              </a:solidFill>
              <a:latin typeface="Berlin Sans FB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4191000" y="0"/>
            <a:ext cx="4464496" cy="1066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572000" y="304800"/>
            <a:ext cx="3733800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400" b="1" dirty="0" smtClean="0">
                <a:solidFill>
                  <a:srgbClr val="000000"/>
                </a:solidFill>
                <a:latin typeface="Berlin Sans FB" pitchFamily="34" charset="0"/>
              </a:rPr>
              <a:t>Atomic Size </a:t>
            </a: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decreases</a:t>
            </a:r>
            <a:endParaRPr lang="en-CA" sz="2400" b="1" dirty="0" smtClean="0">
              <a:solidFill>
                <a:srgbClr val="0000FF"/>
              </a:solidFill>
              <a:latin typeface="Berlin Sans FB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343400" y="1143000"/>
            <a:ext cx="4464496" cy="1295400"/>
          </a:xfrm>
          <a:prstGeom prst="rightArrow">
            <a:avLst/>
          </a:prstGeom>
          <a:solidFill>
            <a:srgbClr val="FF99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724400" y="1447800"/>
            <a:ext cx="3733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400" b="1" dirty="0" smtClean="0">
                <a:solidFill>
                  <a:srgbClr val="000000"/>
                </a:solidFill>
                <a:latin typeface="Berlin Sans FB" pitchFamily="34" charset="0"/>
              </a:rPr>
              <a:t>Electronegativity </a:t>
            </a: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increases</a:t>
            </a:r>
            <a:endParaRPr lang="en-CA" sz="2400" b="1" dirty="0" smtClean="0">
              <a:solidFill>
                <a:srgbClr val="0000FF"/>
              </a:solidFill>
              <a:latin typeface="Berlin Sans FB" pitchFamily="34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6200000">
            <a:off x="-289148" y="3718148"/>
            <a:ext cx="4464496" cy="1295400"/>
          </a:xfrm>
          <a:prstGeom prst="rightArrow">
            <a:avLst/>
          </a:prstGeom>
          <a:solidFill>
            <a:srgbClr val="FF99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 rot="16200000">
            <a:off x="91852" y="4022948"/>
            <a:ext cx="3733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400" b="1" dirty="0" smtClean="0">
                <a:solidFill>
                  <a:srgbClr val="000000"/>
                </a:solidFill>
                <a:latin typeface="Berlin Sans FB" pitchFamily="34" charset="0"/>
              </a:rPr>
              <a:t>Electronegativity </a:t>
            </a: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increases</a:t>
            </a:r>
            <a:endParaRPr lang="en-CA" sz="2400" b="1" dirty="0" smtClean="0">
              <a:solidFill>
                <a:srgbClr val="0000FF"/>
              </a:solidFill>
              <a:latin typeface="Berlin Sans FB" pitchFamily="34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343400" y="2514600"/>
            <a:ext cx="4464496" cy="1295400"/>
          </a:xfrm>
          <a:prstGeom prst="rightArrow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724400" y="2819400"/>
            <a:ext cx="3733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400" b="1" dirty="0" smtClean="0">
                <a:solidFill>
                  <a:srgbClr val="000000"/>
                </a:solidFill>
                <a:latin typeface="Berlin Sans FB" pitchFamily="34" charset="0"/>
              </a:rPr>
              <a:t>Ionization Energy </a:t>
            </a: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increases</a:t>
            </a:r>
            <a:endParaRPr lang="en-CA" sz="2400" b="1" dirty="0" smtClean="0">
              <a:solidFill>
                <a:srgbClr val="0000FF"/>
              </a:solidFill>
              <a:latin typeface="Berlin Sans FB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6200000">
            <a:off x="1158652" y="3718148"/>
            <a:ext cx="4464496" cy="1295400"/>
          </a:xfrm>
          <a:prstGeom prst="rightArrow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 rot="16200000">
            <a:off x="1539652" y="4022948"/>
            <a:ext cx="3733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CA" sz="2400" b="1" dirty="0" smtClean="0">
                <a:solidFill>
                  <a:srgbClr val="000000"/>
                </a:solidFill>
                <a:latin typeface="Berlin Sans FB" pitchFamily="34" charset="0"/>
              </a:rPr>
              <a:t>Ionization Energy </a:t>
            </a: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increases</a:t>
            </a:r>
            <a:endParaRPr lang="en-CA" sz="2400" b="1" dirty="0" smtClean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19" grpId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590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828675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57400"/>
            <a:ext cx="8658225" cy="800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267200"/>
            <a:ext cx="851535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105400"/>
            <a:ext cx="8648700" cy="552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8653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686800" cy="1438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038600"/>
            <a:ext cx="8534400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672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0"/>
            <a:ext cx="46672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914400"/>
            <a:ext cx="62865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905000"/>
            <a:ext cx="857250" cy="257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2743200"/>
            <a:ext cx="504825" cy="266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1447800"/>
            <a:ext cx="809625" cy="266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200400"/>
            <a:ext cx="857250" cy="257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3733800"/>
            <a:ext cx="809625" cy="266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5257800"/>
            <a:ext cx="8562975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1447800"/>
            <a:ext cx="933450" cy="209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43800" y="2362200"/>
            <a:ext cx="1057275" cy="247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3800" y="2667000"/>
            <a:ext cx="933450" cy="209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43800" y="2971800"/>
            <a:ext cx="1057275" cy="247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0" y="2057400"/>
            <a:ext cx="933450" cy="209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43800" y="1752600"/>
            <a:ext cx="1057275" cy="247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3989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47800"/>
            <a:ext cx="7010400" cy="143164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38600"/>
            <a:ext cx="8248650" cy="628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800600"/>
            <a:ext cx="6962775" cy="968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257800"/>
            <a:ext cx="8467725" cy="552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0"/>
            <a:ext cx="8829675" cy="866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86200"/>
            <a:ext cx="8582025" cy="1419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8900" dirty="0" smtClean="0">
                <a:solidFill>
                  <a:srgbClr val="FF0000"/>
                </a:solidFill>
                <a:latin typeface="Berlin Sans FB Demi" pitchFamily="34" charset="0"/>
              </a:rPr>
              <a:t>HOMEWORK</a:t>
            </a:r>
            <a:endParaRPr lang="en-CA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92896"/>
            <a:ext cx="756084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dirty="0" smtClean="0">
                <a:solidFill>
                  <a:srgbClr val="7030A0"/>
                </a:solidFill>
                <a:latin typeface="Bodoni MT Black" pitchFamily="18" charset="0"/>
              </a:rPr>
              <a:t>PAGE</a:t>
            </a:r>
            <a:r>
              <a:rPr lang="en-CA" sz="4400" dirty="0" smtClean="0">
                <a:latin typeface="Bodoni MT Black" pitchFamily="18" charset="0"/>
              </a:rPr>
              <a:t>: 309 - 310</a:t>
            </a:r>
            <a:endParaRPr lang="en-CA" sz="4400" dirty="0" smtClean="0">
              <a:solidFill>
                <a:schemeClr val="tx1"/>
              </a:solidFill>
              <a:latin typeface="Bodoni MT Black" pitchFamily="18" charset="0"/>
            </a:endParaRPr>
          </a:p>
          <a:p>
            <a:pPr marL="0" indent="0">
              <a:buNone/>
            </a:pPr>
            <a:endParaRPr lang="en-CA" sz="4400" dirty="0" smtClean="0">
              <a:latin typeface="Bodoni MT Black" pitchFamily="18" charset="0"/>
            </a:endParaRPr>
          </a:p>
          <a:p>
            <a:pPr marL="0" indent="0">
              <a:buNone/>
            </a:pPr>
            <a:r>
              <a:rPr lang="en-CA" sz="4400" dirty="0" smtClean="0">
                <a:solidFill>
                  <a:srgbClr val="7030A0"/>
                </a:solidFill>
                <a:latin typeface="Bodoni MT Black" pitchFamily="18" charset="0"/>
              </a:rPr>
              <a:t>PROBLEMS</a:t>
            </a:r>
            <a:r>
              <a:rPr lang="en-CA" sz="4400" smtClean="0">
                <a:solidFill>
                  <a:srgbClr val="7030A0"/>
                </a:solidFill>
                <a:latin typeface="Bodoni MT Black" pitchFamily="18" charset="0"/>
              </a:rPr>
              <a:t>: </a:t>
            </a:r>
            <a:r>
              <a:rPr lang="en-CA" sz="4400" smtClean="0">
                <a:latin typeface="Bodoni MT Black" pitchFamily="18" charset="0"/>
              </a:rPr>
              <a:t>all</a:t>
            </a:r>
            <a:endParaRPr lang="en-CA" sz="44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87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8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" y="764704"/>
            <a:ext cx="9098908" cy="16561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Berlin Sans FB" pitchFamily="34" charset="0"/>
              </a:rPr>
              <a:t>Electrons in a many-electrons atom are: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lphaLcPeriod"/>
            </a:pPr>
            <a:r>
              <a:rPr lang="en-US" b="1" dirty="0" smtClean="0">
                <a:solidFill>
                  <a:srgbClr val="7030A0"/>
                </a:solidFill>
                <a:latin typeface="Berlin Sans FB" pitchFamily="34" charset="0"/>
              </a:rPr>
              <a:t>Attracted by the nucleus 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lphaLcPeriod"/>
            </a:pPr>
            <a:r>
              <a:rPr lang="en-US" b="1" dirty="0" smtClean="0">
                <a:solidFill>
                  <a:srgbClr val="C82E32"/>
                </a:solidFill>
                <a:latin typeface="Berlin Sans FB" pitchFamily="34" charset="0"/>
              </a:rPr>
              <a:t>Repelled by other electrons</a:t>
            </a:r>
          </a:p>
          <a:p>
            <a:pPr>
              <a:lnSpc>
                <a:spcPct val="90000"/>
              </a:lnSpc>
            </a:pPr>
            <a:endParaRPr lang="en-US" dirty="0">
              <a:latin typeface="Berlin Sans FB" pitchFamily="34" charset="0"/>
            </a:endParaRPr>
          </a:p>
        </p:txBody>
      </p:sp>
      <p:sp>
        <p:nvSpPr>
          <p:cNvPr id="2" name="AutoShape 2" descr="http://www.bbc.co.uk/schools/gcsebitesize/science/images/prism.jpg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66" y="2564904"/>
            <a:ext cx="4392487" cy="255454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Berlin Sans FB" pitchFamily="34" charset="0"/>
              </a:rPr>
              <a:t>The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latin typeface="Berlin Sans FB" pitchFamily="34" charset="0"/>
              </a:rPr>
              <a:t>nuclear charge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Berlin Sans FB" pitchFamily="34" charset="0"/>
              </a:rPr>
              <a:t>which an electron experiences is a combination of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latin typeface="Berlin Sans FB" pitchFamily="34" charset="0"/>
              </a:rPr>
              <a:t>both these factors</a:t>
            </a:r>
            <a:endParaRPr lang="en-CA" sz="3200" b="1" spc="50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10" name="Picture 4" descr="07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259"/>
          <a:stretch>
            <a:fillRect/>
          </a:stretch>
        </p:blipFill>
        <p:spPr bwMode="auto">
          <a:xfrm>
            <a:off x="4644008" y="2314124"/>
            <a:ext cx="4530629" cy="451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5"/>
            <a:ext cx="9144000" cy="694031"/>
          </a:xfrm>
          <a:solidFill>
            <a:srgbClr val="FFFF00"/>
          </a:solidFill>
        </p:spPr>
        <p:txBody>
          <a:bodyPr/>
          <a:lstStyle/>
          <a:p>
            <a:r>
              <a:rPr lang="en-US" sz="480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Effective Nuclear Charge</a:t>
            </a:r>
            <a:endParaRPr lang="en-US" sz="480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9461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3" grpId="0" animBg="1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25198</TotalTime>
  <Words>2371</Words>
  <Application>Microsoft Office PowerPoint</Application>
  <PresentationFormat>On-screen Show (4:3)</PresentationFormat>
  <Paragraphs>498</Paragraphs>
  <Slides>87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87</vt:i4>
      </vt:variant>
    </vt:vector>
  </HeadingPairs>
  <TitlesOfParts>
    <vt:vector size="99" baseType="lpstr">
      <vt:lpstr>Blank Presentation</vt:lpstr>
      <vt:lpstr>1_Blank Presentation</vt:lpstr>
      <vt:lpstr>4_Blank Presentation</vt:lpstr>
      <vt:lpstr>6_Blank Presentation</vt:lpstr>
      <vt:lpstr>7_Blank Presentation</vt:lpstr>
      <vt:lpstr>8_Blank Presentation</vt:lpstr>
      <vt:lpstr>9_Blank Presentation</vt:lpstr>
      <vt:lpstr>10_Blank Presentation</vt:lpstr>
      <vt:lpstr>2_Blank Presentation</vt:lpstr>
      <vt:lpstr>Pushpin</vt:lpstr>
      <vt:lpstr>11_Blank Presentation</vt:lpstr>
      <vt:lpstr>Clarity</vt:lpstr>
      <vt:lpstr>7.1 Development of The Periodic Table</vt:lpstr>
      <vt:lpstr>Slide 2</vt:lpstr>
      <vt:lpstr>Three Basic Rules You Should Keep In Mind</vt:lpstr>
      <vt:lpstr>Three Basic Rules You Should Keep In Mind</vt:lpstr>
      <vt:lpstr>Three Basic Rules You Should Keep In Mind</vt:lpstr>
      <vt:lpstr>Effective Nuclear Charge</vt:lpstr>
      <vt:lpstr>Slide 7</vt:lpstr>
      <vt:lpstr>Review EXAMPLE</vt:lpstr>
      <vt:lpstr>Effective Nuclear Charge</vt:lpstr>
      <vt:lpstr>Effective Nuclear Charge</vt:lpstr>
      <vt:lpstr>Effective Nuclear Charge</vt:lpstr>
      <vt:lpstr>Effective Nuclear Charge for Valence Electrons</vt:lpstr>
      <vt:lpstr>Let’s Compare…</vt:lpstr>
      <vt:lpstr>Slide 14</vt:lpstr>
      <vt:lpstr>Slide 15</vt:lpstr>
      <vt:lpstr>Effective Nuclear Charge for Valence Electrons</vt:lpstr>
      <vt:lpstr>Effective Nuclear Charge for Valence Electrons</vt:lpstr>
      <vt:lpstr>Slide 18</vt:lpstr>
      <vt:lpstr>Slide 19</vt:lpstr>
      <vt:lpstr>SIZES of ATOMS and IONS</vt:lpstr>
      <vt:lpstr>SIZES of ATOMS and IONS</vt:lpstr>
      <vt:lpstr>SIZES of ATOMS and IONS</vt:lpstr>
      <vt:lpstr>SIZES of ATOMS and IONS</vt:lpstr>
      <vt:lpstr>SIZES of ATOMS and IONS</vt:lpstr>
      <vt:lpstr>PERIODIC TRENDS IN ATOMIC RADII</vt:lpstr>
      <vt:lpstr>PERIODIC TRENDS IN ATOMIC RADII</vt:lpstr>
      <vt:lpstr>Slide 27</vt:lpstr>
      <vt:lpstr>Slide 28</vt:lpstr>
      <vt:lpstr>PERIODIC TRENDS IN ATOMIC RADII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PERIODIC TRENDS IN IONIC RADII</vt:lpstr>
      <vt:lpstr>CATIONS</vt:lpstr>
      <vt:lpstr>ANIONS</vt:lpstr>
      <vt:lpstr>IONIC RADII</vt:lpstr>
      <vt:lpstr>Slide 43</vt:lpstr>
      <vt:lpstr>Slide 44</vt:lpstr>
      <vt:lpstr>Slide 45</vt:lpstr>
      <vt:lpstr>Slide 46</vt:lpstr>
      <vt:lpstr>Slide 47</vt:lpstr>
      <vt:lpstr>ISOELECTRONIC SERIES</vt:lpstr>
      <vt:lpstr>ISOELECTRONIC SERIES</vt:lpstr>
      <vt:lpstr>Slide 50</vt:lpstr>
      <vt:lpstr>Slide 51</vt:lpstr>
      <vt:lpstr>Slide 52</vt:lpstr>
      <vt:lpstr>IONIZATION ENERGY</vt:lpstr>
      <vt:lpstr>IONIZATION ENERGY</vt:lpstr>
      <vt:lpstr>IONIZATION ENERGY</vt:lpstr>
      <vt:lpstr>IONIZATION ENERGY</vt:lpstr>
      <vt:lpstr>Slide 57</vt:lpstr>
      <vt:lpstr>Slide 58</vt:lpstr>
      <vt:lpstr>1st IONIZATION ENERGY</vt:lpstr>
      <vt:lpstr>1st IONIZATION ENERGY</vt:lpstr>
      <vt:lpstr>1st IONIZATION ENERGY</vt:lpstr>
      <vt:lpstr>1st IONIZATION ENERGY</vt:lpstr>
      <vt:lpstr>Groups IIA and IIIA</vt:lpstr>
      <vt:lpstr>Groups VA and VIA</vt:lpstr>
      <vt:lpstr>Slide 65</vt:lpstr>
      <vt:lpstr>Slide 66</vt:lpstr>
      <vt:lpstr>Slide 67</vt:lpstr>
      <vt:lpstr>Slide 68</vt:lpstr>
      <vt:lpstr>Slide 69</vt:lpstr>
      <vt:lpstr>Slide 70</vt:lpstr>
      <vt:lpstr>Covalent Bonding</vt:lpstr>
      <vt:lpstr>ELECTRONEGATIVITY</vt:lpstr>
      <vt:lpstr>ELECTRONEGATIVITY</vt:lpstr>
      <vt:lpstr>ELECTRONEGATIVITY</vt:lpstr>
      <vt:lpstr>ELECTRONEGATIVITY</vt:lpstr>
      <vt:lpstr>ELECTRONEGATIVITY</vt:lpstr>
      <vt:lpstr>ELECTRONEGATIVITY</vt:lpstr>
      <vt:lpstr>ELECTRONEGATIVITY</vt:lpstr>
      <vt:lpstr>ELECTRONEGATIVITY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HOMEWORK</vt:lpstr>
    </vt:vector>
  </TitlesOfParts>
  <Company>John Bookstaver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Thermochemistry</dc:title>
  <dc:creator>John Bookstaver</dc:creator>
  <cp:lastModifiedBy>a.vlacil</cp:lastModifiedBy>
  <cp:revision>654</cp:revision>
  <dcterms:created xsi:type="dcterms:W3CDTF">2007-08-03T16:42:09Z</dcterms:created>
  <dcterms:modified xsi:type="dcterms:W3CDTF">2014-05-30T17:59:21Z</dcterms:modified>
</cp:coreProperties>
</file>