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70" r:id="rId2"/>
    <p:sldMasterId id="2147483902" r:id="rId3"/>
    <p:sldMasterId id="2147483927" r:id="rId4"/>
    <p:sldMasterId id="2147483940" r:id="rId5"/>
    <p:sldMasterId id="2147483953" r:id="rId6"/>
    <p:sldMasterId id="2147484053" r:id="rId7"/>
    <p:sldMasterId id="2147484516" r:id="rId8"/>
    <p:sldMasterId id="2147484531" r:id="rId9"/>
    <p:sldMasterId id="2147484543" r:id="rId10"/>
    <p:sldMasterId id="2147484556" r:id="rId11"/>
    <p:sldMasterId id="2147484569" r:id="rId12"/>
  </p:sldMasterIdLst>
  <p:notesMasterIdLst>
    <p:notesMasterId r:id="rId59"/>
  </p:notesMasterIdLst>
  <p:sldIdLst>
    <p:sldId id="777" r:id="rId13"/>
    <p:sldId id="872" r:id="rId14"/>
    <p:sldId id="873" r:id="rId15"/>
    <p:sldId id="874" r:id="rId16"/>
    <p:sldId id="875" r:id="rId17"/>
    <p:sldId id="878" r:id="rId18"/>
    <p:sldId id="877" r:id="rId19"/>
    <p:sldId id="876" r:id="rId20"/>
    <p:sldId id="879" r:id="rId21"/>
    <p:sldId id="779" r:id="rId22"/>
    <p:sldId id="781" r:id="rId23"/>
    <p:sldId id="827" r:id="rId24"/>
    <p:sldId id="813" r:id="rId25"/>
    <p:sldId id="814" r:id="rId26"/>
    <p:sldId id="815" r:id="rId27"/>
    <p:sldId id="884" r:id="rId28"/>
    <p:sldId id="817" r:id="rId29"/>
    <p:sldId id="880" r:id="rId30"/>
    <p:sldId id="881" r:id="rId31"/>
    <p:sldId id="882" r:id="rId32"/>
    <p:sldId id="883" r:id="rId33"/>
    <p:sldId id="820" r:id="rId34"/>
    <p:sldId id="892" r:id="rId35"/>
    <p:sldId id="823" r:id="rId36"/>
    <p:sldId id="841" r:id="rId37"/>
    <p:sldId id="839" r:id="rId38"/>
    <p:sldId id="842" r:id="rId39"/>
    <p:sldId id="840" r:id="rId40"/>
    <p:sldId id="843" r:id="rId41"/>
    <p:sldId id="844" r:id="rId42"/>
    <p:sldId id="885" r:id="rId43"/>
    <p:sldId id="886" r:id="rId44"/>
    <p:sldId id="887" r:id="rId45"/>
    <p:sldId id="890" r:id="rId46"/>
    <p:sldId id="889" r:id="rId47"/>
    <p:sldId id="830" r:id="rId48"/>
    <p:sldId id="891" r:id="rId49"/>
    <p:sldId id="893" r:id="rId50"/>
    <p:sldId id="896" r:id="rId51"/>
    <p:sldId id="894" r:id="rId52"/>
    <p:sldId id="895" r:id="rId53"/>
    <p:sldId id="897" r:id="rId54"/>
    <p:sldId id="898" r:id="rId55"/>
    <p:sldId id="901" r:id="rId56"/>
    <p:sldId id="900" r:id="rId57"/>
    <p:sldId id="899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CFF"/>
    <a:srgbClr val="FFFFCC"/>
    <a:srgbClr val="CCFF99"/>
    <a:srgbClr val="00FF00"/>
    <a:srgbClr val="00197D"/>
    <a:srgbClr val="FF66CC"/>
    <a:srgbClr val="FF99CC"/>
    <a:srgbClr val="000000"/>
    <a:srgbClr val="8B00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70" autoAdjust="0"/>
    <p:restoredTop sz="94918" autoAdjust="0"/>
  </p:normalViewPr>
  <p:slideViewPr>
    <p:cSldViewPr>
      <p:cViewPr>
        <p:scale>
          <a:sx n="70" d="100"/>
          <a:sy n="70" d="100"/>
        </p:scale>
        <p:origin x="-576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144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FF4C37-41EC-4384-B20D-4BF8203DDB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004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D6A82-8EA0-414B-A201-ED28D808E2B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19CCF-307E-4CC0-9762-8A32C58D48E3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2334503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58059830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567B-B3D2-463A-AA9F-3118C3EFAC56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77957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F35F-6546-426B-A5A6-B88AC7CE18DC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497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E7DC-E416-4688-8662-3D7A99BC75A7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0886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24A31-275D-4CAE-BD44-F1A998570FBF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9461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A473-8BCC-4C6C-888E-91F905D3C68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E412-38B5-496B-B0E3-A567761956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834-D7D6-4474-9AC3-B88A07C8607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C789-6CFC-4FF4-AC43-2A87ACFC8F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A071-C806-42E0-8992-5E9EC4CE93B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1A5-0C7C-4F52-AF44-42F081CF0C6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38781490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C627-83EE-4F17-BFA6-EBE8314546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3BAA-7A34-4F02-85B0-E8D5E4B57A8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965-17CD-48BE-95EA-039523ED047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FAE2-9E6D-48BC-8587-D661756AA64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6719-90D5-42D4-B7B0-DA8301903B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60056D-AB05-449F-9F45-0C0630A96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265563230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4A473-8BCC-4C6C-888E-91F905D3C68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2E412-38B5-496B-B0E3-A567761956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B4834-D7D6-4474-9AC3-B88A07C8607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4C789-6CFC-4FF4-AC43-2A87ACFC8F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7117582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5A071-C806-42E0-8992-5E9EC4CE93B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ED1A5-0C7C-4F52-AF44-42F081CF0C6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C627-83EE-4F17-BFA6-EBE8314546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13BAA-7A34-4F02-85B0-E8D5E4B57A8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D965-17CD-48BE-95EA-039523ED047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7FAE2-9E6D-48BC-8587-D661756AA64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B6719-90D5-42D4-B7B0-DA8301903B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60056D-AB05-449F-9F45-0C0630A96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265563230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F4A473-8BCC-4C6C-888E-91F905D3C68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2E412-38B5-496B-B0E3-A567761956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60056D-AB05-449F-9F45-0C0630A96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265563230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3B4834-D7D6-4474-9AC3-B88A07C8607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64C789-6CFC-4FF4-AC43-2A87ACFC8F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25A071-C806-42E0-8992-5E9EC4CE93B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8ED1A5-0C7C-4F52-AF44-42F081CF0C6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7FC627-83EE-4F17-BFA6-EBE8314546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13BAA-7A34-4F02-85B0-E8D5E4B57A8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E2D965-17CD-48BE-95EA-039523ED047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57FAE2-9E6D-48BC-8587-D661756AA64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2012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B6719-90D5-42D4-B7B0-DA8301903B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60056D-AB05-449F-9F45-0C0630A96D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209800" y="62484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26556323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505200" cy="213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18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152407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62316712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633951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0193874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4306215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9573276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8681234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144591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3184362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6830129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4644628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2404501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208400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9371899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7868615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9508281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77838047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02464597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53650693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956015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7549492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545545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2585745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36588328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84643449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0521458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1504702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27280830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590879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0666275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85997294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3380446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90105134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90992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48509323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14442278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7864976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4135301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2187164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58447667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31852351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7333752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16470453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1277515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322598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0744210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02266158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92917040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840649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52349115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35243514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03857301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05019090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71098879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76413566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9206246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9588506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29675829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47281382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6701692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330709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86336814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79793434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85058585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40057683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66394499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4338445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3311954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95449520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4143026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4049736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5816888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738946005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6673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3301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4165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697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2217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0645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0933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0037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75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39962158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1347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3507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76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962400"/>
            <a:ext cx="3505200" cy="2133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02E5277C-AA94-4C95-8478-5DD28793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91880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A88-D26F-4924-9AB3-BC267B4DA09B}" type="datetime1">
              <a:rPr lang="en-US" smtClean="0"/>
              <a:pPr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18455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12A6-5C4F-4287-B85F-9EC5A827C528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2636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C32A-A143-4098-BE06-38415EEE937E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54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DC5E-B517-42F1-B68F-40A7CB71C381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9590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5932-2EF0-4B43-A6D3-AA80A6DC8094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8850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A933-E501-4EC8-B1DC-630DF42B3295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8811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7072-A7CF-4D86-A200-456111F8B88F}" type="datetime1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17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4515" r:id="rId12"/>
    <p:sldLayoutId id="2147484529" r:id="rId13"/>
    <p:sldLayoutId id="2147484530" r:id="rId14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5E5D-E475-4A9D-88E7-930E4A9C7553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DA912-AEB6-4BA6-98E0-B852E68DB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A7AA-7188-4014-9099-7775F494FC68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DF53-7283-4D7E-B8E4-51531252FA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  <p:sldLayoutId id="21474845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  <p:sldLayoutId id="214748458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721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560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452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02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6881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242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6/6/2014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43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  <p:sldLayoutId id="21474845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5633AC3-8248-4F31-B423-88208FAA71CC}" type="datetime1">
              <a:rPr lang="en-US" smtClean="0"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6/6/2014</a:t>
            </a:fld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Arial"/>
              </a:rPr>
              <a:t>Footer Text</a:t>
            </a:r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A9B540C-44DA-4F69-89C9-7C84606640D3}" type="slidenum">
              <a:rPr lang="en-US" smtClean="0"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08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685800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  <a:latin typeface="Berlin Sans FB Demi" pitchFamily="34" charset="0"/>
                <a:cs typeface="Aharoni" pitchFamily="2" charset="-79"/>
              </a:rPr>
              <a:t>6.4 LEWIS STRUCTURE DIAGRAMS</a:t>
            </a:r>
            <a:endParaRPr lang="en-AU" b="1" dirty="0" smtClean="0">
              <a:solidFill>
                <a:srgbClr val="FFFF00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351" y="838200"/>
            <a:ext cx="80275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33" y="4036756"/>
            <a:ext cx="4290997" cy="2020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38970"/>
            <a:ext cx="3801980" cy="18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5504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9163" y="76200"/>
            <a:ext cx="8315325" cy="6858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Lewis Structures and  Multiple Bonds</a:t>
            </a:r>
            <a:endParaRPr lang="en-AU" dirty="0" smtClean="0">
              <a:solidFill>
                <a:srgbClr val="FFFF00"/>
              </a:solidFill>
              <a:latin typeface="Britannic Bold" pitchFamily="34" charset="0"/>
              <a:cs typeface="Aharoni" pitchFamily="2" charset="-79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70223" y="1425614"/>
            <a:ext cx="7956376" cy="1069226"/>
          </a:xfrm>
          <a:solidFill>
            <a:srgbClr val="FFFFCC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</a:pPr>
            <a:r>
              <a:rPr lang="en-AU" dirty="0" smtClean="0">
                <a:solidFill>
                  <a:srgbClr val="000000"/>
                </a:solidFill>
                <a:latin typeface="Berlin Sans FB" pitchFamily="34" charset="0"/>
              </a:rPr>
              <a:t>When </a:t>
            </a:r>
            <a:r>
              <a:rPr lang="en-A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two electron pairs </a:t>
            </a:r>
            <a:r>
              <a:rPr lang="en-AU" dirty="0" smtClean="0">
                <a:solidFill>
                  <a:srgbClr val="000000"/>
                </a:solidFill>
                <a:latin typeface="Berlin Sans FB" pitchFamily="34" charset="0"/>
              </a:rPr>
              <a:t>are shared, two lines are drawn, i.e. </a:t>
            </a:r>
            <a:r>
              <a:rPr lang="en-AU" b="1" dirty="0" smtClean="0">
                <a:solidFill>
                  <a:srgbClr val="7030A0"/>
                </a:solidFill>
                <a:latin typeface="Berlin Sans FB" pitchFamily="34" charset="0"/>
              </a:rPr>
              <a:t>double bond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65047" y="3717032"/>
            <a:ext cx="7699441" cy="3046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::</a:t>
            </a:r>
            <a:r>
              <a:rPr lang="en-US" sz="80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O</a:t>
            </a: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 :: </a:t>
            </a:r>
            <a:r>
              <a:rPr lang="en-US" sz="8000" b="1" dirty="0" smtClean="0">
                <a:latin typeface="Berlin Sans FB" pitchFamily="34" charset="0"/>
                <a:ea typeface="ＭＳ Ｐゴシック" pitchFamily="18" charset="-128"/>
              </a:rPr>
              <a:t>C</a:t>
            </a: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 :: </a:t>
            </a:r>
            <a:r>
              <a:rPr lang="en-US" sz="80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O</a:t>
            </a: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::    </a:t>
            </a:r>
          </a:p>
          <a:p>
            <a:pPr algn="ctr">
              <a:lnSpc>
                <a:spcPct val="80000"/>
              </a:lnSpc>
            </a:pPr>
            <a:r>
              <a:rPr lang="en-US" sz="8000" b="1" dirty="0" smtClean="0">
                <a:solidFill>
                  <a:srgbClr val="00197D"/>
                </a:solidFill>
                <a:latin typeface="Berlin Sans FB" pitchFamily="34" charset="0"/>
                <a:ea typeface="ＭＳ Ｐゴシック" pitchFamily="18" charset="-128"/>
              </a:rPr>
              <a:t>or   </a:t>
            </a:r>
          </a:p>
          <a:p>
            <a:pPr algn="ctr">
              <a:lnSpc>
                <a:spcPct val="80000"/>
              </a:lnSpc>
            </a:pP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::</a:t>
            </a:r>
            <a:r>
              <a:rPr lang="en-US" sz="80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O</a:t>
            </a: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 = </a:t>
            </a:r>
            <a:r>
              <a:rPr lang="en-US" sz="8000" b="1" dirty="0" smtClean="0">
                <a:latin typeface="Berlin Sans FB" pitchFamily="34" charset="0"/>
                <a:ea typeface="ＭＳ Ｐゴシック" pitchFamily="18" charset="-128"/>
              </a:rPr>
              <a:t>C</a:t>
            </a: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 = </a:t>
            </a:r>
            <a:r>
              <a:rPr lang="en-US" sz="80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O</a:t>
            </a: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::</a:t>
            </a:r>
            <a:endParaRPr lang="en-AU" sz="8000" b="1" dirty="0" smtClean="0">
              <a:solidFill>
                <a:srgbClr val="FF0000"/>
              </a:solidFill>
              <a:latin typeface="Berlin Sans FB" pitchFamily="34" charset="0"/>
              <a:ea typeface="ＭＳ Ｐゴシック" pitchFamily="18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08662"/>
            <a:ext cx="6076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8845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956376" cy="1064654"/>
          </a:xfrm>
          <a:solidFill>
            <a:srgbClr val="FFFFCC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</a:pPr>
            <a:r>
              <a:rPr lang="en-CA" dirty="0">
                <a:solidFill>
                  <a:srgbClr val="000000"/>
                </a:solidFill>
                <a:latin typeface="Berlin Sans FB" pitchFamily="34" charset="0"/>
              </a:rPr>
              <a:t>When </a:t>
            </a:r>
            <a:r>
              <a:rPr lang="en-CA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three electron pairs </a:t>
            </a:r>
            <a:r>
              <a:rPr lang="en-CA" dirty="0">
                <a:solidFill>
                  <a:srgbClr val="000000"/>
                </a:solidFill>
                <a:latin typeface="Berlin Sans FB" pitchFamily="34" charset="0"/>
              </a:rPr>
              <a:t>are shared, three lines are drawn, i.e. </a:t>
            </a:r>
            <a:r>
              <a:rPr lang="en-CA" b="1" dirty="0">
                <a:solidFill>
                  <a:srgbClr val="0000FF"/>
                </a:solidFill>
                <a:latin typeface="Berlin Sans FB" pitchFamily="34" charset="0"/>
              </a:rPr>
              <a:t>triple </a:t>
            </a:r>
            <a:r>
              <a:rPr lang="en-CA" b="1" dirty="0" smtClean="0">
                <a:solidFill>
                  <a:srgbClr val="0000FF"/>
                </a:solidFill>
                <a:latin typeface="Berlin Sans FB" pitchFamily="34" charset="0"/>
              </a:rPr>
              <a:t>bond</a:t>
            </a:r>
            <a:endParaRPr lang="en-CA" dirty="0">
              <a:solidFill>
                <a:srgbClr val="0000FF"/>
              </a:solidFill>
              <a:latin typeface="Berlin Sans FB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687" y="2636912"/>
            <a:ext cx="42386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65047" y="3717032"/>
            <a:ext cx="7699441" cy="30469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8000" b="1" dirty="0" smtClean="0">
                <a:latin typeface="Berlin Sans FB" pitchFamily="34" charset="0"/>
                <a:ea typeface="ＭＳ Ｐゴシック" pitchFamily="18" charset="-128"/>
              </a:rPr>
              <a:t>:</a:t>
            </a:r>
            <a:r>
              <a:rPr lang="en-US" sz="80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N </a:t>
            </a:r>
            <a:r>
              <a:rPr lang="en-US" sz="8000" b="1" dirty="0" smtClean="0">
                <a:latin typeface="Berlin Sans FB" pitchFamily="34" charset="0"/>
                <a:ea typeface="ＭＳ Ｐゴシック" pitchFamily="18" charset="-128"/>
              </a:rPr>
              <a:t>:::</a:t>
            </a: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N</a:t>
            </a:r>
            <a:r>
              <a:rPr lang="en-US" sz="8000" b="1" dirty="0" smtClean="0">
                <a:latin typeface="Berlin Sans FB" pitchFamily="34" charset="0"/>
                <a:ea typeface="ＭＳ Ｐゴシック" pitchFamily="18" charset="-128"/>
              </a:rPr>
              <a:t>:</a:t>
            </a:r>
            <a:r>
              <a:rPr lang="en-US" sz="80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   </a:t>
            </a:r>
          </a:p>
          <a:p>
            <a:pPr algn="ctr">
              <a:lnSpc>
                <a:spcPct val="80000"/>
              </a:lnSpc>
            </a:pPr>
            <a:r>
              <a:rPr lang="en-US" sz="8000" b="1" dirty="0" smtClean="0">
                <a:solidFill>
                  <a:srgbClr val="00197D"/>
                </a:solidFill>
                <a:latin typeface="Berlin Sans FB" pitchFamily="34" charset="0"/>
                <a:ea typeface="ＭＳ Ｐゴシック" pitchFamily="18" charset="-128"/>
              </a:rPr>
              <a:t>or   </a:t>
            </a:r>
          </a:p>
          <a:p>
            <a:pPr algn="ctr">
              <a:lnSpc>
                <a:spcPct val="80000"/>
              </a:lnSpc>
            </a:pPr>
            <a:r>
              <a:rPr lang="en-US" sz="8000" b="1" dirty="0" smtClean="0">
                <a:latin typeface="Berlin Sans FB" pitchFamily="34" charset="0"/>
                <a:ea typeface="ＭＳ Ｐゴシック" pitchFamily="18" charset="-128"/>
              </a:rPr>
              <a:t>:</a:t>
            </a:r>
            <a:r>
              <a:rPr lang="en-US" sz="80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N </a:t>
            </a:r>
            <a:r>
              <a:rPr lang="en-US" sz="8000" b="1" dirty="0">
                <a:latin typeface="Berlin Sans FB" pitchFamily="34" charset="0"/>
                <a:ea typeface="ＭＳ Ｐゴシック" pitchFamily="18" charset="-128"/>
              </a:rPr>
              <a:t>≡</a:t>
            </a:r>
            <a:r>
              <a:rPr lang="en-US" sz="8000" b="1" dirty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N</a:t>
            </a:r>
            <a:r>
              <a:rPr lang="en-US" sz="8000" b="1" dirty="0">
                <a:latin typeface="Berlin Sans FB" pitchFamily="34" charset="0"/>
                <a:ea typeface="ＭＳ Ｐゴシック" pitchFamily="18" charset="-128"/>
              </a:rPr>
              <a:t>:</a:t>
            </a:r>
            <a:endParaRPr lang="en-AU" sz="8000" b="1" dirty="0" smtClean="0">
              <a:latin typeface="Berlin Sans FB" pitchFamily="34" charset="0"/>
              <a:ea typeface="ＭＳ Ｐゴシック" pitchFamily="18" charset="-128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315325" cy="6858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latin typeface="Britannic Bold" pitchFamily="34" charset="0"/>
                <a:cs typeface="Aharoni" pitchFamily="2" charset="-79"/>
              </a:rPr>
              <a:t>Lewis Structures and  Multiple Bonds</a:t>
            </a:r>
            <a:endParaRPr lang="en-AU" dirty="0" smtClean="0">
              <a:solidFill>
                <a:srgbClr val="FFFF00"/>
              </a:solidFill>
              <a:latin typeface="Britannic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670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" y="0"/>
            <a:ext cx="9143553" cy="836712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US" sz="5400" dirty="0" smtClean="0">
                <a:latin typeface="Aharoni" pitchFamily="2" charset="-79"/>
                <a:cs typeface="Aharoni" pitchFamily="2" charset="-79"/>
              </a:rPr>
              <a:t>BOND LENGTHS</a:t>
            </a:r>
            <a:endParaRPr lang="en-AU" sz="5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990600"/>
            <a:ext cx="8021108" cy="1521296"/>
          </a:xfrm>
          <a:solidFill>
            <a:srgbClr val="FFFFCC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The length of the bond between two atoms decreases as the number of shared electrons increases</a:t>
            </a:r>
            <a:endParaRPr lang="en-CA" dirty="0">
              <a:solidFill>
                <a:srgbClr val="002060"/>
              </a:solidFill>
              <a:latin typeface="Berlin Sans FB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464912" y="2874325"/>
            <a:ext cx="2546796" cy="9048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6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N </a:t>
            </a:r>
            <a:r>
              <a:rPr lang="en-US" sz="6600" b="1" dirty="0">
                <a:latin typeface="Berlin Sans FB" pitchFamily="34" charset="0"/>
                <a:ea typeface="ＭＳ Ｐゴシック" pitchFamily="18" charset="-128"/>
              </a:rPr>
              <a:t>≡</a:t>
            </a:r>
            <a:r>
              <a:rPr lang="en-US" sz="6600" b="1" dirty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N</a:t>
            </a:r>
            <a:endParaRPr lang="en-AU" sz="6600" b="1" dirty="0" smtClean="0">
              <a:latin typeface="Berlin Sans FB" pitchFamily="34" charset="0"/>
              <a:ea typeface="ＭＳ Ｐゴシック" pitchFamily="18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22927" y="2880200"/>
            <a:ext cx="2448272" cy="9048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6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N </a:t>
            </a:r>
            <a:r>
              <a:rPr lang="en-US" sz="6600" b="1" dirty="0" smtClean="0">
                <a:latin typeface="Berlin Sans FB" pitchFamily="34" charset="0"/>
                <a:ea typeface="ＭＳ Ｐゴシック" pitchFamily="18" charset="-128"/>
              </a:rPr>
              <a:t>=</a:t>
            </a:r>
            <a:r>
              <a:rPr lang="en-US" sz="6600" b="1" dirty="0" smtClean="0">
                <a:solidFill>
                  <a:srgbClr val="C82E32"/>
                </a:solidFill>
                <a:latin typeface="Berlin Sans FB" pitchFamily="34" charset="0"/>
                <a:ea typeface="ＭＳ Ｐゴシック" pitchFamily="18" charset="-128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N</a:t>
            </a:r>
            <a:endParaRPr lang="en-AU" sz="6600" b="1" dirty="0" smtClean="0">
              <a:latin typeface="Berlin Sans FB" pitchFamily="34" charset="0"/>
              <a:ea typeface="ＭＳ Ｐゴシック" pitchFamily="18" charset="-128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504" y="2865091"/>
            <a:ext cx="2627784" cy="9048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1pPr>
            <a:lvl2pPr marL="742950" indent="-28575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eaLnBrk="0" hangingPunct="0">
              <a:defRPr sz="54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6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N </a:t>
            </a:r>
            <a:r>
              <a:rPr lang="en-US" sz="6600" b="1" dirty="0" smtClean="0">
                <a:solidFill>
                  <a:schemeClr val="tx1"/>
                </a:solidFill>
                <a:latin typeface="Berlin Sans FB" pitchFamily="34" charset="0"/>
                <a:ea typeface="ＭＳ Ｐゴシック" pitchFamily="18" charset="-128"/>
              </a:rPr>
              <a:t>–</a:t>
            </a:r>
            <a:r>
              <a:rPr lang="en-US" sz="6600" b="1" dirty="0" smtClean="0">
                <a:solidFill>
                  <a:srgbClr val="FF0000"/>
                </a:solidFill>
                <a:latin typeface="Berlin Sans FB" pitchFamily="34" charset="0"/>
                <a:ea typeface="ＭＳ Ｐゴシック" pitchFamily="18" charset="-128"/>
              </a:rPr>
              <a:t> N</a:t>
            </a:r>
            <a:endParaRPr lang="en-AU" sz="6600" b="1" dirty="0" smtClean="0">
              <a:latin typeface="Berlin Sans FB" pitchFamily="34" charset="0"/>
              <a:ea typeface="ＭＳ Ｐゴシック" pitchFamily="1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0224" y="2865091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0549" y="2855858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19672" y="4461019"/>
            <a:ext cx="6790602" cy="836712"/>
          </a:xfrm>
          <a:prstGeom prst="rect">
            <a:avLst/>
          </a:prstGeom>
          <a:solidFill>
            <a:srgbClr val="FF99CC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66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66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66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6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6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6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6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66" charset="-128"/>
              </a:defRPr>
            </a:lvl9pPr>
          </a:lstStyle>
          <a:p>
            <a:r>
              <a:rPr lang="en-US" sz="5400" dirty="0" smtClean="0">
                <a:latin typeface="Aharoni" pitchFamily="2" charset="-79"/>
                <a:cs typeface="Aharoni" pitchFamily="2" charset="-79"/>
              </a:rPr>
              <a:t>BOND STRENGTH?</a:t>
            </a:r>
            <a:endParaRPr lang="en-AU" sz="5400" dirty="0" smtClean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832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914400"/>
            <a:ext cx="8295928" cy="2329392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742950" indent="-742950" algn="ctr">
              <a:buClr>
                <a:schemeClr val="tx1"/>
              </a:buClr>
              <a:buAutoNum type="arabicPeriod"/>
            </a:pPr>
            <a:r>
              <a:rPr lang="en-CA" dirty="0" smtClean="0">
                <a:latin typeface="Berlin Sans FB" pitchFamily="34" charset="0"/>
              </a:rPr>
              <a:t>Find </a:t>
            </a:r>
            <a:r>
              <a:rPr lang="en-CA" b="1" dirty="0">
                <a:solidFill>
                  <a:srgbClr val="FF0000"/>
                </a:solidFill>
                <a:latin typeface="Berlin Sans FB" pitchFamily="34" charset="0"/>
              </a:rPr>
              <a:t>the sum </a:t>
            </a:r>
            <a:r>
              <a:rPr lang="en-CA" dirty="0">
                <a:latin typeface="Berlin Sans FB" pitchFamily="34" charset="0"/>
              </a:rPr>
              <a:t>of </a:t>
            </a:r>
            <a:r>
              <a:rPr lang="en-CA" b="1" dirty="0">
                <a:solidFill>
                  <a:srgbClr val="FF0000"/>
                </a:solidFill>
                <a:latin typeface="Berlin Sans FB" pitchFamily="34" charset="0"/>
              </a:rPr>
              <a:t>valence electrons </a:t>
            </a:r>
            <a:r>
              <a:rPr lang="en-CA" dirty="0">
                <a:latin typeface="Berlin Sans FB" pitchFamily="34" charset="0"/>
              </a:rPr>
              <a:t>of </a:t>
            </a:r>
            <a:r>
              <a:rPr lang="en-CA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all atoms</a:t>
            </a:r>
            <a:r>
              <a:rPr lang="en-CA" dirty="0">
                <a:latin typeface="Berlin Sans FB" pitchFamily="34" charset="0"/>
              </a:rPr>
              <a:t> in the polyatomic ion or </a:t>
            </a:r>
            <a:r>
              <a:rPr lang="en-CA" dirty="0" smtClean="0">
                <a:latin typeface="Berlin Sans FB" pitchFamily="34" charset="0"/>
              </a:rPr>
              <a:t>molecule</a:t>
            </a:r>
          </a:p>
          <a:p>
            <a:pPr marL="742950" indent="-742950" algn="ctr">
              <a:buFont typeface="+mj-lt"/>
              <a:buAutoNum type="alphaLcPeriod"/>
            </a:pPr>
            <a:r>
              <a:rPr lang="en-CA" dirty="0" smtClean="0">
                <a:latin typeface="Berlin Sans FB" pitchFamily="34" charset="0"/>
              </a:rPr>
              <a:t>If it is </a:t>
            </a:r>
            <a:r>
              <a:rPr lang="en-CA" b="1" dirty="0" smtClean="0">
                <a:solidFill>
                  <a:srgbClr val="C00000"/>
                </a:solidFill>
                <a:latin typeface="Berlin Sans FB" pitchFamily="34" charset="0"/>
              </a:rPr>
              <a:t>anion</a:t>
            </a:r>
            <a:r>
              <a:rPr lang="en-CA" dirty="0" smtClean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CA" dirty="0" smtClean="0">
                <a:latin typeface="Berlin Sans FB" pitchFamily="34" charset="0"/>
                <a:sym typeface="Wingdings" pitchFamily="2" charset="2"/>
              </a:rPr>
              <a:t> </a:t>
            </a:r>
            <a:r>
              <a:rPr lang="en-C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" pitchFamily="2" charset="2"/>
              </a:rPr>
              <a:t>add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CA" dirty="0" smtClean="0">
                <a:latin typeface="Berlin Sans FB" pitchFamily="34" charset="0"/>
                <a:sym typeface="Wingdings" pitchFamily="2" charset="2"/>
              </a:rPr>
              <a:t>an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CA" dirty="0" smtClean="0">
                <a:latin typeface="Berlin Sans FB" pitchFamily="34" charset="0"/>
                <a:sym typeface="Wingdings" pitchFamily="2" charset="2"/>
              </a:rPr>
              <a:t>electron(s)</a:t>
            </a:r>
          </a:p>
          <a:p>
            <a:pPr marL="742950" indent="-742950" algn="ctr">
              <a:buFont typeface="+mj-lt"/>
              <a:buAutoNum type="alphaLcPeriod"/>
            </a:pPr>
            <a:r>
              <a:rPr lang="en-CA" dirty="0" smtClean="0">
                <a:latin typeface="Berlin Sans FB" pitchFamily="34" charset="0"/>
                <a:sym typeface="Wingdings" pitchFamily="2" charset="2"/>
              </a:rPr>
              <a:t>If it is </a:t>
            </a:r>
            <a:r>
              <a:rPr lang="en-CA" b="1" dirty="0" smtClean="0">
                <a:solidFill>
                  <a:srgbClr val="00197D"/>
                </a:solidFill>
                <a:latin typeface="Berlin Sans FB" pitchFamily="34" charset="0"/>
                <a:sym typeface="Wingdings" pitchFamily="2" charset="2"/>
              </a:rPr>
              <a:t>cation</a:t>
            </a:r>
            <a:r>
              <a:rPr lang="en-CA" dirty="0" smtClean="0">
                <a:solidFill>
                  <a:srgbClr val="00197D"/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CA" dirty="0" smtClean="0">
                <a:latin typeface="Berlin Sans FB" pitchFamily="34" charset="0"/>
                <a:sym typeface="Wingdings" pitchFamily="2" charset="2"/>
              </a:rPr>
              <a:t> </a:t>
            </a:r>
            <a:r>
              <a:rPr lang="en-CA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" pitchFamily="2" charset="2"/>
              </a:rPr>
              <a:t>subtract </a:t>
            </a:r>
            <a:r>
              <a:rPr lang="en-CA" dirty="0" smtClean="0">
                <a:latin typeface="Berlin Sans FB" pitchFamily="34" charset="0"/>
                <a:sym typeface="Wingdings" pitchFamily="2" charset="2"/>
              </a:rPr>
              <a:t>an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  <a:sym typeface="Wingdings" pitchFamily="2" charset="2"/>
              </a:rPr>
              <a:t> </a:t>
            </a:r>
            <a:r>
              <a:rPr lang="en-CA" dirty="0" smtClean="0">
                <a:latin typeface="Berlin Sans FB" pitchFamily="34" charset="0"/>
                <a:sym typeface="Wingdings" pitchFamily="2" charset="2"/>
              </a:rPr>
              <a:t>electron(s)</a:t>
            </a:r>
            <a:endParaRPr lang="en-CA" dirty="0" smtClean="0">
              <a:latin typeface="Berlin Sans FB" pitchFamily="34" charset="0"/>
            </a:endParaRPr>
          </a:p>
          <a:p>
            <a:pPr marL="742950" indent="-742950" algn="ctr">
              <a:buClrTx/>
              <a:buAutoNum type="arabicPeriod"/>
            </a:pPr>
            <a:endParaRPr lang="en-US" sz="3600" dirty="0">
              <a:latin typeface="Berlin Sans FB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00200" y="3836157"/>
            <a:ext cx="22860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8800" dirty="0" smtClean="0">
                <a:latin typeface="Times New Roman" pitchFamily="18" charset="0"/>
              </a:rPr>
              <a:t>PCl</a:t>
            </a:r>
            <a:r>
              <a:rPr lang="en-US" sz="8800" baseline="-25000" dirty="0" smtClean="0">
                <a:latin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44784" y="3836157"/>
            <a:ext cx="3473426" cy="2800767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+ 21 valence electrons</a:t>
            </a:r>
          </a:p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n-US" sz="4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v.e</a:t>
            </a:r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200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382000" cy="2438400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dirty="0" smtClean="0">
                <a:latin typeface="Berlin Sans FB" pitchFamily="34" charset="0"/>
              </a:rPr>
              <a:t>2. Write the </a:t>
            </a:r>
            <a:r>
              <a:rPr lang="en-CA" u="sng" dirty="0" smtClean="0">
                <a:solidFill>
                  <a:srgbClr val="0000FF"/>
                </a:solidFill>
                <a:latin typeface="Berlin Sans FB" pitchFamily="34" charset="0"/>
              </a:rPr>
              <a:t>symbols for the atoms </a:t>
            </a:r>
          </a:p>
          <a:p>
            <a:pPr lvl="1" algn="ctr">
              <a:buClr>
                <a:schemeClr val="tx1"/>
              </a:buClr>
            </a:pPr>
            <a:r>
              <a:rPr lang="en-CA" dirty="0" smtClean="0">
                <a:latin typeface="Berlin Sans FB" pitchFamily="34" charset="0"/>
              </a:rPr>
              <a:t>Make one of the atoms a central atom (usually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the least </a:t>
            </a:r>
            <a:r>
              <a:rPr lang="en-CA" dirty="0" smtClean="0">
                <a:latin typeface="Berlin Sans FB" pitchFamily="34" charset="0"/>
              </a:rPr>
              <a:t>electronegative atom)</a:t>
            </a:r>
          </a:p>
          <a:p>
            <a:pPr lvl="1" algn="ctr">
              <a:buClr>
                <a:schemeClr val="tx1"/>
              </a:buClr>
            </a:pPr>
            <a:r>
              <a:rPr lang="en-CA" u="sng" dirty="0" smtClean="0">
                <a:solidFill>
                  <a:srgbClr val="C00000"/>
                </a:solidFill>
                <a:latin typeface="Berlin Sans FB" pitchFamily="34" charset="0"/>
              </a:rPr>
              <a:t>connect </a:t>
            </a:r>
            <a:r>
              <a:rPr lang="en-CA" dirty="0" smtClean="0">
                <a:latin typeface="Berlin Sans FB" pitchFamily="34" charset="0"/>
              </a:rPr>
              <a:t>the central atom with the other atoms </a:t>
            </a:r>
            <a:r>
              <a:rPr lang="en-CA" u="sng" dirty="0" smtClean="0">
                <a:solidFill>
                  <a:srgbClr val="C00000"/>
                </a:solidFill>
                <a:latin typeface="Berlin Sans FB" pitchFamily="34" charset="0"/>
              </a:rPr>
              <a:t>by</a:t>
            </a:r>
            <a:r>
              <a:rPr lang="en-CA" dirty="0" smtClean="0">
                <a:latin typeface="Berlin Sans FB" pitchFamily="34" charset="0"/>
              </a:rPr>
              <a:t> </a:t>
            </a:r>
            <a:r>
              <a:rPr lang="en-CA" u="sng" dirty="0" smtClean="0">
                <a:solidFill>
                  <a:srgbClr val="C00000"/>
                </a:solidFill>
                <a:latin typeface="Berlin Sans FB" pitchFamily="34" charset="0"/>
              </a:rPr>
              <a:t>single bonds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4784" y="3836157"/>
            <a:ext cx="3473426" cy="2800767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+ 21 valence electrons</a:t>
            </a:r>
          </a:p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v.e.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1" descr="08_Pg305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452727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524000" y="35814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4267200"/>
            <a:ext cx="1066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124200" y="36576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51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08_Pg305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038337" cy="23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382000" cy="1524000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dirty="0" smtClean="0">
                <a:latin typeface="Berlin Sans FB" pitchFamily="34" charset="0"/>
              </a:rPr>
              <a:t>2. Write the </a:t>
            </a:r>
            <a:r>
              <a:rPr lang="en-CA" u="sng" dirty="0" smtClean="0">
                <a:solidFill>
                  <a:srgbClr val="0000FF"/>
                </a:solidFill>
                <a:latin typeface="Berlin Sans FB" pitchFamily="34" charset="0"/>
              </a:rPr>
              <a:t>symbols for the atoms </a:t>
            </a:r>
          </a:p>
          <a:p>
            <a:pPr lvl="1" algn="ctr">
              <a:buClr>
                <a:schemeClr val="tx1"/>
              </a:buClr>
            </a:pPr>
            <a:r>
              <a:rPr lang="en-CA" u="sng" dirty="0" smtClean="0">
                <a:solidFill>
                  <a:srgbClr val="0000FF"/>
                </a:solidFill>
                <a:latin typeface="Berlin Sans FB" pitchFamily="34" charset="0"/>
              </a:rPr>
              <a:t>Subtract </a:t>
            </a:r>
            <a:r>
              <a:rPr lang="en-CA" u="sng" dirty="0" smtClean="0">
                <a:solidFill>
                  <a:srgbClr val="FF0000"/>
                </a:solidFill>
                <a:latin typeface="Berlin Sans FB" pitchFamily="34" charset="0"/>
              </a:rPr>
              <a:t>the bonding electrons </a:t>
            </a:r>
            <a:r>
              <a:rPr lang="en-CA" u="sng" dirty="0" smtClean="0">
                <a:solidFill>
                  <a:srgbClr val="0000FF"/>
                </a:solidFill>
                <a:latin typeface="Berlin Sans FB" pitchFamily="34" charset="0"/>
              </a:rPr>
              <a:t>from your total number </a:t>
            </a:r>
            <a:r>
              <a:rPr lang="en-CA" dirty="0" smtClean="0">
                <a:latin typeface="Berlin Sans FB" pitchFamily="34" charset="0"/>
              </a:rPr>
              <a:t>of valence electrons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00400"/>
            <a:ext cx="3473426" cy="2800767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+ 21 valence electrons</a:t>
            </a:r>
          </a:p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n-US" sz="4400" b="1" u="sng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v.e.</a:t>
            </a:r>
            <a:endParaRPr lang="en-US" sz="4400" b="1" u="sng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768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76800" y="3138580"/>
            <a:ext cx="3886200" cy="2800767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– 6  valence electrons</a:t>
            </a:r>
          </a:p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n-US" sz="4400" b="1" u="sng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v.e. left</a:t>
            </a:r>
            <a:endParaRPr lang="en-US" sz="4400" b="1" u="sng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1" descr="08_Pg305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038337" cy="23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8382000" cy="1524000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dirty="0" smtClean="0">
                <a:latin typeface="Berlin Sans FB" pitchFamily="34" charset="0"/>
              </a:rPr>
              <a:t>2. Write the </a:t>
            </a:r>
            <a:r>
              <a:rPr lang="en-CA" u="sng" dirty="0" smtClean="0">
                <a:solidFill>
                  <a:srgbClr val="0000FF"/>
                </a:solidFill>
                <a:latin typeface="Berlin Sans FB" pitchFamily="34" charset="0"/>
              </a:rPr>
              <a:t>symbols for the atoms </a:t>
            </a:r>
          </a:p>
          <a:p>
            <a:pPr lvl="1" algn="ctr">
              <a:buClr>
                <a:schemeClr val="tx1"/>
              </a:buClr>
            </a:pPr>
            <a:r>
              <a:rPr lang="en-CA" u="sng" dirty="0" smtClean="0">
                <a:solidFill>
                  <a:srgbClr val="0000FF"/>
                </a:solidFill>
                <a:latin typeface="Berlin Sans FB" pitchFamily="34" charset="0"/>
              </a:rPr>
              <a:t>Subtract </a:t>
            </a:r>
            <a:r>
              <a:rPr lang="en-CA" u="sng" dirty="0" smtClean="0">
                <a:solidFill>
                  <a:srgbClr val="FF0000"/>
                </a:solidFill>
                <a:latin typeface="Berlin Sans FB" pitchFamily="34" charset="0"/>
              </a:rPr>
              <a:t>the bonding electrons </a:t>
            </a:r>
            <a:r>
              <a:rPr lang="en-CA" u="sng" dirty="0" smtClean="0">
                <a:solidFill>
                  <a:srgbClr val="0000FF"/>
                </a:solidFill>
                <a:latin typeface="Berlin Sans FB" pitchFamily="34" charset="0"/>
              </a:rPr>
              <a:t>from your total number </a:t>
            </a:r>
            <a:r>
              <a:rPr lang="en-CA" dirty="0" smtClean="0">
                <a:latin typeface="Berlin Sans FB" pitchFamily="34" charset="0"/>
              </a:rPr>
              <a:t>of valence electrons</a:t>
            </a:r>
          </a:p>
        </p:txBody>
      </p:sp>
    </p:spTree>
    <p:extLst>
      <p:ext uri="{BB962C8B-B14F-4D97-AF65-F5344CB8AC3E}">
        <p14:creationId xmlns:p14="http://schemas.microsoft.com/office/powerpoint/2010/main" xmlns="" val="897768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990600"/>
            <a:ext cx="7866719" cy="761984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sz="3600" dirty="0" smtClean="0">
                <a:latin typeface="Berlin Sans FB" pitchFamily="34" charset="0"/>
              </a:rPr>
              <a:t>3. </a:t>
            </a:r>
            <a:r>
              <a:rPr lang="en-CA" sz="3600" b="1" dirty="0" smtClean="0">
                <a:solidFill>
                  <a:srgbClr val="C00000"/>
                </a:solidFill>
                <a:latin typeface="Berlin Sans FB" pitchFamily="34" charset="0"/>
              </a:rPr>
              <a:t>Fill </a:t>
            </a:r>
            <a:r>
              <a:rPr lang="en-CA" sz="3600" dirty="0" smtClean="0">
                <a:latin typeface="Berlin Sans FB" pitchFamily="34" charset="0"/>
              </a:rPr>
              <a:t>the </a:t>
            </a:r>
            <a:r>
              <a:rPr lang="en-CA" sz="3600" b="1" dirty="0" smtClean="0">
                <a:solidFill>
                  <a:srgbClr val="C00000"/>
                </a:solidFill>
                <a:latin typeface="Berlin Sans FB" pitchFamily="34" charset="0"/>
              </a:rPr>
              <a:t>octets </a:t>
            </a:r>
            <a:r>
              <a:rPr lang="en-CA" sz="3600" dirty="0" smtClean="0">
                <a:latin typeface="Berlin Sans FB" pitchFamily="34" charset="0"/>
              </a:rPr>
              <a:t>of the </a:t>
            </a:r>
            <a:r>
              <a:rPr lang="en-CA" sz="3600" b="1" dirty="0" smtClean="0">
                <a:solidFill>
                  <a:srgbClr val="C00000"/>
                </a:solidFill>
                <a:latin typeface="Berlin Sans FB" pitchFamily="34" charset="0"/>
              </a:rPr>
              <a:t>outer atoms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2571550"/>
            <a:ext cx="3473426" cy="1446550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valence electrons</a:t>
            </a:r>
          </a:p>
        </p:txBody>
      </p:sp>
      <p:pic>
        <p:nvPicPr>
          <p:cNvPr id="6" name="Picture 11" descr="08_Pg305_UnFigure_1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8122"/>
            <a:ext cx="3581400" cy="21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236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990600"/>
            <a:ext cx="7866719" cy="761984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sz="3600" dirty="0" smtClean="0">
                <a:latin typeface="Berlin Sans FB" pitchFamily="34" charset="0"/>
              </a:rPr>
              <a:t>3. </a:t>
            </a:r>
            <a:r>
              <a:rPr lang="en-CA" sz="3600" b="1" dirty="0" smtClean="0">
                <a:solidFill>
                  <a:srgbClr val="C00000"/>
                </a:solidFill>
                <a:latin typeface="Berlin Sans FB" pitchFamily="34" charset="0"/>
              </a:rPr>
              <a:t>Fill </a:t>
            </a:r>
            <a:r>
              <a:rPr lang="en-CA" sz="3600" dirty="0" smtClean="0">
                <a:latin typeface="Berlin Sans FB" pitchFamily="34" charset="0"/>
              </a:rPr>
              <a:t>the </a:t>
            </a:r>
            <a:r>
              <a:rPr lang="en-CA" sz="3600" b="1" dirty="0" smtClean="0">
                <a:solidFill>
                  <a:srgbClr val="C00000"/>
                </a:solidFill>
                <a:latin typeface="Berlin Sans FB" pitchFamily="34" charset="0"/>
              </a:rPr>
              <a:t>octets </a:t>
            </a:r>
            <a:r>
              <a:rPr lang="en-CA" sz="3600" dirty="0" smtClean="0">
                <a:latin typeface="Berlin Sans FB" pitchFamily="34" charset="0"/>
              </a:rPr>
              <a:t>of the </a:t>
            </a:r>
            <a:r>
              <a:rPr lang="en-CA" sz="3600" b="1" dirty="0" smtClean="0">
                <a:solidFill>
                  <a:srgbClr val="C00000"/>
                </a:solidFill>
                <a:latin typeface="Berlin Sans FB" pitchFamily="34" charset="0"/>
              </a:rPr>
              <a:t>outer atoms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2571550"/>
            <a:ext cx="3473426" cy="1446550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valence electrons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" name="Picture 11" descr="08_Pg305_UnFigure_2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8562"/>
            <a:ext cx="4019792" cy="25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92632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990600"/>
            <a:ext cx="7866719" cy="990600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lvl="1" indent="0" algn="ctr">
              <a:buClr>
                <a:schemeClr val="tx1"/>
              </a:buClr>
              <a:buNone/>
            </a:pPr>
            <a:r>
              <a:rPr lang="en-CA" u="sng" dirty="0" smtClean="0">
                <a:solidFill>
                  <a:srgbClr val="0000FF"/>
                </a:solidFill>
                <a:latin typeface="Berlin Sans FB" pitchFamily="34" charset="0"/>
              </a:rPr>
              <a:t>Subtract </a:t>
            </a:r>
            <a:r>
              <a:rPr lang="en-CA" u="sng" dirty="0" smtClean="0">
                <a:solidFill>
                  <a:srgbClr val="FF0000"/>
                </a:solidFill>
                <a:latin typeface="Berlin Sans FB" pitchFamily="34" charset="0"/>
              </a:rPr>
              <a:t>the added electrons </a:t>
            </a:r>
            <a:r>
              <a:rPr lang="en-CA" u="sng" dirty="0">
                <a:solidFill>
                  <a:srgbClr val="0000FF"/>
                </a:solidFill>
                <a:latin typeface="Berlin Sans FB" pitchFamily="34" charset="0"/>
              </a:rPr>
              <a:t>from your total number </a:t>
            </a:r>
            <a:r>
              <a:rPr lang="en-CA" dirty="0">
                <a:latin typeface="Berlin Sans FB" pitchFamily="34" charset="0"/>
              </a:rPr>
              <a:t>of valence electrons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CA" sz="3600" b="1" dirty="0" smtClean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571550"/>
            <a:ext cx="3473426" cy="1446550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valence electrons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" name="Picture 11" descr="08_Pg305_UnFigure_2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8562"/>
            <a:ext cx="4019792" cy="25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127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9432"/>
            <a:ext cx="8972550" cy="47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11759" cy="769441"/>
          </a:xfrm>
          <a:solidFill>
            <a:srgbClr val="FFFFCC"/>
          </a:solidFill>
        </p:spPr>
        <p:txBody>
          <a:bodyPr wrap="square" anchor="t" anchorCtr="0">
            <a:spAutoFit/>
          </a:bodyPr>
          <a:lstStyle/>
          <a:p>
            <a:pPr>
              <a:defRPr/>
            </a:pPr>
            <a:r>
              <a:rPr lang="en-CA" sz="4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LEWIS DIAGRAMS - REVIEW</a:t>
            </a:r>
            <a:endParaRPr lang="en-CA" sz="24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90600"/>
            <a:ext cx="8153400" cy="106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 smtClean="0">
                <a:latin typeface="Berlin Sans FB Demi" pitchFamily="34" charset="0"/>
              </a:rPr>
              <a:t>Show only </a:t>
            </a:r>
            <a:r>
              <a:rPr lang="en-CA" dirty="0">
                <a:latin typeface="Berlin Sans FB Demi" pitchFamily="34" charset="0"/>
              </a:rPr>
              <a:t>an atom’s </a:t>
            </a:r>
            <a:r>
              <a:rPr lang="en-CA" u="sng" dirty="0">
                <a:solidFill>
                  <a:srgbClr val="FF0000"/>
                </a:solidFill>
                <a:latin typeface="Berlin Sans FB Demi" pitchFamily="34" charset="0"/>
              </a:rPr>
              <a:t>valence electrons </a:t>
            </a:r>
            <a:r>
              <a:rPr lang="en-CA" dirty="0">
                <a:latin typeface="Berlin Sans FB Demi" pitchFamily="34" charset="0"/>
              </a:rPr>
              <a:t>and the chemical symbol.</a:t>
            </a: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190626" y="-136525"/>
            <a:ext cx="3957638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990600"/>
            <a:ext cx="7866719" cy="990600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lvl="1" indent="0" algn="ctr">
              <a:buClr>
                <a:schemeClr val="tx1"/>
              </a:buClr>
              <a:buNone/>
            </a:pPr>
            <a:r>
              <a:rPr lang="en-CA" u="sng" dirty="0" smtClean="0">
                <a:solidFill>
                  <a:srgbClr val="0000FF"/>
                </a:solidFill>
                <a:latin typeface="Berlin Sans FB" pitchFamily="34" charset="0"/>
              </a:rPr>
              <a:t>Subtract </a:t>
            </a:r>
            <a:r>
              <a:rPr lang="en-CA" u="sng" dirty="0" smtClean="0">
                <a:solidFill>
                  <a:srgbClr val="FF0000"/>
                </a:solidFill>
                <a:latin typeface="Berlin Sans FB" pitchFamily="34" charset="0"/>
              </a:rPr>
              <a:t>the added electrons </a:t>
            </a:r>
            <a:r>
              <a:rPr lang="en-CA" u="sng" dirty="0">
                <a:solidFill>
                  <a:srgbClr val="0000FF"/>
                </a:solidFill>
                <a:latin typeface="Berlin Sans FB" pitchFamily="34" charset="0"/>
              </a:rPr>
              <a:t>from your total number </a:t>
            </a:r>
            <a:r>
              <a:rPr lang="en-CA" dirty="0">
                <a:latin typeface="Berlin Sans FB" pitchFamily="34" charset="0"/>
              </a:rPr>
              <a:t>of valence electrons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CA" sz="3600" b="1" dirty="0" smtClean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" name="Picture 11" descr="08_Pg305_UnFigure_2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8562"/>
            <a:ext cx="4019792" cy="25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57800" y="2514600"/>
            <a:ext cx="3473426" cy="2800767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– 18  valence electrons</a:t>
            </a:r>
          </a:p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en-US" sz="4400" b="1" u="sng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v.e. left</a:t>
            </a:r>
            <a:endParaRPr lang="en-US" sz="4400" b="1" u="sng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2316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04164" y="1066800"/>
            <a:ext cx="7691127" cy="761984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sz="3600" dirty="0" smtClean="0">
                <a:latin typeface="Berlin Sans FB" pitchFamily="34" charset="0"/>
              </a:rPr>
              <a:t>4. Fill the </a:t>
            </a:r>
            <a:r>
              <a:rPr lang="en-CA" sz="3600" dirty="0" smtClean="0">
                <a:solidFill>
                  <a:srgbClr val="FF0000"/>
                </a:solidFill>
                <a:latin typeface="Berlin Sans FB" pitchFamily="34" charset="0"/>
              </a:rPr>
              <a:t>octet</a:t>
            </a:r>
            <a:r>
              <a:rPr lang="en-CA" sz="3600" dirty="0" smtClean="0">
                <a:latin typeface="Berlin Sans FB" pitchFamily="34" charset="0"/>
              </a:rPr>
              <a:t> of the </a:t>
            </a:r>
            <a:r>
              <a:rPr lang="en-CA" sz="3600" dirty="0" smtClean="0">
                <a:solidFill>
                  <a:srgbClr val="FF0000"/>
                </a:solidFill>
                <a:latin typeface="Berlin Sans FB" pitchFamily="34" charset="0"/>
              </a:rPr>
              <a:t>central atom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6901" y="3200400"/>
            <a:ext cx="3473426" cy="1446550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valence electrons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9" name="Picture 11" descr="08_Pg305_UnFigure_2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28562"/>
            <a:ext cx="4019792" cy="251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337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04164" y="1066800"/>
            <a:ext cx="7691127" cy="761984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sz="3600" dirty="0" smtClean="0">
                <a:latin typeface="Berlin Sans FB" pitchFamily="34" charset="0"/>
              </a:rPr>
              <a:t>4. Fill the </a:t>
            </a:r>
            <a:r>
              <a:rPr lang="en-CA" sz="3600" dirty="0" smtClean="0">
                <a:solidFill>
                  <a:srgbClr val="FF0000"/>
                </a:solidFill>
                <a:latin typeface="Berlin Sans FB" pitchFamily="34" charset="0"/>
              </a:rPr>
              <a:t>octet</a:t>
            </a:r>
            <a:r>
              <a:rPr lang="en-CA" sz="3600" dirty="0" smtClean="0">
                <a:latin typeface="Berlin Sans FB" pitchFamily="34" charset="0"/>
              </a:rPr>
              <a:t> of the </a:t>
            </a:r>
            <a:r>
              <a:rPr lang="en-CA" sz="3600" dirty="0" smtClean="0">
                <a:solidFill>
                  <a:srgbClr val="FF0000"/>
                </a:solidFill>
                <a:latin typeface="Berlin Sans FB" pitchFamily="34" charset="0"/>
              </a:rPr>
              <a:t>central atom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6901" y="3200400"/>
            <a:ext cx="3473426" cy="1446550"/>
          </a:xfrm>
          <a:prstGeom prst="rect">
            <a:avLst/>
          </a:prstGeom>
          <a:solidFill>
            <a:srgbClr val="00197D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 valence electrons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STEPS TO FOLLOW…</a:t>
            </a:r>
            <a:endParaRPr lang="en-US" sz="40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1" name="Picture 10" descr="08_Pg305_UnFigure_3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952" y="2438400"/>
            <a:ext cx="4322122" cy="27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5095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3355108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solidFill>
                  <a:srgbClr val="C00000"/>
                </a:solidFill>
                <a:latin typeface="Berlin Sans FB" pitchFamily="34" charset="0"/>
              </a:rPr>
              <a:t>EXAMPLE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3600" b="1" dirty="0" smtClean="0">
                <a:latin typeface="Agency FB" pitchFamily="34" charset="0"/>
              </a:rPr>
              <a:t>Draw Lewis Structures for</a:t>
            </a:r>
          </a:p>
          <a:p>
            <a:pPr marL="742950" indent="-742950" algn="ctr">
              <a:spcBef>
                <a:spcPts val="0"/>
              </a:spcBef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H</a:t>
            </a:r>
            <a:r>
              <a:rPr lang="en-CA" sz="3600" b="1" baseline="-25000" dirty="0" smtClean="0">
                <a:latin typeface="Agency FB" pitchFamily="34" charset="0"/>
              </a:rPr>
              <a:t>2</a:t>
            </a:r>
            <a:r>
              <a:rPr lang="en-CA" sz="3600" b="1" dirty="0" smtClean="0">
                <a:latin typeface="Agency FB" pitchFamily="34" charset="0"/>
              </a:rPr>
              <a:t>O</a:t>
            </a:r>
          </a:p>
          <a:p>
            <a:pPr marL="742950" indent="-742950" algn="ctr">
              <a:spcBef>
                <a:spcPts val="0"/>
              </a:spcBef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CH</a:t>
            </a:r>
            <a:r>
              <a:rPr lang="en-CA" sz="3600" b="1" baseline="-25000" dirty="0" smtClean="0">
                <a:latin typeface="Agency FB" pitchFamily="34" charset="0"/>
              </a:rPr>
              <a:t>4</a:t>
            </a:r>
          </a:p>
          <a:p>
            <a:pPr marL="742950" indent="-742950" algn="ctr">
              <a:spcBef>
                <a:spcPts val="0"/>
              </a:spcBef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CH</a:t>
            </a:r>
            <a:r>
              <a:rPr lang="en-CA" sz="3600" b="1" baseline="-25000" dirty="0" smtClean="0">
                <a:latin typeface="Agency FB" pitchFamily="34" charset="0"/>
              </a:rPr>
              <a:t>2</a:t>
            </a:r>
            <a:r>
              <a:rPr lang="en-CA" sz="3600" b="1" dirty="0" smtClean="0">
                <a:latin typeface="Agency FB" pitchFamily="34" charset="0"/>
              </a:rPr>
              <a:t>Cl</a:t>
            </a:r>
            <a:r>
              <a:rPr lang="en-CA" sz="3600" b="1" baseline="-25000" dirty="0" smtClean="0">
                <a:latin typeface="Agency FB" pitchFamily="34" charset="0"/>
              </a:rPr>
              <a:t>2</a:t>
            </a:r>
          </a:p>
          <a:p>
            <a:pPr marL="742950" indent="-742950" algn="ctr">
              <a:spcBef>
                <a:spcPts val="0"/>
              </a:spcBef>
              <a:buFontTx/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NH</a:t>
            </a:r>
            <a:r>
              <a:rPr lang="en-CA" sz="3600" b="1" baseline="-25000" dirty="0" smtClean="0">
                <a:latin typeface="Agency FB" pitchFamily="34" charset="0"/>
              </a:rPr>
              <a:t>4</a:t>
            </a:r>
            <a:r>
              <a:rPr lang="en-CA" sz="3600" b="1" baseline="52000" dirty="0" smtClean="0">
                <a:latin typeface="Agency FB" pitchFamily="34" charset="0"/>
              </a:rPr>
              <a:t>+</a:t>
            </a:r>
          </a:p>
          <a:p>
            <a:pPr marL="742950" indent="-742950" algn="ctr">
              <a:spcBef>
                <a:spcPts val="0"/>
              </a:spcBef>
              <a:buNone/>
            </a:pPr>
            <a:endParaRPr lang="en-CA" sz="3600" b="1" baseline="-25000" dirty="0" smtClean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338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2783236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solidFill>
                  <a:srgbClr val="C00000"/>
                </a:solidFill>
                <a:latin typeface="Berlin Sans FB" pitchFamily="34" charset="0"/>
              </a:rPr>
              <a:t>WORKSHEET EXAMPLE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3600" b="1" dirty="0" smtClean="0">
                <a:latin typeface="Agency FB" pitchFamily="34" charset="0"/>
              </a:rPr>
              <a:t>Draw Lewis Structures for</a:t>
            </a:r>
          </a:p>
          <a:p>
            <a:pPr marL="742950" indent="-742950" algn="ctr">
              <a:spcBef>
                <a:spcPts val="0"/>
              </a:spcBef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CH</a:t>
            </a:r>
            <a:r>
              <a:rPr lang="en-CA" sz="3600" b="1" baseline="-25000" dirty="0" smtClean="0">
                <a:latin typeface="Agency FB" pitchFamily="34" charset="0"/>
              </a:rPr>
              <a:t>2</a:t>
            </a:r>
            <a:r>
              <a:rPr lang="en-CA" sz="3600" b="1" dirty="0" smtClean="0">
                <a:latin typeface="Agency FB" pitchFamily="34" charset="0"/>
              </a:rPr>
              <a:t>Cl</a:t>
            </a:r>
            <a:r>
              <a:rPr lang="en-CA" sz="3600" b="1" baseline="-25000" dirty="0" smtClean="0">
                <a:latin typeface="Agency FB" pitchFamily="34" charset="0"/>
              </a:rPr>
              <a:t>2</a:t>
            </a:r>
          </a:p>
          <a:p>
            <a:pPr marL="742950" indent="-742950" algn="ctr">
              <a:spcBef>
                <a:spcPts val="0"/>
              </a:spcBef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C</a:t>
            </a:r>
            <a:r>
              <a:rPr lang="en-CA" sz="3600" b="1" baseline="-25000" dirty="0" smtClean="0">
                <a:latin typeface="Agency FB" pitchFamily="34" charset="0"/>
              </a:rPr>
              <a:t>2</a:t>
            </a:r>
            <a:r>
              <a:rPr lang="en-CA" sz="3600" b="1" dirty="0" smtClean="0">
                <a:latin typeface="Agency FB" pitchFamily="34" charset="0"/>
              </a:rPr>
              <a:t>H</a:t>
            </a:r>
            <a:r>
              <a:rPr lang="en-CA" sz="3600" b="1" baseline="-25000" dirty="0" smtClean="0">
                <a:latin typeface="Agency FB" pitchFamily="34" charset="0"/>
              </a:rPr>
              <a:t>4</a:t>
            </a:r>
          </a:p>
          <a:p>
            <a:pPr marL="742950" indent="-742950" algn="ctr">
              <a:spcBef>
                <a:spcPts val="0"/>
              </a:spcBef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BrO</a:t>
            </a:r>
            <a:r>
              <a:rPr lang="en-CA" sz="3600" b="1" baseline="-25000" dirty="0" smtClean="0">
                <a:latin typeface="Agency FB" pitchFamily="34" charset="0"/>
              </a:rPr>
              <a:t>3</a:t>
            </a:r>
            <a:r>
              <a:rPr lang="en-CA" sz="3600" b="1" baseline="30000" dirty="0" smtClean="0">
                <a:latin typeface="Agency FB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3699338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395536" y="1301234"/>
            <a:ext cx="4176464" cy="687606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2308"/>
            <a:ext cx="9144000" cy="2783236"/>
          </a:xfrm>
          <a:solidFill>
            <a:srgbClr val="FFFF00"/>
          </a:solidFill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CA" sz="3600" b="1" dirty="0" smtClean="0">
                <a:solidFill>
                  <a:srgbClr val="C00000"/>
                </a:solidFill>
                <a:latin typeface="Berlin Sans FB" pitchFamily="34" charset="0"/>
              </a:rPr>
              <a:t>WORKSHEET EXAMPLE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CA" sz="3600" b="1" dirty="0" smtClean="0">
                <a:latin typeface="Agency FB" pitchFamily="34" charset="0"/>
              </a:rPr>
              <a:t>Draw Lewis Structures for</a:t>
            </a:r>
          </a:p>
          <a:p>
            <a:pPr marL="742950" indent="-742950" algn="ctr">
              <a:spcBef>
                <a:spcPts val="0"/>
              </a:spcBef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NO</a:t>
            </a:r>
            <a:endParaRPr lang="en-CA" sz="3600" b="1" baseline="-25000" dirty="0" smtClean="0">
              <a:latin typeface="Agency FB" pitchFamily="34" charset="0"/>
            </a:endParaRPr>
          </a:p>
          <a:p>
            <a:pPr marL="742950" indent="-742950" algn="ctr">
              <a:spcBef>
                <a:spcPts val="0"/>
              </a:spcBef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BF</a:t>
            </a:r>
            <a:r>
              <a:rPr lang="en-CA" sz="3600" b="1" baseline="-25000" dirty="0" smtClean="0">
                <a:latin typeface="Agency FB" pitchFamily="34" charset="0"/>
              </a:rPr>
              <a:t>3</a:t>
            </a:r>
          </a:p>
          <a:p>
            <a:pPr marL="742950" indent="-742950" algn="ctr">
              <a:spcBef>
                <a:spcPts val="0"/>
              </a:spcBef>
              <a:buAutoNum type="alphaLcParenR"/>
            </a:pPr>
            <a:r>
              <a:rPr lang="en-CA" sz="3600" b="1" dirty="0" smtClean="0">
                <a:latin typeface="Agency FB" pitchFamily="34" charset="0"/>
              </a:rPr>
              <a:t>PF</a:t>
            </a:r>
            <a:r>
              <a:rPr lang="en-CA" sz="3600" b="1" baseline="-25000" dirty="0" smtClean="0">
                <a:latin typeface="Agency FB" pitchFamily="34" charset="0"/>
              </a:rPr>
              <a:t>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5" y="3207280"/>
            <a:ext cx="4811245" cy="8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07280"/>
            <a:ext cx="2384799" cy="22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81120"/>
            <a:ext cx="2098656" cy="232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1265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EXCEPTIONTS TO THE OCTET RULE</a:t>
            </a:r>
            <a:endParaRPr lang="en-AU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4704"/>
            <a:ext cx="8763000" cy="1152128"/>
          </a:xfrm>
          <a:solidFill>
            <a:srgbClr val="FFFFCC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1. For molecules and polyatomic ions 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containing an odd number of valence electrons</a:t>
            </a:r>
            <a:endParaRPr lang="en-CA" dirty="0">
              <a:solidFill>
                <a:srgbClr val="FF0000"/>
              </a:solidFill>
              <a:latin typeface="Berlin Sans FB" pitchFamily="34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0" y="3411349"/>
            <a:ext cx="8610600" cy="1152128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2. For molecules and polyatomic ions in which 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an atom has fewer than an octet of valence electrons</a:t>
            </a:r>
          </a:p>
          <a:p>
            <a:pPr marL="0" indent="0">
              <a:buFont typeface="Wingdings" pitchFamily="2" charset="2"/>
              <a:buNone/>
            </a:pPr>
            <a:endParaRPr lang="en-AU" dirty="0" smtClean="0"/>
          </a:p>
          <a:p>
            <a:pPr marL="0" indent="0">
              <a:buFont typeface="Wingdings" pitchFamily="2" charset="2"/>
              <a:buNone/>
            </a:pPr>
            <a:endParaRPr lang="en-AU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447010" cy="110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63477"/>
            <a:ext cx="2384799" cy="22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0634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836712"/>
            <a:ext cx="8686800" cy="1152128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3. For molecules and polyatomic ions in which 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an atom has more than an octet of valence electrons</a:t>
            </a:r>
          </a:p>
          <a:p>
            <a:pPr marL="0" indent="0">
              <a:buFont typeface="Wingdings" pitchFamily="2" charset="2"/>
              <a:buNone/>
            </a:pPr>
            <a:endParaRPr lang="en-AU" dirty="0" smtClean="0"/>
          </a:p>
          <a:p>
            <a:pPr marL="0" indent="0">
              <a:buFont typeface="Wingdings" pitchFamily="2" charset="2"/>
              <a:buNone/>
            </a:pPr>
            <a:endParaRPr lang="en-AU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899" y="2348880"/>
            <a:ext cx="2098656" cy="232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  <a:solidFill>
            <a:srgbClr val="00FF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EXCEPTIONTS TO THE OCTET RULE</a:t>
            </a:r>
            <a:endParaRPr lang="en-AU" b="1" dirty="0" smtClean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5162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1447800"/>
            <a:ext cx="8686801" cy="223224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Complete pairing of valence ele</a:t>
            </a:r>
            <a:r>
              <a:rPr lang="en-CA" b="1" dirty="0">
                <a:solidFill>
                  <a:srgbClr val="000000"/>
                </a:solidFill>
                <a:latin typeface="Agency FB" pitchFamily="34" charset="0"/>
              </a:rPr>
              <a:t>c</a:t>
            </a: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trons is impossible due to the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odd number of valence electrons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CA" dirty="0" smtClean="0">
              <a:solidFill>
                <a:srgbClr val="000000"/>
              </a:solidFill>
              <a:latin typeface="Berlin Sans FB" pitchFamily="34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CA" dirty="0" smtClean="0">
                <a:solidFill>
                  <a:srgbClr val="000000"/>
                </a:solidFill>
                <a:latin typeface="Berlin Sans FB" pitchFamily="34" charset="0"/>
              </a:rPr>
              <a:t>e.g.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ClO</a:t>
            </a:r>
            <a:r>
              <a:rPr lang="en-CA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,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NO</a:t>
            </a:r>
            <a:r>
              <a:rPr lang="en-CA" dirty="0" smtClean="0">
                <a:latin typeface="Berlin Sans FB" pitchFamily="34" charset="0"/>
              </a:rPr>
              <a:t>,</a:t>
            </a:r>
            <a:r>
              <a:rPr lang="en-CA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NO</a:t>
            </a:r>
            <a:r>
              <a:rPr lang="en-CA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dirty="0" smtClean="0">
                <a:latin typeface="Berlin Sans FB" pitchFamily="34" charset="0"/>
              </a:rPr>
              <a:t>,</a:t>
            </a:r>
            <a:r>
              <a:rPr lang="en-CA" b="1" dirty="0" smtClean="0">
                <a:latin typeface="Berlin Sans FB" pitchFamily="34" charset="0"/>
              </a:rPr>
              <a:t> </a:t>
            </a:r>
            <a:r>
              <a:rPr lang="en-CA" b="1" dirty="0" smtClean="0">
                <a:solidFill>
                  <a:srgbClr val="FF0000"/>
                </a:solidFill>
                <a:latin typeface="Berlin Sans FB" pitchFamily="34" charset="0"/>
              </a:rPr>
              <a:t>O</a:t>
            </a:r>
            <a:r>
              <a:rPr lang="en-CA" b="1" baseline="-25000" dirty="0" smtClean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CA" b="1" baseline="30000" dirty="0" smtClean="0">
                <a:solidFill>
                  <a:srgbClr val="FF0000"/>
                </a:solidFill>
                <a:latin typeface="Berlin Sans FB" pitchFamily="34" charset="0"/>
              </a:rPr>
              <a:t>-</a:t>
            </a:r>
          </a:p>
          <a:p>
            <a:pPr marL="0" indent="0">
              <a:buFont typeface="Wingdings" pitchFamily="2" charset="2"/>
              <a:buNone/>
            </a:pPr>
            <a:endParaRPr lang="en-AU" dirty="0" smtClean="0"/>
          </a:p>
          <a:p>
            <a:pPr marL="0" indent="0">
              <a:buFont typeface="Wingdings" pitchFamily="2" charset="2"/>
              <a:buNone/>
            </a:pPr>
            <a:endParaRPr lang="en-AU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152400"/>
            <a:ext cx="8763000" cy="1152128"/>
          </a:xfrm>
          <a:prstGeom prst="rect">
            <a:avLst/>
          </a:prstGeom>
          <a:solidFill>
            <a:srgbClr val="FFFFCC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1. For molecules and polyatomic ions </a:t>
            </a:r>
            <a:r>
              <a:rPr kumimoji="0" lang="en-C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containing an odd number of valence electrons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A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803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"/>
            <a:ext cx="8534400" cy="990600"/>
          </a:xfrm>
          <a:solidFill>
            <a:srgbClr val="CCFF99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</a:pP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2. For molecules and polyatomic ions in which </a:t>
            </a:r>
            <a:r>
              <a:rPr lang="en-CA" sz="2800" dirty="0">
                <a:solidFill>
                  <a:srgbClr val="0070C0"/>
                </a:solidFill>
                <a:latin typeface="Berlin Sans FB" pitchFamily="34" charset="0"/>
              </a:rPr>
              <a:t>an atom has fewer than an octet of valence electrons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1371600"/>
            <a:ext cx="8534400" cy="1165448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Not very common</a:t>
            </a:r>
          </a:p>
          <a:p>
            <a:pPr algn="ctr">
              <a:spcBef>
                <a:spcPct val="0"/>
              </a:spcBef>
            </a:pP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Mostly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boron</a:t>
            </a: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beryllium</a:t>
            </a: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,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aluminum</a:t>
            </a: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 compounds</a:t>
            </a:r>
            <a:endParaRPr lang="en-AU" b="1" dirty="0" smtClean="0">
              <a:latin typeface="Agency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07848"/>
            <a:ext cx="8573120" cy="192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0.tqn.com/d/chemistry/1/0/z/d/1/BeCl2_BCl3_D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06511"/>
            <a:ext cx="3810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558" y="3354012"/>
            <a:ext cx="4154878" cy="102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3436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190626" y="-136525"/>
            <a:ext cx="3957638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9298"/>
            <a:ext cx="6943395" cy="56912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0626" y="152400"/>
            <a:ext cx="7178333" cy="769441"/>
          </a:xfrm>
          <a:solidFill>
            <a:srgbClr val="FFFFCC"/>
          </a:solidFill>
        </p:spPr>
        <p:txBody>
          <a:bodyPr anchor="t" anchorCtr="0">
            <a:spAutoFit/>
          </a:bodyPr>
          <a:lstStyle/>
          <a:p>
            <a:pPr>
              <a:defRPr/>
            </a:pPr>
            <a:r>
              <a:rPr lang="en-CA" sz="44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LEWIS DIAGRAMS</a:t>
            </a:r>
            <a:endParaRPr lang="en-CA" sz="2400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610600" cy="999728"/>
          </a:xfrm>
          <a:solidFill>
            <a:srgbClr val="CCFF99"/>
          </a:solidFill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</a:pPr>
            <a:r>
              <a:rPr lang="en-CA" sz="2800" dirty="0">
                <a:solidFill>
                  <a:srgbClr val="000000"/>
                </a:solidFill>
                <a:latin typeface="Berlin Sans FB" pitchFamily="34" charset="0"/>
              </a:rPr>
              <a:t>3. For molecules and polyatomic ions in which </a:t>
            </a:r>
            <a:r>
              <a:rPr lang="en-CA" sz="2800" dirty="0">
                <a:solidFill>
                  <a:srgbClr val="FF0000"/>
                </a:solidFill>
                <a:latin typeface="Berlin Sans FB" pitchFamily="34" charset="0"/>
              </a:rPr>
              <a:t>an atom has more than an octet of valence electrons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  <a:p>
            <a:pPr marL="0" indent="0" eaLnBrk="1" hangingPunct="1">
              <a:buFont typeface="Wingdings" pitchFamily="2" charset="2"/>
              <a:buNone/>
            </a:pPr>
            <a:endParaRPr lang="en-A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1196752"/>
            <a:ext cx="8610600" cy="1708796"/>
          </a:xfrm>
          <a:prstGeom prst="rect">
            <a:avLst/>
          </a:prstGeom>
          <a:solidFill>
            <a:srgbClr val="FFFFCC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Very common</a:t>
            </a:r>
          </a:p>
          <a:p>
            <a:pPr algn="ctr">
              <a:spcBef>
                <a:spcPct val="0"/>
              </a:spcBef>
            </a:pP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Such molecules/ions are called </a:t>
            </a:r>
            <a:r>
              <a:rPr lang="en-CA" b="1" dirty="0" smtClean="0">
                <a:solidFill>
                  <a:srgbClr val="FF0000"/>
                </a:solidFill>
                <a:latin typeface="Agency FB" pitchFamily="34" charset="0"/>
              </a:rPr>
              <a:t>HYPERVALENT</a:t>
            </a:r>
          </a:p>
          <a:p>
            <a:pPr algn="ctr">
              <a:spcBef>
                <a:spcPct val="0"/>
              </a:spcBef>
            </a:pPr>
            <a:r>
              <a:rPr lang="en-CA" b="1" dirty="0" smtClean="0">
                <a:solidFill>
                  <a:srgbClr val="000000"/>
                </a:solidFill>
                <a:latin typeface="Agency FB" pitchFamily="34" charset="0"/>
              </a:rPr>
              <a:t>Only for atoms of 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3</a:t>
            </a:r>
            <a:r>
              <a:rPr lang="en-CA" b="1" u="sng" baseline="30000" dirty="0" smtClean="0">
                <a:solidFill>
                  <a:srgbClr val="0000FF"/>
                </a:solidFill>
                <a:latin typeface="Agency FB" pitchFamily="34" charset="0"/>
              </a:rPr>
              <a:t>rd</a:t>
            </a:r>
            <a:r>
              <a:rPr lang="en-CA" b="1" u="sng" dirty="0" smtClean="0">
                <a:solidFill>
                  <a:srgbClr val="0000FF"/>
                </a:solidFill>
                <a:latin typeface="Agency FB" pitchFamily="34" charset="0"/>
              </a:rPr>
              <a:t> period or higher</a:t>
            </a:r>
            <a:endParaRPr lang="en-AU" b="1" u="sng" dirty="0" smtClean="0">
              <a:solidFill>
                <a:srgbClr val="0000FF"/>
              </a:solidFill>
              <a:latin typeface="Agency FB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472" y="2967335"/>
            <a:ext cx="3809056" cy="1569660"/>
          </a:xfrm>
          <a:prstGeom prst="rect">
            <a:avLst/>
          </a:prstGeom>
          <a:solidFill>
            <a:srgbClr val="0000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WHY?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4648200"/>
            <a:ext cx="8610600" cy="1756636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algn="ctr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They have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available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and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unfilled d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CA" sz="2400" u="sng" dirty="0" smtClean="0">
                <a:solidFill>
                  <a:srgbClr val="C00000"/>
                </a:solidFill>
                <a:latin typeface="Berlin Sans FB" pitchFamily="34" charset="0"/>
              </a:rPr>
              <a:t>orbitals </a:t>
            </a:r>
            <a:r>
              <a:rPr lang="en-CA" sz="2400" dirty="0" smtClean="0">
                <a:solidFill>
                  <a:srgbClr val="002060"/>
                </a:solidFill>
                <a:latin typeface="Berlin Sans FB" pitchFamily="34" charset="0"/>
              </a:rPr>
              <a:t>for bonding</a:t>
            </a:r>
          </a:p>
          <a:p>
            <a:pPr marL="514350" indent="-514350" algn="ctr">
              <a:spcBef>
                <a:spcPts val="0"/>
              </a:spcBef>
              <a:spcAft>
                <a:spcPts val="0"/>
              </a:spcAft>
              <a:buNone/>
            </a:pPr>
            <a:endParaRPr lang="en-CA" sz="2400" dirty="0" smtClean="0">
              <a:solidFill>
                <a:srgbClr val="002060"/>
              </a:solidFill>
              <a:latin typeface="Berlin Sans FB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2. Their central atom (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P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,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S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, </a:t>
            </a:r>
            <a:r>
              <a:rPr lang="en-CA" sz="2400" b="1" dirty="0" smtClean="0">
                <a:solidFill>
                  <a:srgbClr val="0000FF"/>
                </a:solidFill>
                <a:latin typeface="Berlin Sans FB" pitchFamily="34" charset="0"/>
              </a:rPr>
              <a:t>I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, </a:t>
            </a:r>
            <a:r>
              <a:rPr lang="en-CA" sz="2400" b="1" dirty="0" err="1" smtClean="0">
                <a:solidFill>
                  <a:srgbClr val="0000FF"/>
                </a:solidFill>
                <a:latin typeface="Berlin Sans FB" pitchFamily="34" charset="0"/>
              </a:rPr>
              <a:t>Xe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…) is large enough to be bonded to even five different smaller atoms (</a:t>
            </a:r>
            <a:r>
              <a:rPr lang="en-CA" sz="2400" b="1" dirty="0" err="1" smtClean="0">
                <a:solidFill>
                  <a:srgbClr val="C00000"/>
                </a:solidFill>
                <a:latin typeface="Berlin Sans FB" pitchFamily="34" charset="0"/>
              </a:rPr>
              <a:t>Cl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, </a:t>
            </a:r>
            <a:r>
              <a:rPr lang="en-CA" sz="2400" b="1" dirty="0" smtClean="0">
                <a:solidFill>
                  <a:srgbClr val="C00000"/>
                </a:solidFill>
                <a:latin typeface="Berlin Sans FB" pitchFamily="34" charset="0"/>
              </a:rPr>
              <a:t>F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 or </a:t>
            </a:r>
            <a:r>
              <a:rPr lang="en-CA" sz="2400" b="1" dirty="0" smtClean="0">
                <a:solidFill>
                  <a:srgbClr val="C00000"/>
                </a:solidFill>
                <a:latin typeface="Berlin Sans FB" pitchFamily="34" charset="0"/>
              </a:rPr>
              <a:t>O</a:t>
            </a:r>
            <a:r>
              <a:rPr lang="en-CA" sz="2400" dirty="0" smtClean="0">
                <a:solidFill>
                  <a:srgbClr val="7030A0"/>
                </a:solidFill>
                <a:latin typeface="Berlin Sans FB" pitchFamily="34" charset="0"/>
              </a:rPr>
              <a:t>)</a:t>
            </a: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269518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3950" y="0"/>
            <a:ext cx="400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838200"/>
            <a:ext cx="6400800" cy="6608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286000"/>
            <a:ext cx="7505700" cy="5313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200400"/>
            <a:ext cx="161925" cy="23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3200400"/>
            <a:ext cx="266700" cy="200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3200400"/>
            <a:ext cx="285750" cy="200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3200400"/>
            <a:ext cx="276225" cy="23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86600" y="3200400"/>
            <a:ext cx="266700" cy="219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0" y="0"/>
            <a:ext cx="571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04800"/>
            <a:ext cx="1452562" cy="13205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295400"/>
            <a:ext cx="1619250" cy="1190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2895600"/>
            <a:ext cx="2895600" cy="600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876800"/>
            <a:ext cx="1419225" cy="1428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5105400"/>
            <a:ext cx="2695575" cy="638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94808"/>
            <a:ext cx="9120092" cy="805392"/>
          </a:xfrm>
        </p:spPr>
        <p:txBody>
          <a:bodyPr>
            <a:noAutofit/>
          </a:bodyPr>
          <a:lstStyle/>
          <a:p>
            <a:pPr marL="742950" indent="-742950">
              <a:buClr>
                <a:schemeClr val="tx1"/>
              </a:buClr>
              <a:buNone/>
            </a:pPr>
            <a:r>
              <a:rPr lang="en-CA" sz="3600" u="sng" dirty="0" smtClean="0">
                <a:solidFill>
                  <a:srgbClr val="FF0000"/>
                </a:solidFill>
                <a:latin typeface="Britannic Bold" pitchFamily="34" charset="0"/>
              </a:rPr>
              <a:t>Valence electrons: </a:t>
            </a:r>
            <a:r>
              <a:rPr lang="en-CA" sz="3600" dirty="0" smtClean="0">
                <a:latin typeface="Berlin Sans FB" pitchFamily="34" charset="0"/>
              </a:rPr>
              <a:t>16 electrons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gency FB" pitchFamily="34" charset="0"/>
              </a:rPr>
              <a:t>Draw a Lewis structure of </a:t>
            </a:r>
            <a:r>
              <a:rPr lang="en-US" sz="4000" b="1" dirty="0" smtClean="0">
                <a:solidFill>
                  <a:srgbClr val="0000FF"/>
                </a:solidFill>
                <a:latin typeface="Agency FB" pitchFamily="34" charset="0"/>
              </a:rPr>
              <a:t>carbon dioxide</a:t>
            </a:r>
            <a:endParaRPr lang="en-US" sz="40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0769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8682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94808"/>
            <a:ext cx="9120092" cy="3396192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sz="3600" dirty="0" smtClean="0">
                <a:latin typeface="Berlin Sans FB" pitchFamily="34" charset="0"/>
              </a:rPr>
              <a:t>5. </a:t>
            </a:r>
            <a:r>
              <a:rPr lang="en-CA" sz="3600" dirty="0">
                <a:latin typeface="Berlin Sans FB" pitchFamily="34" charset="0"/>
              </a:rPr>
              <a:t>If you </a:t>
            </a:r>
            <a:r>
              <a:rPr lang="en-CA" sz="3600" u="sng" dirty="0">
                <a:solidFill>
                  <a:srgbClr val="FF0000"/>
                </a:solidFill>
                <a:latin typeface="Berlin Sans FB" pitchFamily="34" charset="0"/>
              </a:rPr>
              <a:t>run out of electrons</a:t>
            </a:r>
            <a:r>
              <a:rPr lang="en-CA" sz="3600" dirty="0">
                <a:latin typeface="Berlin Sans FB" pitchFamily="34" charset="0"/>
              </a:rPr>
              <a:t> before </a:t>
            </a:r>
            <a:r>
              <a:rPr lang="en-CA" sz="3600" u="sng" dirty="0">
                <a:solidFill>
                  <a:srgbClr val="7030A0"/>
                </a:solidFill>
                <a:latin typeface="Berlin Sans FB" pitchFamily="34" charset="0"/>
              </a:rPr>
              <a:t>the central atom has an octet</a:t>
            </a:r>
            <a:r>
              <a:rPr lang="en-CA" sz="3600" u="sng" dirty="0" smtClean="0">
                <a:solidFill>
                  <a:srgbClr val="7030A0"/>
                </a:solidFill>
                <a:latin typeface="Berlin Sans FB" pitchFamily="34" charset="0"/>
              </a:rPr>
              <a:t>…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600" dirty="0">
                <a:latin typeface="Berlin Sans FB" pitchFamily="34" charset="0"/>
              </a:rPr>
              <a:t>	</a:t>
            </a:r>
            <a:endParaRPr lang="en-US" sz="3600" dirty="0" smtClean="0">
              <a:latin typeface="Berlin Sans FB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US" sz="3600" dirty="0">
              <a:latin typeface="Berlin Sans FB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600" dirty="0" smtClean="0">
                <a:latin typeface="Berlin Sans FB" pitchFamily="34" charset="0"/>
              </a:rPr>
              <a:t>                   </a:t>
            </a:r>
            <a:r>
              <a:rPr lang="en-US" sz="3600" u="sng" dirty="0" smtClean="0">
                <a:solidFill>
                  <a:srgbClr val="0000FF"/>
                </a:solidFill>
                <a:latin typeface="Berlin Sans FB" pitchFamily="34" charset="0"/>
              </a:rPr>
              <a:t>…</a:t>
            </a:r>
            <a:r>
              <a:rPr lang="en-US" sz="3600" u="sng" dirty="0">
                <a:solidFill>
                  <a:srgbClr val="0000FF"/>
                </a:solidFill>
                <a:latin typeface="Berlin Sans FB" pitchFamily="34" charset="0"/>
              </a:rPr>
              <a:t>form multiple bonds </a:t>
            </a:r>
            <a:r>
              <a:rPr lang="en-US" sz="3600" dirty="0">
                <a:latin typeface="Berlin Sans FB" pitchFamily="34" charset="0"/>
              </a:rPr>
              <a:t>until it does</a:t>
            </a:r>
            <a:endParaRPr lang="en-CA" sz="3600" dirty="0">
              <a:latin typeface="Berlin Sans FB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CA" sz="3600" dirty="0" smtClean="0">
              <a:latin typeface="Berlin Sans FB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gency FB" pitchFamily="34" charset="0"/>
              </a:rPr>
              <a:t>Draw a Lewis structure of </a:t>
            </a:r>
            <a:r>
              <a:rPr lang="en-US" sz="4000" b="1" dirty="0" smtClean="0">
                <a:solidFill>
                  <a:srgbClr val="0000FF"/>
                </a:solidFill>
                <a:latin typeface="Agency FB" pitchFamily="34" charset="0"/>
              </a:rPr>
              <a:t>carbon dioxide</a:t>
            </a:r>
            <a:endParaRPr lang="en-US" sz="4000" b="1" dirty="0">
              <a:solidFill>
                <a:srgbClr val="0000FF"/>
              </a:solidFill>
              <a:latin typeface="Agency FB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2790825" cy="10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133600"/>
            <a:ext cx="3200400" cy="104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419600"/>
            <a:ext cx="32880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191000"/>
            <a:ext cx="339557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68682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794808"/>
            <a:ext cx="9120092" cy="5154472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CA" sz="3600" dirty="0" smtClean="0">
                <a:latin typeface="Berlin Sans FB" pitchFamily="34" charset="0"/>
              </a:rPr>
              <a:t>5. </a:t>
            </a:r>
            <a:r>
              <a:rPr lang="en-CA" sz="3600" dirty="0">
                <a:latin typeface="Berlin Sans FB" pitchFamily="34" charset="0"/>
              </a:rPr>
              <a:t>If you </a:t>
            </a:r>
            <a:r>
              <a:rPr lang="en-CA" sz="3600" u="sng" dirty="0">
                <a:solidFill>
                  <a:srgbClr val="FF0000"/>
                </a:solidFill>
                <a:latin typeface="Berlin Sans FB" pitchFamily="34" charset="0"/>
              </a:rPr>
              <a:t>run out of electrons</a:t>
            </a:r>
            <a:r>
              <a:rPr lang="en-CA" sz="3600" dirty="0">
                <a:latin typeface="Berlin Sans FB" pitchFamily="34" charset="0"/>
              </a:rPr>
              <a:t> before the central atom has an octet</a:t>
            </a:r>
            <a:r>
              <a:rPr lang="en-CA" sz="3600" dirty="0" smtClean="0">
                <a:latin typeface="Berlin Sans FB" pitchFamily="34" charset="0"/>
              </a:rPr>
              <a:t>…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600" dirty="0">
                <a:latin typeface="Berlin Sans FB" pitchFamily="34" charset="0"/>
              </a:rPr>
              <a:t>	</a:t>
            </a:r>
            <a:endParaRPr lang="en-US" sz="3600" dirty="0" smtClean="0">
              <a:latin typeface="Berlin Sans FB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US" sz="3600" dirty="0">
              <a:latin typeface="Berlin Sans FB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US" sz="3600" dirty="0" smtClean="0">
              <a:latin typeface="Berlin Sans FB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600" dirty="0">
                <a:latin typeface="Berlin Sans FB" pitchFamily="34" charset="0"/>
              </a:rPr>
              <a:t> </a:t>
            </a:r>
            <a:r>
              <a:rPr lang="en-US" sz="3600" dirty="0" smtClean="0">
                <a:latin typeface="Berlin Sans FB" pitchFamily="34" charset="0"/>
              </a:rPr>
              <a:t>                  </a:t>
            </a:r>
            <a:r>
              <a:rPr lang="en-US" sz="3600" u="sng" dirty="0" smtClean="0">
                <a:solidFill>
                  <a:srgbClr val="0000FF"/>
                </a:solidFill>
                <a:latin typeface="Berlin Sans FB" pitchFamily="34" charset="0"/>
              </a:rPr>
              <a:t>…</a:t>
            </a:r>
            <a:r>
              <a:rPr lang="en-US" sz="3600" u="sng" dirty="0">
                <a:solidFill>
                  <a:srgbClr val="0000FF"/>
                </a:solidFill>
                <a:latin typeface="Berlin Sans FB" pitchFamily="34" charset="0"/>
              </a:rPr>
              <a:t>form multiple bonds </a:t>
            </a:r>
            <a:r>
              <a:rPr lang="en-US" sz="3600" dirty="0">
                <a:latin typeface="Berlin Sans FB" pitchFamily="34" charset="0"/>
              </a:rPr>
              <a:t>until it does</a:t>
            </a:r>
            <a:endParaRPr lang="en-CA" sz="3600" dirty="0">
              <a:latin typeface="Berlin Sans FB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endParaRPr lang="en-CA" sz="3600" dirty="0" smtClean="0">
              <a:latin typeface="Berlin Sans FB" pitchFamily="34" charset="0"/>
            </a:endParaRPr>
          </a:p>
        </p:txBody>
      </p:sp>
      <p:pic>
        <p:nvPicPr>
          <p:cNvPr id="9" name="Picture 16" descr="08_Pg306_UnFigure_2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040" y="2204864"/>
            <a:ext cx="4518806" cy="12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08_Pg306_UnFigure_3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05053"/>
            <a:ext cx="8733450" cy="146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20092" cy="73732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gency FB" pitchFamily="34" charset="0"/>
              </a:rPr>
              <a:t>Draw a Lewis Structure of hydrogen cyanide</a:t>
            </a:r>
            <a:endParaRPr lang="en-US" sz="4000" b="1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82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6325" y="0"/>
            <a:ext cx="447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524000"/>
            <a:ext cx="14763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352800"/>
            <a:ext cx="13430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953000"/>
            <a:ext cx="1619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654749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838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HOMEWORK/CLASSWORK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33800" cy="4114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oper Black" pitchFamily="18" charset="0"/>
              </a:rPr>
              <a:t>6.4 Review Questions</a:t>
            </a:r>
          </a:p>
          <a:p>
            <a:pPr lvl="1"/>
            <a:r>
              <a:rPr lang="en-US" smtClean="0">
                <a:latin typeface="Cooper Black" pitchFamily="18" charset="0"/>
              </a:rPr>
              <a:t>all</a:t>
            </a:r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419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3581400"/>
            <a:ext cx="8820150" cy="168047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5715000"/>
            <a:ext cx="8877300" cy="84501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447800" y="7620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14478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18288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18288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4478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600" y="8382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1400" y="7620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315200" y="11430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15200" y="14478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91400" y="1828800"/>
            <a:ext cx="304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89058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81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362200"/>
            <a:ext cx="1085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743200"/>
            <a:ext cx="7715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3048000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3429000"/>
            <a:ext cx="762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2362200"/>
            <a:ext cx="752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3810000"/>
            <a:ext cx="676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2667000"/>
            <a:ext cx="676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3048000"/>
            <a:ext cx="7524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4200" y="3429000"/>
            <a:ext cx="828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34200" y="3810000"/>
            <a:ext cx="857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9432"/>
            <a:ext cx="8972550" cy="47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533709" cy="953378"/>
          </a:xfrm>
          <a:solidFill>
            <a:srgbClr val="FFFF00"/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6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Rule # 1</a:t>
            </a:r>
            <a:endParaRPr lang="en-CA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464496"/>
            <a:ext cx="6324600" cy="1392808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800" dirty="0" smtClean="0">
                <a:latin typeface="Berlin Sans FB Demi" pitchFamily="34" charset="0"/>
              </a:rPr>
              <a:t>Dots representing </a:t>
            </a:r>
            <a:r>
              <a:rPr lang="en-CA" sz="2800" u="sng" dirty="0" smtClean="0">
                <a:solidFill>
                  <a:srgbClr val="FF0000"/>
                </a:solidFill>
                <a:latin typeface="Berlin Sans FB Demi" pitchFamily="34" charset="0"/>
              </a:rPr>
              <a:t>valence electrons </a:t>
            </a:r>
            <a:r>
              <a:rPr lang="en-CA" sz="2800" dirty="0" smtClean="0">
                <a:latin typeface="Berlin Sans FB Demi" pitchFamily="34" charset="0"/>
              </a:rPr>
              <a:t>are placed around the element symbols</a:t>
            </a:r>
            <a:endParaRPr lang="en-CA" sz="2800" dirty="0">
              <a:latin typeface="Berlin Sans FB Demi" pitchFamily="34" charset="0"/>
            </a:endParaRP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190626" y="-136525"/>
            <a:ext cx="3957638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813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006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19400"/>
            <a:ext cx="3248518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9504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79617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124200"/>
            <a:ext cx="1002689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399" y="1676400"/>
            <a:ext cx="23821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267200"/>
            <a:ext cx="222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295400"/>
            <a:ext cx="2590800" cy="196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3581400"/>
            <a:ext cx="2743200" cy="280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35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14400"/>
            <a:ext cx="2667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667000"/>
            <a:ext cx="26193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410200"/>
            <a:ext cx="22955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690563" cy="74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371600"/>
            <a:ext cx="72760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733800"/>
            <a:ext cx="714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886200"/>
            <a:ext cx="762000" cy="46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1143000"/>
            <a:ext cx="2438400" cy="27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1209498"/>
            <a:ext cx="2438400" cy="238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4038600"/>
            <a:ext cx="2667000" cy="263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3886200"/>
            <a:ext cx="2819400" cy="276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7162800" cy="463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447800"/>
            <a:ext cx="21380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599" y="3505200"/>
            <a:ext cx="208774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2489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23469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990600"/>
            <a:ext cx="261083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0"/>
            <a:ext cx="1524000" cy="17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048000"/>
            <a:ext cx="2319337" cy="149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1828800"/>
            <a:ext cx="18923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1828800"/>
            <a:ext cx="1745876" cy="781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57400" y="3124200"/>
            <a:ext cx="1819275" cy="20265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4724400"/>
            <a:ext cx="1662112" cy="18271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9432"/>
            <a:ext cx="8972550" cy="472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307475"/>
            <a:ext cx="6096000" cy="1723008"/>
          </a:xfrm>
          <a:solidFill>
            <a:srgbClr val="CCFF99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>
                <a:latin typeface="Berlin Sans FB Demi" pitchFamily="34" charset="0"/>
              </a:rPr>
              <a:t>Electron dots are placed </a:t>
            </a:r>
            <a:r>
              <a:rPr lang="en-CA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singly</a:t>
            </a:r>
            <a:r>
              <a:rPr lang="en-C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CA" dirty="0">
                <a:latin typeface="Berlin Sans FB Demi" pitchFamily="34" charset="0"/>
              </a:rPr>
              <a:t>until the fifth electron is reached then they are </a:t>
            </a:r>
            <a:r>
              <a:rPr lang="en-CA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paired</a:t>
            </a:r>
            <a:endParaRPr lang="en-CA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190626" y="-136525"/>
            <a:ext cx="3957638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3533709" cy="953378"/>
          </a:xfrm>
          <a:solidFill>
            <a:srgbClr val="FFFF00"/>
          </a:solidFill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CA" sz="6000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Rule # 2</a:t>
            </a:r>
            <a:endParaRPr lang="en-CA" dirty="0">
              <a:solidFill>
                <a:srgbClr val="0000FF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7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FFCC"/>
          </a:solidFill>
        </p:spPr>
        <p:txBody>
          <a:bodyPr>
            <a:noAutofit/>
          </a:bodyPr>
          <a:lstStyle/>
          <a:p>
            <a:pPr algn="ctr"/>
            <a:r>
              <a:rPr lang="en-CA" sz="3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Lewis Diagrams of </a:t>
            </a:r>
            <a:r>
              <a:rPr lang="en-CA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IONS </a:t>
            </a:r>
            <a:r>
              <a:rPr lang="en-CA" sz="32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and </a:t>
            </a:r>
            <a:r>
              <a:rPr lang="en-CA" sz="32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IONIC BONDS</a:t>
            </a:r>
            <a:endParaRPr lang="en-CA" sz="20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6333" y="878982"/>
            <a:ext cx="9017668" cy="247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93A299"/>
              </a:buClr>
            </a:pPr>
            <a:r>
              <a:rPr lang="en-GB" sz="2400" b="1" u="sng" dirty="0">
                <a:solidFill>
                  <a:srgbClr val="0070C0"/>
                </a:solidFill>
                <a:latin typeface="Berlin Sans FB Demi" pitchFamily="34" charset="0"/>
              </a:rPr>
              <a:t>For positive ions</a:t>
            </a:r>
            <a:r>
              <a:rPr lang="en-GB" sz="2400" b="1" dirty="0">
                <a:solidFill>
                  <a:srgbClr val="0070C0"/>
                </a:solidFill>
                <a:latin typeface="Berlin Sans FB Demi" pitchFamily="34" charset="0"/>
              </a:rPr>
              <a:t>, </a:t>
            </a:r>
            <a:r>
              <a:rPr lang="en-GB" sz="2400" b="1" dirty="0">
                <a:solidFill>
                  <a:srgbClr val="292934"/>
                </a:solidFill>
                <a:latin typeface="Calibri" panose="020F0502020204030204" pitchFamily="34" charset="0"/>
              </a:rPr>
              <a:t>one electron dot is removed from the valence shell for each positive charge.</a:t>
            </a:r>
          </a:p>
          <a:p>
            <a:pPr lvl="1" fontAlgn="auto">
              <a:spcAft>
                <a:spcPts val="0"/>
              </a:spcAft>
              <a:buClr>
                <a:srgbClr val="93A299"/>
              </a:buClr>
            </a:pPr>
            <a:r>
              <a:rPr lang="en-GB" sz="2400" b="1" u="sng" dirty="0">
                <a:solidFill>
                  <a:srgbClr val="FF0000"/>
                </a:solidFill>
                <a:latin typeface="Berlin Sans FB Demi" pitchFamily="34" charset="0"/>
              </a:rPr>
              <a:t>For negative ions, </a:t>
            </a:r>
            <a:r>
              <a:rPr lang="en-GB" sz="2400" b="1" dirty="0">
                <a:solidFill>
                  <a:srgbClr val="292934"/>
                </a:solidFill>
                <a:latin typeface="Calibri" panose="020F0502020204030204" pitchFamily="34" charset="0"/>
              </a:rPr>
              <a:t>one electron dot is added to each valence shell for each negative charge. </a:t>
            </a:r>
          </a:p>
          <a:p>
            <a:pPr lvl="1" fontAlgn="auto">
              <a:spcAft>
                <a:spcPts val="0"/>
              </a:spcAft>
              <a:buClr>
                <a:srgbClr val="93A299"/>
              </a:buClr>
            </a:pPr>
            <a:r>
              <a:rPr lang="en-GB" sz="2400" b="1" dirty="0">
                <a:solidFill>
                  <a:srgbClr val="292934"/>
                </a:solidFill>
                <a:latin typeface="Calibri" panose="020F0502020204030204" pitchFamily="34" charset="0"/>
              </a:rPr>
              <a:t>Square brackets are placed around each ion to indicate transfer of electrons.</a:t>
            </a:r>
            <a:endParaRPr lang="en-US" sz="2400" b="1" dirty="0">
              <a:solidFill>
                <a:srgbClr val="292934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Text Box 44"/>
          <p:cNvSpPr txBox="1">
            <a:spLocks noChangeArrowheads="1"/>
          </p:cNvSpPr>
          <p:nvPr/>
        </p:nvSpPr>
        <p:spPr bwMode="auto">
          <a:xfrm>
            <a:off x="4589859" y="2769268"/>
            <a:ext cx="28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srgbClr val="292934"/>
              </a:solidFill>
              <a:latin typeface="Arial"/>
            </a:endParaRPr>
          </a:p>
        </p:txBody>
      </p:sp>
      <p:sp>
        <p:nvSpPr>
          <p:cNvPr id="119" name="Text Box 44"/>
          <p:cNvSpPr txBox="1">
            <a:spLocks noChangeArrowheads="1"/>
          </p:cNvSpPr>
          <p:nvPr/>
        </p:nvSpPr>
        <p:spPr bwMode="auto">
          <a:xfrm>
            <a:off x="4977504" y="2769268"/>
            <a:ext cx="285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63" y="3443745"/>
            <a:ext cx="3896664" cy="2446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59" y="3307664"/>
            <a:ext cx="4268390" cy="27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4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://www.chemeddl.org/resources/TSTS/PeriodicTable.gif"/>
          <p:cNvSpPr>
            <a:spLocks noChangeAspect="1" noChangeArrowheads="1"/>
          </p:cNvSpPr>
          <p:nvPr/>
        </p:nvSpPr>
        <p:spPr bwMode="auto">
          <a:xfrm>
            <a:off x="1190626" y="-136525"/>
            <a:ext cx="3957638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31" y="0"/>
            <a:ext cx="917553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81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31629"/>
            <a:ext cx="7916984" cy="177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990600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LEWIS STRUCTURE DIAGRAMS for MOLECULES</a:t>
            </a:r>
            <a:endParaRPr lang="en-AU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45970"/>
            <a:ext cx="8028384" cy="2030630"/>
          </a:xfrm>
          <a:solidFill>
            <a:srgbClr val="FFFFCC"/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u="sng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Lewis structures </a:t>
            </a:r>
            <a:r>
              <a:rPr lang="en-US" sz="3200" dirty="0" smtClean="0">
                <a:latin typeface="Britannic Bold" panose="020B0903060703020204" pitchFamily="34" charset="0"/>
              </a:rPr>
              <a:t>are representations of molecules showing </a:t>
            </a:r>
            <a:r>
              <a:rPr lang="en-US" sz="3200" u="sng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all valence electrons</a:t>
            </a:r>
            <a:r>
              <a:rPr lang="en-US" sz="3200" dirty="0" smtClean="0">
                <a:latin typeface="Britannic Bold" panose="020B0903060703020204" pitchFamily="34" charset="0"/>
              </a:rPr>
              <a:t>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bonding </a:t>
            </a:r>
            <a:r>
              <a:rPr lang="en-US" dirty="0" smtClean="0">
                <a:latin typeface="Britannic Bold" panose="020B0903060703020204" pitchFamily="34" charset="0"/>
              </a:rPr>
              <a:t>and 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nonbonding</a:t>
            </a:r>
            <a:endParaRPr lang="en-AU" dirty="0" smtClean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580112" y="5013176"/>
            <a:ext cx="34563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5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849" y="5294081"/>
            <a:ext cx="2823535" cy="106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543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990600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LEWIS STRUCTURE DIAGRAMS for MOLECULES</a:t>
            </a:r>
            <a:endParaRPr lang="en-AU" sz="3200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45970"/>
            <a:ext cx="8028384" cy="2030630"/>
          </a:xfrm>
          <a:solidFill>
            <a:srgbClr val="FFFFCC"/>
          </a:soli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u="sng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Lewis structures </a:t>
            </a:r>
            <a:r>
              <a:rPr lang="en-US" sz="3200" dirty="0" smtClean="0">
                <a:latin typeface="Britannic Bold" panose="020B0903060703020204" pitchFamily="34" charset="0"/>
              </a:rPr>
              <a:t>are representations of molecules showing </a:t>
            </a:r>
            <a:r>
              <a:rPr lang="en-US" sz="3200" u="sng" dirty="0" smtClean="0">
                <a:solidFill>
                  <a:srgbClr val="0000FF"/>
                </a:solidFill>
                <a:latin typeface="Britannic Bold" panose="020B0903060703020204" pitchFamily="34" charset="0"/>
              </a:rPr>
              <a:t>all valence electrons</a:t>
            </a:r>
            <a:r>
              <a:rPr lang="en-US" sz="3200" dirty="0" smtClean="0">
                <a:latin typeface="Britannic Bold" panose="020B0903060703020204" pitchFamily="34" charset="0"/>
              </a:rPr>
              <a:t>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bonding </a:t>
            </a:r>
            <a:r>
              <a:rPr lang="en-US" dirty="0" smtClean="0">
                <a:latin typeface="Britannic Bold" panose="020B0903060703020204" pitchFamily="34" charset="0"/>
              </a:rPr>
              <a:t>and 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  <a:latin typeface="Britannic Bold" panose="020B0903060703020204" pitchFamily="34" charset="0"/>
              </a:rPr>
              <a:t>nonbonding</a:t>
            </a:r>
            <a:endParaRPr lang="en-AU" dirty="0" smtClean="0">
              <a:solidFill>
                <a:srgbClr val="7030A0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580112" y="5013176"/>
            <a:ext cx="34563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5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80112" y="5013176"/>
            <a:ext cx="3456384" cy="15121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5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052" y="3501008"/>
            <a:ext cx="7956376" cy="167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285" y="5301208"/>
            <a:ext cx="354614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4211960" y="5769260"/>
            <a:ext cx="1152128" cy="5400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5580112" y="5575548"/>
            <a:ext cx="377867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83967" y="5575243"/>
            <a:ext cx="3736857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197D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 lone pair</a:t>
            </a:r>
            <a:endParaRPr lang="en-US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197D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104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6" charset="-128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29775</TotalTime>
  <Words>830</Words>
  <Application>Microsoft Office PowerPoint</Application>
  <PresentationFormat>On-screen Show (4:3)</PresentationFormat>
  <Paragraphs>150</Paragraphs>
  <Slides>46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1_Blank Presentation</vt:lpstr>
      <vt:lpstr>4_Blank Presentation</vt:lpstr>
      <vt:lpstr>6_Blank Presentation</vt:lpstr>
      <vt:lpstr>7_Blank Presentation</vt:lpstr>
      <vt:lpstr>8_Blank Presentation</vt:lpstr>
      <vt:lpstr>9_Blank Presentation</vt:lpstr>
      <vt:lpstr>11_Blank Presentation</vt:lpstr>
      <vt:lpstr>2_Office Theme</vt:lpstr>
      <vt:lpstr>2_Clarity</vt:lpstr>
      <vt:lpstr>Office Theme</vt:lpstr>
      <vt:lpstr>1_Office Theme</vt:lpstr>
      <vt:lpstr>Aspect</vt:lpstr>
      <vt:lpstr>6.4 LEWIS STRUCTURE DIAGRAMS</vt:lpstr>
      <vt:lpstr>LEWIS DIAGRAMS - REVIEW</vt:lpstr>
      <vt:lpstr>LEWIS DIAGRAMS</vt:lpstr>
      <vt:lpstr>Rule # 1</vt:lpstr>
      <vt:lpstr>Rule # 2</vt:lpstr>
      <vt:lpstr>Lewis Diagrams of IONS and IONIC BONDS</vt:lpstr>
      <vt:lpstr>Slide 7</vt:lpstr>
      <vt:lpstr>LEWIS STRUCTURE DIAGRAMS for MOLECULES</vt:lpstr>
      <vt:lpstr>LEWIS STRUCTURE DIAGRAMS for MOLECULES</vt:lpstr>
      <vt:lpstr>Lewis Structures and  Multiple Bonds</vt:lpstr>
      <vt:lpstr>Lewis Structures and  Multiple Bonds</vt:lpstr>
      <vt:lpstr>BOND LENGTHS</vt:lpstr>
      <vt:lpstr>STEPS TO FOLLOW…</vt:lpstr>
      <vt:lpstr>STEPS TO FOLLOW…</vt:lpstr>
      <vt:lpstr>STEPS TO FOLLOW…</vt:lpstr>
      <vt:lpstr>STEPS TO FOLLOW…</vt:lpstr>
      <vt:lpstr>STEPS TO FOLLOW…</vt:lpstr>
      <vt:lpstr>STEPS TO FOLLOW…</vt:lpstr>
      <vt:lpstr>STEPS TO FOLLOW…</vt:lpstr>
      <vt:lpstr>STEPS TO FOLLOW…</vt:lpstr>
      <vt:lpstr>STEPS TO FOLLOW…</vt:lpstr>
      <vt:lpstr>STEPS TO FOLLOW…</vt:lpstr>
      <vt:lpstr>Slide 23</vt:lpstr>
      <vt:lpstr>Slide 24</vt:lpstr>
      <vt:lpstr>Slide 25</vt:lpstr>
      <vt:lpstr>EXCEPTIONTS TO THE OCTET RULE</vt:lpstr>
      <vt:lpstr>EXCEPTIONTS TO THE OCTET RULE</vt:lpstr>
      <vt:lpstr>Slide 28</vt:lpstr>
      <vt:lpstr>Slide 29</vt:lpstr>
      <vt:lpstr>Slide 30</vt:lpstr>
      <vt:lpstr>Slide 31</vt:lpstr>
      <vt:lpstr>Slide 32</vt:lpstr>
      <vt:lpstr>Draw a Lewis structure of carbon dioxide</vt:lpstr>
      <vt:lpstr>Draw a Lewis structure of carbon dioxide</vt:lpstr>
      <vt:lpstr>Draw a Lewis Structure of hydrogen cyanide</vt:lpstr>
      <vt:lpstr>Slide 36</vt:lpstr>
      <vt:lpstr>HOMEWORK/CLASSWORK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John Bookstaver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Bonding</dc:title>
  <dc:creator>Andrej Vlacil</dc:creator>
  <cp:lastModifiedBy>a.vlacil</cp:lastModifiedBy>
  <cp:revision>948</cp:revision>
  <dcterms:created xsi:type="dcterms:W3CDTF">2007-08-03T16:42:09Z</dcterms:created>
  <dcterms:modified xsi:type="dcterms:W3CDTF">2014-06-06T15:00:16Z</dcterms:modified>
</cp:coreProperties>
</file>