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slideLayouts/slideLayout48.xml" ContentType="application/vnd.openxmlformats-officedocument.presentationml.slideLayou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Layouts/slideLayout40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Layouts/slideLayout58.xml" ContentType="application/vnd.openxmlformats-officedocument.presentationml.slideLayout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Layouts/slideLayout50.xml" ContentType="application/vnd.openxmlformats-officedocument.presentationml.slideLayout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Default Extension="gif" ContentType="image/gif"/>
  <Default Extension="vml" ContentType="application/vnd.openxmlformats-officedocument.vmlDrawing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56" r:id="rId2"/>
    <p:sldMasterId id="2147483868" r:id="rId3"/>
    <p:sldMasterId id="2147483880" r:id="rId4"/>
    <p:sldMasterId id="2147483892" r:id="rId5"/>
    <p:sldMasterId id="2147483929" r:id="rId6"/>
    <p:sldMasterId id="2147483942" r:id="rId7"/>
  </p:sldMasterIdLst>
  <p:notesMasterIdLst>
    <p:notesMasterId r:id="rId211"/>
  </p:notesMasterIdLst>
  <p:sldIdLst>
    <p:sldId id="772" r:id="rId8"/>
    <p:sldId id="773" r:id="rId9"/>
    <p:sldId id="774" r:id="rId10"/>
    <p:sldId id="780" r:id="rId11"/>
    <p:sldId id="775" r:id="rId12"/>
    <p:sldId id="776" r:id="rId13"/>
    <p:sldId id="777" r:id="rId14"/>
    <p:sldId id="778" r:id="rId15"/>
    <p:sldId id="779" r:id="rId16"/>
    <p:sldId id="781" r:id="rId17"/>
    <p:sldId id="785" r:id="rId18"/>
    <p:sldId id="1001" r:id="rId19"/>
    <p:sldId id="1002" r:id="rId20"/>
    <p:sldId id="782" r:id="rId21"/>
    <p:sldId id="787" r:id="rId22"/>
    <p:sldId id="788" r:id="rId23"/>
    <p:sldId id="789" r:id="rId24"/>
    <p:sldId id="790" r:id="rId25"/>
    <p:sldId id="791" r:id="rId26"/>
    <p:sldId id="792" r:id="rId27"/>
    <p:sldId id="793" r:id="rId28"/>
    <p:sldId id="794" r:id="rId29"/>
    <p:sldId id="795" r:id="rId30"/>
    <p:sldId id="796" r:id="rId31"/>
    <p:sldId id="797" r:id="rId32"/>
    <p:sldId id="798" r:id="rId33"/>
    <p:sldId id="799" r:id="rId34"/>
    <p:sldId id="800" r:id="rId35"/>
    <p:sldId id="801" r:id="rId36"/>
    <p:sldId id="802" r:id="rId37"/>
    <p:sldId id="803" r:id="rId38"/>
    <p:sldId id="804" r:id="rId39"/>
    <p:sldId id="805" r:id="rId40"/>
    <p:sldId id="806" r:id="rId41"/>
    <p:sldId id="807" r:id="rId42"/>
    <p:sldId id="808" r:id="rId43"/>
    <p:sldId id="809" r:id="rId44"/>
    <p:sldId id="810" r:id="rId45"/>
    <p:sldId id="811" r:id="rId46"/>
    <p:sldId id="812" r:id="rId47"/>
    <p:sldId id="813" r:id="rId48"/>
    <p:sldId id="814" r:id="rId49"/>
    <p:sldId id="815" r:id="rId50"/>
    <p:sldId id="816" r:id="rId51"/>
    <p:sldId id="817" r:id="rId52"/>
    <p:sldId id="818" r:id="rId53"/>
    <p:sldId id="819" r:id="rId54"/>
    <p:sldId id="820" r:id="rId55"/>
    <p:sldId id="821" r:id="rId56"/>
    <p:sldId id="822" r:id="rId57"/>
    <p:sldId id="823" r:id="rId58"/>
    <p:sldId id="824" r:id="rId59"/>
    <p:sldId id="825" r:id="rId60"/>
    <p:sldId id="826" r:id="rId61"/>
    <p:sldId id="827" r:id="rId62"/>
    <p:sldId id="828" r:id="rId63"/>
    <p:sldId id="829" r:id="rId64"/>
    <p:sldId id="830" r:id="rId65"/>
    <p:sldId id="831" r:id="rId66"/>
    <p:sldId id="832" r:id="rId67"/>
    <p:sldId id="833" r:id="rId68"/>
    <p:sldId id="834" r:id="rId69"/>
    <p:sldId id="1003" r:id="rId70"/>
    <p:sldId id="1034" r:id="rId71"/>
    <p:sldId id="835" r:id="rId72"/>
    <p:sldId id="836" r:id="rId73"/>
    <p:sldId id="837" r:id="rId74"/>
    <p:sldId id="838" r:id="rId75"/>
    <p:sldId id="839" r:id="rId76"/>
    <p:sldId id="840" r:id="rId77"/>
    <p:sldId id="841" r:id="rId78"/>
    <p:sldId id="842" r:id="rId79"/>
    <p:sldId id="843" r:id="rId80"/>
    <p:sldId id="844" r:id="rId81"/>
    <p:sldId id="845" r:id="rId82"/>
    <p:sldId id="846" r:id="rId83"/>
    <p:sldId id="847" r:id="rId84"/>
    <p:sldId id="848" r:id="rId85"/>
    <p:sldId id="849" r:id="rId86"/>
    <p:sldId id="850" r:id="rId87"/>
    <p:sldId id="851" r:id="rId88"/>
    <p:sldId id="852" r:id="rId89"/>
    <p:sldId id="853" r:id="rId90"/>
    <p:sldId id="855" r:id="rId91"/>
    <p:sldId id="856" r:id="rId92"/>
    <p:sldId id="857" r:id="rId93"/>
    <p:sldId id="859" r:id="rId94"/>
    <p:sldId id="860" r:id="rId95"/>
    <p:sldId id="861" r:id="rId96"/>
    <p:sldId id="862" r:id="rId97"/>
    <p:sldId id="863" r:id="rId98"/>
    <p:sldId id="864" r:id="rId99"/>
    <p:sldId id="866" r:id="rId100"/>
    <p:sldId id="1004" r:id="rId101"/>
    <p:sldId id="869" r:id="rId102"/>
    <p:sldId id="885" r:id="rId103"/>
    <p:sldId id="868" r:id="rId104"/>
    <p:sldId id="870" r:id="rId105"/>
    <p:sldId id="871" r:id="rId106"/>
    <p:sldId id="873" r:id="rId107"/>
    <p:sldId id="876" r:id="rId108"/>
    <p:sldId id="879" r:id="rId109"/>
    <p:sldId id="880" r:id="rId110"/>
    <p:sldId id="881" r:id="rId111"/>
    <p:sldId id="882" r:id="rId112"/>
    <p:sldId id="1006" r:id="rId113"/>
    <p:sldId id="883" r:id="rId114"/>
    <p:sldId id="884" r:id="rId115"/>
    <p:sldId id="887" r:id="rId116"/>
    <p:sldId id="888" r:id="rId117"/>
    <p:sldId id="889" r:id="rId118"/>
    <p:sldId id="890" r:id="rId119"/>
    <p:sldId id="891" r:id="rId120"/>
    <p:sldId id="892" r:id="rId121"/>
    <p:sldId id="893" r:id="rId122"/>
    <p:sldId id="894" r:id="rId123"/>
    <p:sldId id="895" r:id="rId124"/>
    <p:sldId id="896" r:id="rId125"/>
    <p:sldId id="897" r:id="rId126"/>
    <p:sldId id="1007" r:id="rId127"/>
    <p:sldId id="1008" r:id="rId128"/>
    <p:sldId id="1010" r:id="rId129"/>
    <p:sldId id="1009" r:id="rId130"/>
    <p:sldId id="1011" r:id="rId131"/>
    <p:sldId id="1015" r:id="rId132"/>
    <p:sldId id="1016" r:id="rId133"/>
    <p:sldId id="1017" r:id="rId134"/>
    <p:sldId id="1018" r:id="rId135"/>
    <p:sldId id="1019" r:id="rId136"/>
    <p:sldId id="1020" r:id="rId137"/>
    <p:sldId id="1021" r:id="rId138"/>
    <p:sldId id="1022" r:id="rId139"/>
    <p:sldId id="1023" r:id="rId140"/>
    <p:sldId id="1024" r:id="rId141"/>
    <p:sldId id="1025" r:id="rId142"/>
    <p:sldId id="1026" r:id="rId143"/>
    <p:sldId id="1027" r:id="rId144"/>
    <p:sldId id="1035" r:id="rId145"/>
    <p:sldId id="1028" r:id="rId146"/>
    <p:sldId id="1029" r:id="rId147"/>
    <p:sldId id="1030" r:id="rId148"/>
    <p:sldId id="1031" r:id="rId149"/>
    <p:sldId id="1032" r:id="rId150"/>
    <p:sldId id="1043" r:id="rId151"/>
    <p:sldId id="899" r:id="rId152"/>
    <p:sldId id="935" r:id="rId153"/>
    <p:sldId id="936" r:id="rId154"/>
    <p:sldId id="937" r:id="rId155"/>
    <p:sldId id="938" r:id="rId156"/>
    <p:sldId id="939" r:id="rId157"/>
    <p:sldId id="940" r:id="rId158"/>
    <p:sldId id="941" r:id="rId159"/>
    <p:sldId id="942" r:id="rId160"/>
    <p:sldId id="955" r:id="rId161"/>
    <p:sldId id="976" r:id="rId162"/>
    <p:sldId id="977" r:id="rId163"/>
    <p:sldId id="978" r:id="rId164"/>
    <p:sldId id="979" r:id="rId165"/>
    <p:sldId id="980" r:id="rId166"/>
    <p:sldId id="981" r:id="rId167"/>
    <p:sldId id="982" r:id="rId168"/>
    <p:sldId id="983" r:id="rId169"/>
    <p:sldId id="984" r:id="rId170"/>
    <p:sldId id="956" r:id="rId171"/>
    <p:sldId id="975" r:id="rId172"/>
    <p:sldId id="985" r:id="rId173"/>
    <p:sldId id="986" r:id="rId174"/>
    <p:sldId id="987" r:id="rId175"/>
    <p:sldId id="988" r:id="rId176"/>
    <p:sldId id="989" r:id="rId177"/>
    <p:sldId id="990" r:id="rId178"/>
    <p:sldId id="991" r:id="rId179"/>
    <p:sldId id="992" r:id="rId180"/>
    <p:sldId id="993" r:id="rId181"/>
    <p:sldId id="994" r:id="rId182"/>
    <p:sldId id="995" r:id="rId183"/>
    <p:sldId id="996" r:id="rId184"/>
    <p:sldId id="997" r:id="rId185"/>
    <p:sldId id="998" r:id="rId186"/>
    <p:sldId id="1033" r:id="rId187"/>
    <p:sldId id="1036" r:id="rId188"/>
    <p:sldId id="1037" r:id="rId189"/>
    <p:sldId id="1038" r:id="rId190"/>
    <p:sldId id="1039" r:id="rId191"/>
    <p:sldId id="1040" r:id="rId192"/>
    <p:sldId id="1041" r:id="rId193"/>
    <p:sldId id="1045" r:id="rId194"/>
    <p:sldId id="1046" r:id="rId195"/>
    <p:sldId id="1047" r:id="rId196"/>
    <p:sldId id="1048" r:id="rId197"/>
    <p:sldId id="1044" r:id="rId198"/>
    <p:sldId id="1049" r:id="rId199"/>
    <p:sldId id="1050" r:id="rId200"/>
    <p:sldId id="1052" r:id="rId201"/>
    <p:sldId id="1051" r:id="rId202"/>
    <p:sldId id="1014" r:id="rId203"/>
    <p:sldId id="1042" r:id="rId204"/>
    <p:sldId id="1057" r:id="rId205"/>
    <p:sldId id="1056" r:id="rId206"/>
    <p:sldId id="1053" r:id="rId207"/>
    <p:sldId id="1054" r:id="rId208"/>
    <p:sldId id="1058" r:id="rId209"/>
    <p:sldId id="1055" r:id="rId2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  <a:srgbClr val="FFFF99"/>
    <a:srgbClr val="99FFCC"/>
    <a:srgbClr val="99FF66"/>
    <a:srgbClr val="00FF00"/>
    <a:srgbClr val="00FFFF"/>
    <a:srgbClr val="99FF99"/>
    <a:srgbClr val="FFFF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46" autoAdjust="0"/>
    <p:restoredTop sz="94660"/>
  </p:normalViewPr>
  <p:slideViewPr>
    <p:cSldViewPr>
      <p:cViewPr>
        <p:scale>
          <a:sx n="80" d="100"/>
          <a:sy n="80" d="100"/>
        </p:scale>
        <p:origin x="-432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71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0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63" Type="http://schemas.openxmlformats.org/officeDocument/2006/relationships/slide" Target="slides/slide56.xml"/><Relationship Id="rId84" Type="http://schemas.openxmlformats.org/officeDocument/2006/relationships/slide" Target="slides/slide77.xml"/><Relationship Id="rId138" Type="http://schemas.openxmlformats.org/officeDocument/2006/relationships/slide" Target="slides/slide131.xml"/><Relationship Id="rId159" Type="http://schemas.openxmlformats.org/officeDocument/2006/relationships/slide" Target="slides/slide152.xml"/><Relationship Id="rId170" Type="http://schemas.openxmlformats.org/officeDocument/2006/relationships/slide" Target="slides/slide163.xml"/><Relationship Id="rId191" Type="http://schemas.openxmlformats.org/officeDocument/2006/relationships/slide" Target="slides/slide184.xml"/><Relationship Id="rId205" Type="http://schemas.openxmlformats.org/officeDocument/2006/relationships/slide" Target="slides/slide198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123" Type="http://schemas.openxmlformats.org/officeDocument/2006/relationships/slide" Target="slides/slide116.xml"/><Relationship Id="rId128" Type="http://schemas.openxmlformats.org/officeDocument/2006/relationships/slide" Target="slides/slide121.xml"/><Relationship Id="rId144" Type="http://schemas.openxmlformats.org/officeDocument/2006/relationships/slide" Target="slides/slide137.xml"/><Relationship Id="rId149" Type="http://schemas.openxmlformats.org/officeDocument/2006/relationships/slide" Target="slides/slide14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160" Type="http://schemas.openxmlformats.org/officeDocument/2006/relationships/slide" Target="slides/slide153.xml"/><Relationship Id="rId165" Type="http://schemas.openxmlformats.org/officeDocument/2006/relationships/slide" Target="slides/slide158.xml"/><Relationship Id="rId181" Type="http://schemas.openxmlformats.org/officeDocument/2006/relationships/slide" Target="slides/slide174.xml"/><Relationship Id="rId186" Type="http://schemas.openxmlformats.org/officeDocument/2006/relationships/slide" Target="slides/slide179.xml"/><Relationship Id="rId211" Type="http://schemas.openxmlformats.org/officeDocument/2006/relationships/notesMaster" Target="notesMasters/notesMaster1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113" Type="http://schemas.openxmlformats.org/officeDocument/2006/relationships/slide" Target="slides/slide106.xml"/><Relationship Id="rId118" Type="http://schemas.openxmlformats.org/officeDocument/2006/relationships/slide" Target="slides/slide111.xml"/><Relationship Id="rId134" Type="http://schemas.openxmlformats.org/officeDocument/2006/relationships/slide" Target="slides/slide127.xml"/><Relationship Id="rId139" Type="http://schemas.openxmlformats.org/officeDocument/2006/relationships/slide" Target="slides/slide132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150" Type="http://schemas.openxmlformats.org/officeDocument/2006/relationships/slide" Target="slides/slide143.xml"/><Relationship Id="rId155" Type="http://schemas.openxmlformats.org/officeDocument/2006/relationships/slide" Target="slides/slide148.xml"/><Relationship Id="rId171" Type="http://schemas.openxmlformats.org/officeDocument/2006/relationships/slide" Target="slides/slide164.xml"/><Relationship Id="rId176" Type="http://schemas.openxmlformats.org/officeDocument/2006/relationships/slide" Target="slides/slide169.xml"/><Relationship Id="rId192" Type="http://schemas.openxmlformats.org/officeDocument/2006/relationships/slide" Target="slides/slide185.xml"/><Relationship Id="rId197" Type="http://schemas.openxmlformats.org/officeDocument/2006/relationships/slide" Target="slides/slide190.xml"/><Relationship Id="rId206" Type="http://schemas.openxmlformats.org/officeDocument/2006/relationships/slide" Target="slides/slide199.xml"/><Relationship Id="rId201" Type="http://schemas.openxmlformats.org/officeDocument/2006/relationships/slide" Target="slides/slide19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59" Type="http://schemas.openxmlformats.org/officeDocument/2006/relationships/slide" Target="slides/slide52.xml"/><Relationship Id="rId103" Type="http://schemas.openxmlformats.org/officeDocument/2006/relationships/slide" Target="slides/slide96.xml"/><Relationship Id="rId108" Type="http://schemas.openxmlformats.org/officeDocument/2006/relationships/slide" Target="slides/slide101.xml"/><Relationship Id="rId124" Type="http://schemas.openxmlformats.org/officeDocument/2006/relationships/slide" Target="slides/slide117.xml"/><Relationship Id="rId129" Type="http://schemas.openxmlformats.org/officeDocument/2006/relationships/slide" Target="slides/slide122.xml"/><Relationship Id="rId54" Type="http://schemas.openxmlformats.org/officeDocument/2006/relationships/slide" Target="slides/slide47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40" Type="http://schemas.openxmlformats.org/officeDocument/2006/relationships/slide" Target="slides/slide133.xml"/><Relationship Id="rId145" Type="http://schemas.openxmlformats.org/officeDocument/2006/relationships/slide" Target="slides/slide138.xml"/><Relationship Id="rId161" Type="http://schemas.openxmlformats.org/officeDocument/2006/relationships/slide" Target="slides/slide154.xml"/><Relationship Id="rId166" Type="http://schemas.openxmlformats.org/officeDocument/2006/relationships/slide" Target="slides/slide159.xml"/><Relationship Id="rId182" Type="http://schemas.openxmlformats.org/officeDocument/2006/relationships/slide" Target="slides/slide175.xml"/><Relationship Id="rId187" Type="http://schemas.openxmlformats.org/officeDocument/2006/relationships/slide" Target="slides/slide18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12" Type="http://schemas.openxmlformats.org/officeDocument/2006/relationships/presProps" Target="presProps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49" Type="http://schemas.openxmlformats.org/officeDocument/2006/relationships/slide" Target="slides/slide42.xml"/><Relationship Id="rId114" Type="http://schemas.openxmlformats.org/officeDocument/2006/relationships/slide" Target="slides/slide107.xml"/><Relationship Id="rId119" Type="http://schemas.openxmlformats.org/officeDocument/2006/relationships/slide" Target="slides/slide112.xml"/><Relationship Id="rId44" Type="http://schemas.openxmlformats.org/officeDocument/2006/relationships/slide" Target="slides/slide37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130" Type="http://schemas.openxmlformats.org/officeDocument/2006/relationships/slide" Target="slides/slide123.xml"/><Relationship Id="rId135" Type="http://schemas.openxmlformats.org/officeDocument/2006/relationships/slide" Target="slides/slide128.xml"/><Relationship Id="rId151" Type="http://schemas.openxmlformats.org/officeDocument/2006/relationships/slide" Target="slides/slide144.xml"/><Relationship Id="rId156" Type="http://schemas.openxmlformats.org/officeDocument/2006/relationships/slide" Target="slides/slide149.xml"/><Relationship Id="rId177" Type="http://schemas.openxmlformats.org/officeDocument/2006/relationships/slide" Target="slides/slide170.xml"/><Relationship Id="rId198" Type="http://schemas.openxmlformats.org/officeDocument/2006/relationships/slide" Target="slides/slide191.xml"/><Relationship Id="rId172" Type="http://schemas.openxmlformats.org/officeDocument/2006/relationships/slide" Target="slides/slide165.xml"/><Relationship Id="rId193" Type="http://schemas.openxmlformats.org/officeDocument/2006/relationships/slide" Target="slides/slide186.xml"/><Relationship Id="rId202" Type="http://schemas.openxmlformats.org/officeDocument/2006/relationships/slide" Target="slides/slide195.xml"/><Relationship Id="rId207" Type="http://schemas.openxmlformats.org/officeDocument/2006/relationships/slide" Target="slides/slide200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120" Type="http://schemas.openxmlformats.org/officeDocument/2006/relationships/slide" Target="slides/slide113.xml"/><Relationship Id="rId125" Type="http://schemas.openxmlformats.org/officeDocument/2006/relationships/slide" Target="slides/slide118.xml"/><Relationship Id="rId141" Type="http://schemas.openxmlformats.org/officeDocument/2006/relationships/slide" Target="slides/slide134.xml"/><Relationship Id="rId146" Type="http://schemas.openxmlformats.org/officeDocument/2006/relationships/slide" Target="slides/slide139.xml"/><Relationship Id="rId167" Type="http://schemas.openxmlformats.org/officeDocument/2006/relationships/slide" Target="slides/slide160.xml"/><Relationship Id="rId188" Type="http://schemas.openxmlformats.org/officeDocument/2006/relationships/slide" Target="slides/slide18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162" Type="http://schemas.openxmlformats.org/officeDocument/2006/relationships/slide" Target="slides/slide155.xml"/><Relationship Id="rId183" Type="http://schemas.openxmlformats.org/officeDocument/2006/relationships/slide" Target="slides/slide176.xml"/><Relationship Id="rId21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slide" Target="slides/slide103.xml"/><Relationship Id="rId115" Type="http://schemas.openxmlformats.org/officeDocument/2006/relationships/slide" Target="slides/slide108.xml"/><Relationship Id="rId131" Type="http://schemas.openxmlformats.org/officeDocument/2006/relationships/slide" Target="slides/slide124.xml"/><Relationship Id="rId136" Type="http://schemas.openxmlformats.org/officeDocument/2006/relationships/slide" Target="slides/slide129.xml"/><Relationship Id="rId157" Type="http://schemas.openxmlformats.org/officeDocument/2006/relationships/slide" Target="slides/slide150.xml"/><Relationship Id="rId178" Type="http://schemas.openxmlformats.org/officeDocument/2006/relationships/slide" Target="slides/slide171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52" Type="http://schemas.openxmlformats.org/officeDocument/2006/relationships/slide" Target="slides/slide145.xml"/><Relationship Id="rId173" Type="http://schemas.openxmlformats.org/officeDocument/2006/relationships/slide" Target="slides/slide166.xml"/><Relationship Id="rId194" Type="http://schemas.openxmlformats.org/officeDocument/2006/relationships/slide" Target="slides/slide187.xml"/><Relationship Id="rId199" Type="http://schemas.openxmlformats.org/officeDocument/2006/relationships/slide" Target="slides/slide192.xml"/><Relationship Id="rId203" Type="http://schemas.openxmlformats.org/officeDocument/2006/relationships/slide" Target="slides/slide196.xml"/><Relationship Id="rId208" Type="http://schemas.openxmlformats.org/officeDocument/2006/relationships/slide" Target="slides/slide20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126" Type="http://schemas.openxmlformats.org/officeDocument/2006/relationships/slide" Target="slides/slide119.xml"/><Relationship Id="rId147" Type="http://schemas.openxmlformats.org/officeDocument/2006/relationships/slide" Target="slides/slide140.xml"/><Relationship Id="rId168" Type="http://schemas.openxmlformats.org/officeDocument/2006/relationships/slide" Target="slides/slide16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121" Type="http://schemas.openxmlformats.org/officeDocument/2006/relationships/slide" Target="slides/slide114.xml"/><Relationship Id="rId142" Type="http://schemas.openxmlformats.org/officeDocument/2006/relationships/slide" Target="slides/slide135.xml"/><Relationship Id="rId163" Type="http://schemas.openxmlformats.org/officeDocument/2006/relationships/slide" Target="slides/slide156.xml"/><Relationship Id="rId184" Type="http://schemas.openxmlformats.org/officeDocument/2006/relationships/slide" Target="slides/slide177.xml"/><Relationship Id="rId189" Type="http://schemas.openxmlformats.org/officeDocument/2006/relationships/slide" Target="slides/slide182.xml"/><Relationship Id="rId3" Type="http://schemas.openxmlformats.org/officeDocument/2006/relationships/slideMaster" Target="slideMasters/slideMaster3.xml"/><Relationship Id="rId214" Type="http://schemas.openxmlformats.org/officeDocument/2006/relationships/theme" Target="theme/theme1.xml"/><Relationship Id="rId25" Type="http://schemas.openxmlformats.org/officeDocument/2006/relationships/slide" Target="slides/slide18.xml"/><Relationship Id="rId46" Type="http://schemas.openxmlformats.org/officeDocument/2006/relationships/slide" Target="slides/slide39.xml"/><Relationship Id="rId67" Type="http://schemas.openxmlformats.org/officeDocument/2006/relationships/slide" Target="slides/slide60.xml"/><Relationship Id="rId116" Type="http://schemas.openxmlformats.org/officeDocument/2006/relationships/slide" Target="slides/slide109.xml"/><Relationship Id="rId137" Type="http://schemas.openxmlformats.org/officeDocument/2006/relationships/slide" Target="slides/slide130.xml"/><Relationship Id="rId158" Type="http://schemas.openxmlformats.org/officeDocument/2006/relationships/slide" Target="slides/slide15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62" Type="http://schemas.openxmlformats.org/officeDocument/2006/relationships/slide" Target="slides/slide55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111" Type="http://schemas.openxmlformats.org/officeDocument/2006/relationships/slide" Target="slides/slide104.xml"/><Relationship Id="rId132" Type="http://schemas.openxmlformats.org/officeDocument/2006/relationships/slide" Target="slides/slide125.xml"/><Relationship Id="rId153" Type="http://schemas.openxmlformats.org/officeDocument/2006/relationships/slide" Target="slides/slide146.xml"/><Relationship Id="rId174" Type="http://schemas.openxmlformats.org/officeDocument/2006/relationships/slide" Target="slides/slide167.xml"/><Relationship Id="rId179" Type="http://schemas.openxmlformats.org/officeDocument/2006/relationships/slide" Target="slides/slide172.xml"/><Relationship Id="rId195" Type="http://schemas.openxmlformats.org/officeDocument/2006/relationships/slide" Target="slides/slide188.xml"/><Relationship Id="rId209" Type="http://schemas.openxmlformats.org/officeDocument/2006/relationships/slide" Target="slides/slide202.xml"/><Relationship Id="rId190" Type="http://schemas.openxmlformats.org/officeDocument/2006/relationships/slide" Target="slides/slide183.xml"/><Relationship Id="rId204" Type="http://schemas.openxmlformats.org/officeDocument/2006/relationships/slide" Target="slides/slide197.xml"/><Relationship Id="rId15" Type="http://schemas.openxmlformats.org/officeDocument/2006/relationships/slide" Target="slides/slide8.xml"/><Relationship Id="rId36" Type="http://schemas.openxmlformats.org/officeDocument/2006/relationships/slide" Target="slides/slide29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27" Type="http://schemas.openxmlformats.org/officeDocument/2006/relationships/slide" Target="slides/slide12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52" Type="http://schemas.openxmlformats.org/officeDocument/2006/relationships/slide" Target="slides/slide45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122" Type="http://schemas.openxmlformats.org/officeDocument/2006/relationships/slide" Target="slides/slide115.xml"/><Relationship Id="rId143" Type="http://schemas.openxmlformats.org/officeDocument/2006/relationships/slide" Target="slides/slide136.xml"/><Relationship Id="rId148" Type="http://schemas.openxmlformats.org/officeDocument/2006/relationships/slide" Target="slides/slide141.xml"/><Relationship Id="rId164" Type="http://schemas.openxmlformats.org/officeDocument/2006/relationships/slide" Target="slides/slide157.xml"/><Relationship Id="rId169" Type="http://schemas.openxmlformats.org/officeDocument/2006/relationships/slide" Target="slides/slide162.xml"/><Relationship Id="rId185" Type="http://schemas.openxmlformats.org/officeDocument/2006/relationships/slide" Target="slides/slide17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80" Type="http://schemas.openxmlformats.org/officeDocument/2006/relationships/slide" Target="slides/slide173.xml"/><Relationship Id="rId210" Type="http://schemas.openxmlformats.org/officeDocument/2006/relationships/slide" Target="slides/slide203.xml"/><Relationship Id="rId215" Type="http://schemas.openxmlformats.org/officeDocument/2006/relationships/tableStyles" Target="tableStyles.xml"/><Relationship Id="rId26" Type="http://schemas.openxmlformats.org/officeDocument/2006/relationships/slide" Target="slides/slide19.xml"/><Relationship Id="rId47" Type="http://schemas.openxmlformats.org/officeDocument/2006/relationships/slide" Target="slides/slide40.xml"/><Relationship Id="rId68" Type="http://schemas.openxmlformats.org/officeDocument/2006/relationships/slide" Target="slides/slide61.xml"/><Relationship Id="rId89" Type="http://schemas.openxmlformats.org/officeDocument/2006/relationships/slide" Target="slides/slide82.xml"/><Relationship Id="rId112" Type="http://schemas.openxmlformats.org/officeDocument/2006/relationships/slide" Target="slides/slide105.xml"/><Relationship Id="rId133" Type="http://schemas.openxmlformats.org/officeDocument/2006/relationships/slide" Target="slides/slide126.xml"/><Relationship Id="rId154" Type="http://schemas.openxmlformats.org/officeDocument/2006/relationships/slide" Target="slides/slide147.xml"/><Relationship Id="rId175" Type="http://schemas.openxmlformats.org/officeDocument/2006/relationships/slide" Target="slides/slide168.xml"/><Relationship Id="rId196" Type="http://schemas.openxmlformats.org/officeDocument/2006/relationships/slide" Target="slides/slide189.xml"/><Relationship Id="rId200" Type="http://schemas.openxmlformats.org/officeDocument/2006/relationships/slide" Target="slides/slide193.xml"/><Relationship Id="rId16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49217-55D8-49C7-BC22-19BFECC9225A}" type="datetimeFigureOut">
              <a:rPr lang="en-CA" smtClean="0"/>
              <a:pPr/>
              <a:t>12/06/2014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8392A-2217-407A-B87E-4BECAD97B7D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98651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2B2E3-484C-4F54-ACDA-DC67E8D9899A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5C1D9-BE51-4988-A4FD-2EC5C4A6F100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09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FF50D-BEC6-4F74-AF02-2F77B9619905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C31AB-FC3C-435E-9A04-87D01F01F2DD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46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D150C-8D59-4B0E-AC37-288195DCBFF5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795EF-810D-4BFE-9E1E-996BC60836DC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185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676400"/>
            <a:ext cx="35052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95400" y="3962400"/>
            <a:ext cx="35052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53000" y="1676400"/>
            <a:ext cx="3505200" cy="4419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F0AD277-85CB-43A0-8600-1273FE17030A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74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6CC5B55-4467-41B2-9C4A-0E2A64F19328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383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2B2E3-484C-4F54-ACDA-DC67E8D9899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5C1D9-BE51-4988-A4FD-2EC5C4A6F10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338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5E11DB-C361-4230-9CE8-6BE13BA0DEA0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6916E-379E-4FBE-9A49-D7106A826E0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820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7B9963-8697-4989-BC28-A629D79A8D4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B1C1F-F6BD-4636-AEF4-78A63B4BB5D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123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27F05-13CC-4B69-9B67-E6CD3433CA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AC263-5393-40A4-948A-81D939A5493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101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75A8D4-87A6-4B1E-9C6B-CAF042FAC2F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5A5DF-36A2-4BE0-83AA-47E0DF70190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376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F83713-510A-431C-BAF9-6BB15F468C8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31213-D8D1-4B0C-B01B-88E9335D26E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5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E11DB-C361-4230-9CE8-6BE13BA0DEA0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6916E-379E-4FBE-9A49-D7106A826E06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412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1C6B-BD61-495A-86CC-6A3BFBB398E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4A56D-DBB3-4BAD-A402-8980CC0ECE5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714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958F26-AB40-48F9-A81D-F92A0354BCF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583D8-965E-4A8C-8E9E-08097E33F09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640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67EF4-D416-401B-9EE3-F684E4D8F32E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8E72C-EDF2-4D2C-8749-8D39FEFF374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684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FF50D-BEC6-4F74-AF02-2F77B961990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C31AB-FC3C-435E-9A04-87D01F01F2D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097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3D150C-8D59-4B0E-AC37-288195DCBFF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795EF-810D-4BFE-9E1E-996BC60836D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766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676400"/>
            <a:ext cx="35052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95400" y="3962400"/>
            <a:ext cx="35052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53000" y="1676400"/>
            <a:ext cx="3505200" cy="4419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F0AD277-85CB-43A0-8600-1273FE17030A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743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fld id="{9282B2E3-484C-4F54-ACDA-DC67E8D9899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285C1D9-BE51-4988-A4FD-2EC5C4A6F10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5E11DB-C361-4230-9CE8-6BE13BA0DEA0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6916E-379E-4FBE-9A49-D7106A826E0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7B9963-8697-4989-BC28-A629D79A8D4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B1C1F-F6BD-4636-AEF4-78A63B4BB5D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27F05-13CC-4B69-9B67-E6CD3433CA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AC263-5393-40A4-948A-81D939A5493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8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9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10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B9963-8697-4989-BC28-A629D79A8D47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1C1F-F6BD-4636-AEF4-78A63B4BB5D8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491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75A8D4-87A6-4B1E-9C6B-CAF042FAC2F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5A5DF-36A2-4BE0-83AA-47E0DF70190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F83713-510A-431C-BAF9-6BB15F468C8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31213-D8D1-4B0C-B01B-88E9335D26E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1C6B-BD61-495A-86CC-6A3BFBB398E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4A56D-DBB3-4BAD-A402-8980CC0ECE5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fld id="{A7958F26-AB40-48F9-A81D-F92A0354BCF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3DA583D8-965E-4A8C-8E9E-08097E33F09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fld id="{E6F67EF4-D416-401B-9EE3-F684E4D8F32E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C078E72C-EDF2-4D2C-8749-8D39FEFF374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FF50D-BEC6-4F74-AF02-2F77B961990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C31AB-FC3C-435E-9A04-87D01F01F2D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3D150C-8D59-4B0E-AC37-288195DCBFF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795EF-810D-4BFE-9E1E-996BC60836D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2B2E3-484C-4F54-ACDA-DC67E8D9899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5C1D9-BE51-4988-A4FD-2EC5C4A6F10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87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5E11DB-C361-4230-9CE8-6BE13BA0DEA0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6916E-379E-4FBE-9A49-D7106A826E0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471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7B9963-8697-4989-BC28-A629D79A8D4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B1C1F-F6BD-4636-AEF4-78A63B4BB5D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31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27F05-13CC-4B69-9B67-E6CD3433CA6B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AC263-5393-40A4-948A-81D939A54933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2044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27F05-13CC-4B69-9B67-E6CD3433CA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AC263-5393-40A4-948A-81D939A5493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3494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75A8D4-87A6-4B1E-9C6B-CAF042FAC2F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5A5DF-36A2-4BE0-83AA-47E0DF70190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19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F83713-510A-431C-BAF9-6BB15F468C8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31213-D8D1-4B0C-B01B-88E9335D26E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0516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1C6B-BD61-495A-86CC-6A3BFBB398E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4A56D-DBB3-4BAD-A402-8980CC0ECE5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6008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958F26-AB40-48F9-A81D-F92A0354BCF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583D8-965E-4A8C-8E9E-08097E33F09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2634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67EF4-D416-401B-9EE3-F684E4D8F32E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8E72C-EDF2-4D2C-8749-8D39FEFF374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4781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FF50D-BEC6-4F74-AF02-2F77B961990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C31AB-FC3C-435E-9A04-87D01F01F2D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4702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3D150C-8D59-4B0E-AC37-288195DCBFF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795EF-810D-4BFE-9E1E-996BC60836D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3864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676400"/>
            <a:ext cx="35052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95400" y="3962400"/>
            <a:ext cx="35052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53000" y="1676400"/>
            <a:ext cx="3505200" cy="4419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F0AD277-85CB-43A0-8600-1273FE17030A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7433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2B2E3-484C-4F54-ACDA-DC67E8D9899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5C1D9-BE51-4988-A4FD-2EC5C4A6F10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96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A8D4-87A6-4B1E-9C6B-CAF042FAC2FB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5A5DF-36A2-4BE0-83AA-47E0DF701900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410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5E11DB-C361-4230-9CE8-6BE13BA0DEA0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6916E-379E-4FBE-9A49-D7106A826E0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6302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7B9963-8697-4989-BC28-A629D79A8D4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B1C1F-F6BD-4636-AEF4-78A63B4BB5D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5123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27F05-13CC-4B69-9B67-E6CD3433CA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AC263-5393-40A4-948A-81D939A5493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7889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75A8D4-87A6-4B1E-9C6B-CAF042FAC2F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5A5DF-36A2-4BE0-83AA-47E0DF70190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4183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F83713-510A-431C-BAF9-6BB15F468C8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31213-D8D1-4B0C-B01B-88E9335D26E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2311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1C6B-BD61-495A-86CC-6A3BFBB398E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4A56D-DBB3-4BAD-A402-8980CC0ECE5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3022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958F26-AB40-48F9-A81D-F92A0354BCF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583D8-965E-4A8C-8E9E-08097E33F09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8508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67EF4-D416-401B-9EE3-F684E4D8F32E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8E72C-EDF2-4D2C-8749-8D39FEFF374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4704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FF50D-BEC6-4F74-AF02-2F77B961990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C31AB-FC3C-435E-9A04-87D01F01F2D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893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3D150C-8D59-4B0E-AC37-288195DCBFF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795EF-810D-4BFE-9E1E-996BC60836D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33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83713-510A-431C-BAF9-6BB15F468C87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1213-D8D1-4B0C-B01B-88E9335D26E5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4123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2B2E3-484C-4F54-ACDA-DC67E8D9899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5C1D9-BE51-4988-A4FD-2EC5C4A6F10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2253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5E11DB-C361-4230-9CE8-6BE13BA0DEA0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6916E-379E-4FBE-9A49-D7106A826E0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2438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7B9963-8697-4989-BC28-A629D79A8D4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B1C1F-F6BD-4636-AEF4-78A63B4BB5D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4432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27F05-13CC-4B69-9B67-E6CD3433CA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AC263-5393-40A4-948A-81D939A5493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95963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75A8D4-87A6-4B1E-9C6B-CAF042FAC2F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5A5DF-36A2-4BE0-83AA-47E0DF70190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093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F83713-510A-431C-BAF9-6BB15F468C8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31213-D8D1-4B0C-B01B-88E9335D26E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0162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1C6B-BD61-495A-86CC-6A3BFBB398E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4A56D-DBB3-4BAD-A402-8980CC0ECE5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0740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958F26-AB40-48F9-A81D-F92A0354BCF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583D8-965E-4A8C-8E9E-08097E33F09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0116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67EF4-D416-401B-9EE3-F684E4D8F32E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8E72C-EDF2-4D2C-8749-8D39FEFF374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6605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FF50D-BEC6-4F74-AF02-2F77B961990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C31AB-FC3C-435E-9A04-87D01F01F2D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39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01C6B-BD61-495A-86CC-6A3BFBB398E3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4A56D-DBB3-4BAD-A402-8980CC0ECE5C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8683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3D150C-8D59-4B0E-AC37-288195DCBFF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795EF-810D-4BFE-9E1E-996BC60836D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577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2B2E3-484C-4F54-ACDA-DC67E8D9899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5C1D9-BE51-4988-A4FD-2EC5C4A6F10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7082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5E11DB-C361-4230-9CE8-6BE13BA0DEA0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6916E-379E-4FBE-9A49-D7106A826E0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2943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7B9963-8697-4989-BC28-A629D79A8D4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B1C1F-F6BD-4636-AEF4-78A63B4BB5D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4352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27F05-13CC-4B69-9B67-E6CD3433CA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AC263-5393-40A4-948A-81D939A5493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0885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75A8D4-87A6-4B1E-9C6B-CAF042FAC2F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5A5DF-36A2-4BE0-83AA-47E0DF70190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118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F83713-510A-431C-BAF9-6BB15F468C8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31213-D8D1-4B0C-B01B-88E9335D26E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43260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01C6B-BD61-495A-86CC-6A3BFBB398E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4A56D-DBB3-4BAD-A402-8980CC0ECE5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9993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958F26-AB40-48F9-A81D-F92A0354BCF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583D8-965E-4A8C-8E9E-08097E33F09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104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67EF4-D416-401B-9EE3-F684E4D8F32E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8E72C-EDF2-4D2C-8749-8D39FEFF374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70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58F26-AB40-48F9-A81D-F92A0354BCFA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583D8-965E-4A8C-8E9E-08097E33F099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093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FF50D-BEC6-4F74-AF02-2F77B961990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C31AB-FC3C-435E-9A04-87D01F01F2D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6707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3D150C-8D59-4B0E-AC37-288195DCBFF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795EF-810D-4BFE-9E1E-996BC60836D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4936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676400"/>
            <a:ext cx="35052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95400" y="3962400"/>
            <a:ext cx="35052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53000" y="1676400"/>
            <a:ext cx="3505200" cy="4419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F0AD277-85CB-43A0-8600-1273FE17030A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06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67EF4-D416-401B-9EE3-F684E4D8F32E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8E72C-EDF2-4D2C-8749-8D39FEFF3744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10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CE6AC5-BE76-4BEE-B9F2-F830E2282053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C36DB2-E3D1-43C2-8D0C-DBADF47C4076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28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8ECAE-A133-4D08-92F8-E530A19F5A9C}" type="datetime1">
              <a:rPr lang="en-US" smtClean="0"/>
              <a:pPr/>
              <a:t>6/12/2014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897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94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CE6AC5-BE76-4BEE-B9F2-F830E228205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6/12/2014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C36DB2-E3D1-43C2-8D0C-DBADF47C407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8ECAE-A133-4D08-92F8-E530A19F5A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55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90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8ECAE-A133-4D08-92F8-E530A19F5A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52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8ECAE-A133-4D08-92F8-E530A19F5A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29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8ECAE-A133-4D08-92F8-E530A19F5A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99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8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1.gif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5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8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66.pn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8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emf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1.png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8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8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8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pn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5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5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5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5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5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5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8.png"/></Relationships>
</file>

<file path=ppt/slides/_rels/slide1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png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5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5.xml"/></Relationships>
</file>

<file path=ppt/slides/_rels/slide1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jpe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7.jpeg"/><Relationship Id="rId5" Type="http://schemas.openxmlformats.org/officeDocument/2006/relationships/image" Target="../media/image116.png"/><Relationship Id="rId4" Type="http://schemas.openxmlformats.org/officeDocument/2006/relationships/image" Target="../media/image115.gif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5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e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42" y="0"/>
            <a:ext cx="9144000" cy="990600"/>
          </a:xfrm>
        </p:spPr>
        <p:txBody>
          <a:bodyPr/>
          <a:lstStyle/>
          <a:p>
            <a:r>
              <a:rPr lang="en-CA" sz="6000" b="1" dirty="0" smtClean="0">
                <a:solidFill>
                  <a:srgbClr val="FF0000"/>
                </a:solidFill>
              </a:rPr>
              <a:t>ORGANIC CHEMISTRY</a:t>
            </a:r>
            <a:endParaRPr lang="en-CA" sz="4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129" y="836712"/>
            <a:ext cx="422108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78517"/>
            <a:ext cx="4644008" cy="327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5096" y="4100736"/>
            <a:ext cx="3131840" cy="276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52736"/>
            <a:ext cx="481811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19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610600" cy="92506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dirty="0" smtClean="0">
                <a:solidFill>
                  <a:srgbClr val="7030A0"/>
                </a:solidFill>
                <a:latin typeface="Britannic Bold" pitchFamily="34" charset="0"/>
              </a:rPr>
              <a:t>SINGLE</a:t>
            </a:r>
            <a:r>
              <a:rPr lang="en-CA" sz="3200" dirty="0" smtClean="0">
                <a:latin typeface="Britannic Bold" pitchFamily="34" charset="0"/>
              </a:rPr>
              <a:t>, </a:t>
            </a:r>
            <a:r>
              <a:rPr lang="en-CA" sz="3200" dirty="0" smtClean="0">
                <a:solidFill>
                  <a:srgbClr val="0000FF"/>
                </a:solidFill>
                <a:latin typeface="Britannic Bold" pitchFamily="34" charset="0"/>
              </a:rPr>
              <a:t>DOUBLE</a:t>
            </a:r>
            <a:r>
              <a:rPr lang="en-CA" sz="3200" dirty="0" smtClean="0">
                <a:latin typeface="Britannic Bold" pitchFamily="34" charset="0"/>
              </a:rPr>
              <a:t>, and </a:t>
            </a:r>
            <a:r>
              <a:rPr lang="en-CA" sz="3200" dirty="0" smtClean="0">
                <a:solidFill>
                  <a:srgbClr val="FF0000"/>
                </a:solidFill>
                <a:latin typeface="Britannic Bold" pitchFamily="34" charset="0"/>
              </a:rPr>
              <a:t>TRIPLE</a:t>
            </a:r>
            <a:r>
              <a:rPr lang="en-CA" sz="3200" dirty="0" smtClean="0">
                <a:latin typeface="Britannic Bold" pitchFamily="34" charset="0"/>
              </a:rPr>
              <a:t> BONDS FOR CARBON</a:t>
            </a:r>
            <a:endParaRPr lang="en-CA" sz="3200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95436"/>
            <a:ext cx="7696200" cy="1395364"/>
          </a:xfrm>
          <a:solidFill>
            <a:srgbClr val="99FF99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4400" u="sng" dirty="0" smtClean="0">
                <a:solidFill>
                  <a:srgbClr val="C00000"/>
                </a:solidFill>
                <a:latin typeface="Berlin Sans FB Demi" pitchFamily="34" charset="0"/>
              </a:rPr>
              <a:t>HOW MANY BONDS </a:t>
            </a:r>
            <a:r>
              <a:rPr lang="en-CA" sz="4400" dirty="0" smtClean="0">
                <a:latin typeface="Berlin Sans FB Demi" pitchFamily="34" charset="0"/>
              </a:rPr>
              <a:t>CAN A CARBON ATOM HAVE?</a:t>
            </a:r>
            <a:endParaRPr lang="en-CA" sz="4400" dirty="0">
              <a:latin typeface="Berlin Sans FB Dem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1604" y="2203876"/>
            <a:ext cx="148101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50" name="Picture 10" descr="http://www.pioneerair.com/wp/wp-content/uploads/2011/08/metha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76214"/>
            <a:ext cx="414337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http://upload.wikimedia.org/wikipedia/commons/c/c0/Methane-2D-squa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2618" y="3311872"/>
            <a:ext cx="3236873" cy="335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411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193317" y="1204599"/>
            <a:ext cx="2843179" cy="5785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6 carbons = </a:t>
            </a:r>
            <a:r>
              <a:rPr lang="en-CA" sz="2800" b="1" dirty="0" smtClean="0">
                <a:solidFill>
                  <a:srgbClr val="00B0F0"/>
                </a:solidFill>
                <a:latin typeface="Agency FB" pitchFamily="34" charset="0"/>
              </a:rPr>
              <a:t>HEXANE</a:t>
            </a:r>
            <a:endParaRPr lang="en-CA" sz="2800" b="1" dirty="0">
              <a:solidFill>
                <a:srgbClr val="00B0F0"/>
              </a:solidFill>
              <a:latin typeface="Agency FB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65327" y="975221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39821" y="1583086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377596" y="1375331"/>
            <a:ext cx="0" cy="193668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465327" y="997500"/>
            <a:ext cx="576624" cy="4141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0" y="1576042"/>
            <a:ext cx="1433959" cy="4141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8380" y="2452454"/>
            <a:ext cx="251144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1 carbon = </a:t>
            </a:r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870504" y="2452454"/>
            <a:ext cx="3009468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2 carbons = </a:t>
            </a:r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ETHYL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907704" y="1375331"/>
            <a:ext cx="1440160" cy="757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96546" y="1927715"/>
            <a:ext cx="851718" cy="5247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308028" y="4034720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82522" y="4642585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220297" y="4434830"/>
            <a:ext cx="0" cy="193668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91172" y="5413423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5666" y="6021288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603441" y="5813533"/>
            <a:ext cx="0" cy="193668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405277" y="5413423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79771" y="6021288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7317546" y="5813533"/>
            <a:ext cx="0" cy="193668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072385" y="5467695"/>
            <a:ext cx="8322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30194" y="5067585"/>
            <a:ext cx="28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1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30958" y="6410512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4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24441" y="5063182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72632" y="5013313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2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56061" y="641051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5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9194" y="6405004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6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157887" y="6405004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522405" y="6407758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2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913382" y="6410512"/>
            <a:ext cx="28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1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740352" y="504269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5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92849" y="5042695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4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371621" y="5013313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6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107024" y="42041"/>
            <a:ext cx="8763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2400" dirty="0" smtClean="0">
                <a:solidFill>
                  <a:srgbClr val="00B050"/>
                </a:solidFill>
                <a:latin typeface="Berlin Sans FB" pitchFamily="34" charset="0"/>
              </a:rPr>
              <a:t>2. FIND and NAME THE VARIOUS </a:t>
            </a:r>
            <a:r>
              <a:rPr lang="en-CA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ALKYL GROUPS </a:t>
            </a:r>
            <a:r>
              <a:rPr lang="en-CA" sz="2400" dirty="0" smtClean="0">
                <a:solidFill>
                  <a:srgbClr val="00B050"/>
                </a:solidFill>
                <a:latin typeface="Berlin Sans FB" pitchFamily="34" charset="0"/>
              </a:rPr>
              <a:t>WHICH ARE ATTACHED TO THE PARENT CHAIN</a:t>
            </a:r>
            <a:endParaRPr lang="en-CA" sz="2400" dirty="0">
              <a:solidFill>
                <a:srgbClr val="00B050"/>
              </a:solidFill>
              <a:latin typeface="Berlin Sans FB" pitchFamily="34" charset="0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1403457" y="3365324"/>
            <a:ext cx="6422554" cy="5131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2800" dirty="0" smtClean="0">
                <a:solidFill>
                  <a:srgbClr val="FF0000"/>
                </a:solidFill>
                <a:latin typeface="Berlin Sans FB" pitchFamily="34" charset="0"/>
              </a:rPr>
              <a:t>3. </a:t>
            </a:r>
            <a:r>
              <a:rPr lang="en-CA" sz="2800" b="1" dirty="0" smtClean="0">
                <a:solidFill>
                  <a:srgbClr val="7030A0"/>
                </a:solidFill>
                <a:latin typeface="Berlin Sans FB" pitchFamily="34" charset="0"/>
              </a:rPr>
              <a:t>NUMBER</a:t>
            </a: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 </a:t>
            </a:r>
            <a:r>
              <a:rPr lang="en-CA" sz="2800" dirty="0" smtClean="0">
                <a:solidFill>
                  <a:srgbClr val="FF0000"/>
                </a:solidFill>
                <a:latin typeface="Berlin Sans FB" pitchFamily="34" charset="0"/>
              </a:rPr>
              <a:t>THE PARENT CHAIN</a:t>
            </a:r>
            <a:endParaRPr lang="en-CA" sz="2800" dirty="0">
              <a:solidFill>
                <a:srgbClr val="FF00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43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23" grpId="0"/>
      <p:bldP spid="24" grpId="0"/>
      <p:bldP spid="30" grpId="0"/>
      <p:bldP spid="31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245613" y="548680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20107" y="1156545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157882" y="948790"/>
            <a:ext cx="0" cy="193668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28757" y="1927383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51" y="2535248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541026" y="2327493"/>
            <a:ext cx="0" cy="193668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342862" y="1927383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7356" y="2535248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7255131" y="2327493"/>
            <a:ext cx="0" cy="193668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009970" y="1981655"/>
            <a:ext cx="8322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67779" y="1581545"/>
            <a:ext cx="28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1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68543" y="2924472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4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2026" y="1577142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10217" y="1527273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2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93646" y="292447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5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6779" y="2918964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6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95472" y="2918964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459990" y="2921718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2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850967" y="2924472"/>
            <a:ext cx="28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1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677937" y="155665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5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30434" y="1556655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4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309206" y="1527273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6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116779" y="1403113"/>
            <a:ext cx="1251763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7711761" y="2918964"/>
            <a:ext cx="1171733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ETHYL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091474" y="1781600"/>
            <a:ext cx="1251763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1981912" y="2944074"/>
            <a:ext cx="1171733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ETHYL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5953810" y="622206"/>
            <a:ext cx="2843179" cy="5785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6 carbons = </a:t>
            </a:r>
            <a:r>
              <a:rPr lang="en-CA" sz="2800" b="1" dirty="0" smtClean="0">
                <a:solidFill>
                  <a:srgbClr val="00B0F0"/>
                </a:solidFill>
                <a:latin typeface="Agency FB" pitchFamily="34" charset="0"/>
              </a:rPr>
              <a:t>HEXANE</a:t>
            </a:r>
            <a:endParaRPr lang="en-CA" sz="2800" b="1" dirty="0">
              <a:solidFill>
                <a:srgbClr val="00B0F0"/>
              </a:solidFill>
              <a:latin typeface="Agency FB" pitchFamily="34" charset="0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294517" y="4191000"/>
            <a:ext cx="8594233" cy="1219200"/>
          </a:xfrm>
          <a:prstGeom prst="rect">
            <a:avLst/>
          </a:prstGeom>
          <a:solidFill>
            <a:srgbClr val="99FF9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400" dirty="0" smtClean="0">
                <a:solidFill>
                  <a:srgbClr val="002060"/>
                </a:solidFill>
                <a:latin typeface="Berlin Sans FB" pitchFamily="34" charset="0"/>
              </a:rPr>
              <a:t>4. NOTE THE </a:t>
            </a:r>
            <a:r>
              <a:rPr lang="en-CA" sz="2400" b="1" u="sng" dirty="0" smtClean="0">
                <a:solidFill>
                  <a:srgbClr val="FF0000"/>
                </a:solidFill>
                <a:latin typeface="Berlin Sans FB" pitchFamily="34" charset="0"/>
              </a:rPr>
              <a:t>CARBON</a:t>
            </a:r>
            <a:r>
              <a:rPr lang="en-CA" sz="24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400" b="1" u="sng" dirty="0" smtClean="0">
                <a:solidFill>
                  <a:srgbClr val="FF0000"/>
                </a:solidFill>
                <a:latin typeface="Berlin Sans FB" pitchFamily="34" charset="0"/>
              </a:rPr>
              <a:t>ATOM </a:t>
            </a:r>
            <a:r>
              <a:rPr lang="en-CA" sz="2400" dirty="0" smtClean="0">
                <a:solidFill>
                  <a:srgbClr val="002060"/>
                </a:solidFill>
                <a:latin typeface="Berlin Sans FB" pitchFamily="34" charset="0"/>
              </a:rPr>
              <a:t>AT WHICH THE </a:t>
            </a:r>
            <a:r>
              <a:rPr lang="en-CA" sz="2400" b="1" u="sng" dirty="0" smtClean="0">
                <a:solidFill>
                  <a:srgbClr val="FF0000"/>
                </a:solidFill>
                <a:latin typeface="Berlin Sans FB" pitchFamily="34" charset="0"/>
              </a:rPr>
              <a:t>ALKYL</a:t>
            </a:r>
            <a:r>
              <a:rPr lang="en-CA" sz="24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400" b="1" u="sng" dirty="0" smtClean="0">
                <a:solidFill>
                  <a:srgbClr val="FF0000"/>
                </a:solidFill>
                <a:latin typeface="Berlin Sans FB" pitchFamily="34" charset="0"/>
              </a:rPr>
              <a:t>GROUPS</a:t>
            </a:r>
            <a:r>
              <a:rPr lang="en-CA" sz="24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400" dirty="0" smtClean="0">
                <a:solidFill>
                  <a:srgbClr val="002060"/>
                </a:solidFill>
                <a:latin typeface="Berlin Sans FB" pitchFamily="34" charset="0"/>
              </a:rPr>
              <a:t>ARE </a:t>
            </a:r>
            <a:r>
              <a:rPr lang="en-CA" sz="2400" b="1" u="sng" dirty="0" smtClean="0">
                <a:solidFill>
                  <a:srgbClr val="FF0000"/>
                </a:solidFill>
                <a:latin typeface="Berlin Sans FB" pitchFamily="34" charset="0"/>
              </a:rPr>
              <a:t>ATTACHED</a:t>
            </a:r>
            <a:r>
              <a:rPr lang="en-CA" sz="24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400" dirty="0" smtClean="0">
                <a:solidFill>
                  <a:srgbClr val="002060"/>
                </a:solidFill>
                <a:latin typeface="Berlin Sans FB" pitchFamily="34" charset="0"/>
              </a:rPr>
              <a:t>TO </a:t>
            </a:r>
            <a:r>
              <a:rPr lang="en-CA" sz="2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AND </a:t>
            </a:r>
            <a:r>
              <a:rPr lang="en-CA" sz="24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ARRANGE THEM ALPHABETICALLY</a:t>
            </a:r>
          </a:p>
          <a:p>
            <a:pPr marL="0" indent="0" algn="ctr">
              <a:buFont typeface="Arial" pitchFamily="34" charset="0"/>
              <a:buNone/>
            </a:pPr>
            <a:endParaRPr lang="en-CA" sz="2800" dirty="0">
              <a:solidFill>
                <a:srgbClr val="00206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05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245613" y="548680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20107" y="1156545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157882" y="948790"/>
            <a:ext cx="0" cy="193668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28757" y="1927383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51" y="2535248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541026" y="2327493"/>
            <a:ext cx="0" cy="193668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342862" y="1927383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7356" y="2535248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7255131" y="2327493"/>
            <a:ext cx="0" cy="193668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009970" y="1981655"/>
            <a:ext cx="8322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67779" y="1581545"/>
            <a:ext cx="28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1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68543" y="2924472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4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2026" y="1577142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10217" y="1527273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2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93646" y="292447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5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6779" y="2918964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6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95472" y="2918964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459990" y="2921718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2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850967" y="2924472"/>
            <a:ext cx="28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1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677937" y="155665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5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30434" y="1556655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4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309206" y="1527273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6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116779" y="1403113"/>
            <a:ext cx="1251763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3 -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7711761" y="2918964"/>
            <a:ext cx="1171733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ETHYL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091474" y="1781600"/>
            <a:ext cx="1251763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1981912" y="2944074"/>
            <a:ext cx="1171733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ETHYL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5953810" y="622206"/>
            <a:ext cx="2843179" cy="5785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6 carbons = </a:t>
            </a:r>
            <a:r>
              <a:rPr lang="en-CA" sz="2800" b="1" dirty="0" smtClean="0">
                <a:solidFill>
                  <a:srgbClr val="00B0F0"/>
                </a:solidFill>
                <a:latin typeface="Agency FB" pitchFamily="34" charset="0"/>
              </a:rPr>
              <a:t>HEXANE</a:t>
            </a:r>
            <a:endParaRPr lang="en-CA" sz="2800" b="1" dirty="0">
              <a:solidFill>
                <a:srgbClr val="00B0F0"/>
              </a:solidFill>
              <a:latin typeface="Agency FB" pitchFamily="34" charset="0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294517" y="4191000"/>
            <a:ext cx="8594233" cy="1219200"/>
          </a:xfrm>
          <a:prstGeom prst="rect">
            <a:avLst/>
          </a:prstGeom>
          <a:solidFill>
            <a:srgbClr val="99FF9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400" dirty="0" smtClean="0">
                <a:solidFill>
                  <a:srgbClr val="002060"/>
                </a:solidFill>
                <a:latin typeface="Berlin Sans FB" pitchFamily="34" charset="0"/>
              </a:rPr>
              <a:t>4. NOTE THE </a:t>
            </a:r>
            <a:r>
              <a:rPr lang="en-CA" sz="2400" b="1" u="sng" dirty="0" smtClean="0">
                <a:solidFill>
                  <a:srgbClr val="FF0000"/>
                </a:solidFill>
                <a:latin typeface="Berlin Sans FB" pitchFamily="34" charset="0"/>
              </a:rPr>
              <a:t>CARBON</a:t>
            </a:r>
            <a:r>
              <a:rPr lang="en-CA" sz="24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400" b="1" u="sng" dirty="0" smtClean="0">
                <a:solidFill>
                  <a:srgbClr val="FF0000"/>
                </a:solidFill>
                <a:latin typeface="Berlin Sans FB" pitchFamily="34" charset="0"/>
              </a:rPr>
              <a:t>ATOM </a:t>
            </a:r>
            <a:r>
              <a:rPr lang="en-CA" sz="2400" dirty="0" smtClean="0">
                <a:solidFill>
                  <a:srgbClr val="002060"/>
                </a:solidFill>
                <a:latin typeface="Berlin Sans FB" pitchFamily="34" charset="0"/>
              </a:rPr>
              <a:t>AT WHICH THE </a:t>
            </a:r>
            <a:r>
              <a:rPr lang="en-CA" sz="2400" b="1" u="sng" dirty="0" smtClean="0">
                <a:solidFill>
                  <a:srgbClr val="FF0000"/>
                </a:solidFill>
                <a:latin typeface="Berlin Sans FB" pitchFamily="34" charset="0"/>
              </a:rPr>
              <a:t>ALKYL</a:t>
            </a:r>
            <a:r>
              <a:rPr lang="en-CA" sz="24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400" b="1" u="sng" dirty="0" smtClean="0">
                <a:solidFill>
                  <a:srgbClr val="FF0000"/>
                </a:solidFill>
                <a:latin typeface="Berlin Sans FB" pitchFamily="34" charset="0"/>
              </a:rPr>
              <a:t>GROUPS</a:t>
            </a:r>
            <a:r>
              <a:rPr lang="en-CA" sz="24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400" dirty="0" smtClean="0">
                <a:solidFill>
                  <a:srgbClr val="002060"/>
                </a:solidFill>
                <a:latin typeface="Berlin Sans FB" pitchFamily="34" charset="0"/>
              </a:rPr>
              <a:t>ARE </a:t>
            </a:r>
            <a:r>
              <a:rPr lang="en-CA" sz="2400" b="1" u="sng" dirty="0" smtClean="0">
                <a:solidFill>
                  <a:srgbClr val="FF0000"/>
                </a:solidFill>
                <a:latin typeface="Berlin Sans FB" pitchFamily="34" charset="0"/>
              </a:rPr>
              <a:t>ATTACHED</a:t>
            </a:r>
            <a:r>
              <a:rPr lang="en-CA" sz="24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400" dirty="0" smtClean="0">
                <a:solidFill>
                  <a:srgbClr val="002060"/>
                </a:solidFill>
                <a:latin typeface="Berlin Sans FB" pitchFamily="34" charset="0"/>
              </a:rPr>
              <a:t>TO </a:t>
            </a:r>
            <a:r>
              <a:rPr lang="en-CA" sz="2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AND </a:t>
            </a:r>
            <a:r>
              <a:rPr lang="en-CA" sz="24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ARRANGE THEM </a:t>
            </a:r>
            <a:r>
              <a:rPr lang="en-CA" sz="2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ALPHABETICALLY</a:t>
            </a:r>
            <a:endParaRPr lang="en-CA" sz="2800" dirty="0">
              <a:solidFill>
                <a:srgbClr val="00206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4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245613" y="548680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20107" y="1156545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157882" y="948790"/>
            <a:ext cx="0" cy="193668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28757" y="1927383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51" y="2535248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541026" y="2327493"/>
            <a:ext cx="0" cy="193668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342862" y="1927383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7356" y="2535248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7255131" y="2327493"/>
            <a:ext cx="0" cy="193668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009970" y="1981655"/>
            <a:ext cx="8322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67779" y="1581545"/>
            <a:ext cx="28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1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68543" y="2924472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4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2026" y="1577142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10217" y="1527273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2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93646" y="292447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5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6779" y="2918964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6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95472" y="2918964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459990" y="2921718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2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850967" y="2924472"/>
            <a:ext cx="28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1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677937" y="155665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5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30434" y="1556655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4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309206" y="1527273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6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116779" y="1403113"/>
            <a:ext cx="1251763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3 -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7711761" y="2918964"/>
            <a:ext cx="1171733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ETHYL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091474" y="1781600"/>
            <a:ext cx="1251763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1981912" y="2944074"/>
            <a:ext cx="1171733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4 -ETHYL</a:t>
            </a:r>
            <a:endParaRPr lang="en-CA" sz="24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5953810" y="622206"/>
            <a:ext cx="2843179" cy="5785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6 carbons = </a:t>
            </a:r>
            <a:r>
              <a:rPr lang="en-CA" sz="2800" b="1" dirty="0" smtClean="0">
                <a:solidFill>
                  <a:srgbClr val="00B0F0"/>
                </a:solidFill>
                <a:latin typeface="Agency FB" pitchFamily="34" charset="0"/>
              </a:rPr>
              <a:t>HEXANE</a:t>
            </a:r>
            <a:endParaRPr lang="en-CA" sz="2800" b="1" dirty="0">
              <a:solidFill>
                <a:srgbClr val="00B0F0"/>
              </a:solidFill>
              <a:latin typeface="Agency FB" pitchFamily="34" charset="0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294517" y="4191000"/>
            <a:ext cx="8594233" cy="1219200"/>
          </a:xfrm>
          <a:prstGeom prst="rect">
            <a:avLst/>
          </a:prstGeom>
          <a:solidFill>
            <a:srgbClr val="99FF9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400" dirty="0" smtClean="0">
                <a:solidFill>
                  <a:srgbClr val="002060"/>
                </a:solidFill>
                <a:latin typeface="Berlin Sans FB" pitchFamily="34" charset="0"/>
              </a:rPr>
              <a:t>4. NOTE THE </a:t>
            </a:r>
            <a:r>
              <a:rPr lang="en-CA" sz="2400" b="1" u="sng" dirty="0" smtClean="0">
                <a:solidFill>
                  <a:srgbClr val="FF0000"/>
                </a:solidFill>
                <a:latin typeface="Berlin Sans FB" pitchFamily="34" charset="0"/>
              </a:rPr>
              <a:t>CARBON</a:t>
            </a:r>
            <a:r>
              <a:rPr lang="en-CA" sz="24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400" b="1" u="sng" dirty="0" smtClean="0">
                <a:solidFill>
                  <a:srgbClr val="FF0000"/>
                </a:solidFill>
                <a:latin typeface="Berlin Sans FB" pitchFamily="34" charset="0"/>
              </a:rPr>
              <a:t>ATOM </a:t>
            </a:r>
            <a:r>
              <a:rPr lang="en-CA" sz="2400" dirty="0" smtClean="0">
                <a:solidFill>
                  <a:srgbClr val="002060"/>
                </a:solidFill>
                <a:latin typeface="Berlin Sans FB" pitchFamily="34" charset="0"/>
              </a:rPr>
              <a:t>AT WHICH THE </a:t>
            </a:r>
            <a:r>
              <a:rPr lang="en-CA" sz="2400" b="1" u="sng" dirty="0" smtClean="0">
                <a:solidFill>
                  <a:srgbClr val="FF0000"/>
                </a:solidFill>
                <a:latin typeface="Berlin Sans FB" pitchFamily="34" charset="0"/>
              </a:rPr>
              <a:t>ALKYL</a:t>
            </a:r>
            <a:r>
              <a:rPr lang="en-CA" sz="24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400" b="1" u="sng" dirty="0" smtClean="0">
                <a:solidFill>
                  <a:srgbClr val="FF0000"/>
                </a:solidFill>
                <a:latin typeface="Berlin Sans FB" pitchFamily="34" charset="0"/>
              </a:rPr>
              <a:t>GROUPS</a:t>
            </a:r>
            <a:r>
              <a:rPr lang="en-CA" sz="24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400" dirty="0" smtClean="0">
                <a:solidFill>
                  <a:srgbClr val="002060"/>
                </a:solidFill>
                <a:latin typeface="Berlin Sans FB" pitchFamily="34" charset="0"/>
              </a:rPr>
              <a:t>ARE </a:t>
            </a:r>
            <a:r>
              <a:rPr lang="en-CA" sz="2400" b="1" u="sng" dirty="0" smtClean="0">
                <a:solidFill>
                  <a:srgbClr val="FF0000"/>
                </a:solidFill>
                <a:latin typeface="Berlin Sans FB" pitchFamily="34" charset="0"/>
              </a:rPr>
              <a:t>ATTACHED</a:t>
            </a:r>
            <a:r>
              <a:rPr lang="en-CA" sz="24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400" dirty="0" smtClean="0">
                <a:solidFill>
                  <a:srgbClr val="002060"/>
                </a:solidFill>
                <a:latin typeface="Berlin Sans FB" pitchFamily="34" charset="0"/>
              </a:rPr>
              <a:t>TO </a:t>
            </a:r>
            <a:r>
              <a:rPr lang="en-CA" sz="2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AND </a:t>
            </a:r>
            <a:r>
              <a:rPr lang="en-CA" sz="24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ARRANGE THEM ALPHABETICALLY</a:t>
            </a:r>
          </a:p>
          <a:p>
            <a:pPr marL="0" indent="0" algn="ctr">
              <a:buFont typeface="Arial" pitchFamily="34" charset="0"/>
              <a:buNone/>
            </a:pPr>
            <a:endParaRPr lang="en-CA" sz="2800" dirty="0">
              <a:solidFill>
                <a:srgbClr val="00206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01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245613" y="548680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20107" y="1156545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157882" y="948790"/>
            <a:ext cx="0" cy="193668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28757" y="1927383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51" y="2535248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541026" y="2327493"/>
            <a:ext cx="0" cy="193668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342862" y="1927383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7356" y="2535248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7255131" y="2327493"/>
            <a:ext cx="0" cy="193668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009970" y="1981655"/>
            <a:ext cx="8322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67779" y="1581545"/>
            <a:ext cx="28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1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68543" y="2924472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4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2026" y="1577142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10217" y="1527273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2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93646" y="292447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5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6779" y="2918964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6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95472" y="2918964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459990" y="2921718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2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850967" y="2924472"/>
            <a:ext cx="28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1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677937" y="155665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5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30434" y="1556655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4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309206" y="1527273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6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116779" y="1403113"/>
            <a:ext cx="1251763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3 -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7711761" y="2918964"/>
            <a:ext cx="1171733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ETHYL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091474" y="1781600"/>
            <a:ext cx="1251763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4 -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1981912" y="2944074"/>
            <a:ext cx="1171733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4 -ETHYL</a:t>
            </a:r>
            <a:endParaRPr lang="en-CA" sz="24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5953810" y="622206"/>
            <a:ext cx="2843179" cy="5785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6 carbons = </a:t>
            </a:r>
            <a:r>
              <a:rPr lang="en-CA" sz="2800" b="1" dirty="0" smtClean="0">
                <a:solidFill>
                  <a:srgbClr val="00B0F0"/>
                </a:solidFill>
                <a:latin typeface="Agency FB" pitchFamily="34" charset="0"/>
              </a:rPr>
              <a:t>HEXANE</a:t>
            </a:r>
            <a:endParaRPr lang="en-CA" sz="2800" b="1" dirty="0">
              <a:solidFill>
                <a:srgbClr val="00B0F0"/>
              </a:solidFill>
              <a:latin typeface="Agency FB" pitchFamily="34" charset="0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294517" y="4191000"/>
            <a:ext cx="8594233" cy="1219200"/>
          </a:xfrm>
          <a:prstGeom prst="rect">
            <a:avLst/>
          </a:prstGeom>
          <a:solidFill>
            <a:srgbClr val="99FF9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400" dirty="0" smtClean="0">
                <a:solidFill>
                  <a:srgbClr val="002060"/>
                </a:solidFill>
                <a:latin typeface="Berlin Sans FB" pitchFamily="34" charset="0"/>
              </a:rPr>
              <a:t>4. NOTE THE </a:t>
            </a:r>
            <a:r>
              <a:rPr lang="en-CA" sz="2400" b="1" u="sng" dirty="0" smtClean="0">
                <a:solidFill>
                  <a:srgbClr val="FF0000"/>
                </a:solidFill>
                <a:latin typeface="Berlin Sans FB" pitchFamily="34" charset="0"/>
              </a:rPr>
              <a:t>CARBON</a:t>
            </a:r>
            <a:r>
              <a:rPr lang="en-CA" sz="24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400" b="1" u="sng" dirty="0" smtClean="0">
                <a:solidFill>
                  <a:srgbClr val="FF0000"/>
                </a:solidFill>
                <a:latin typeface="Berlin Sans FB" pitchFamily="34" charset="0"/>
              </a:rPr>
              <a:t>ATOM </a:t>
            </a:r>
            <a:r>
              <a:rPr lang="en-CA" sz="2400" dirty="0" smtClean="0">
                <a:solidFill>
                  <a:srgbClr val="002060"/>
                </a:solidFill>
                <a:latin typeface="Berlin Sans FB" pitchFamily="34" charset="0"/>
              </a:rPr>
              <a:t>AT WHICH THE </a:t>
            </a:r>
            <a:r>
              <a:rPr lang="en-CA" sz="2400" b="1" u="sng" dirty="0" smtClean="0">
                <a:solidFill>
                  <a:srgbClr val="FF0000"/>
                </a:solidFill>
                <a:latin typeface="Berlin Sans FB" pitchFamily="34" charset="0"/>
              </a:rPr>
              <a:t>ALKYL</a:t>
            </a:r>
            <a:r>
              <a:rPr lang="en-CA" sz="24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400" b="1" u="sng" dirty="0" smtClean="0">
                <a:solidFill>
                  <a:srgbClr val="FF0000"/>
                </a:solidFill>
                <a:latin typeface="Berlin Sans FB" pitchFamily="34" charset="0"/>
              </a:rPr>
              <a:t>GROUPS</a:t>
            </a:r>
            <a:r>
              <a:rPr lang="en-CA" sz="24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400" dirty="0" smtClean="0">
                <a:solidFill>
                  <a:srgbClr val="002060"/>
                </a:solidFill>
                <a:latin typeface="Berlin Sans FB" pitchFamily="34" charset="0"/>
              </a:rPr>
              <a:t>ARE </a:t>
            </a:r>
            <a:r>
              <a:rPr lang="en-CA" sz="2400" b="1" u="sng" dirty="0" smtClean="0">
                <a:solidFill>
                  <a:srgbClr val="FF0000"/>
                </a:solidFill>
                <a:latin typeface="Berlin Sans FB" pitchFamily="34" charset="0"/>
              </a:rPr>
              <a:t>ATTACHED</a:t>
            </a:r>
            <a:r>
              <a:rPr lang="en-CA" sz="24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400" dirty="0" smtClean="0">
                <a:solidFill>
                  <a:srgbClr val="002060"/>
                </a:solidFill>
                <a:latin typeface="Berlin Sans FB" pitchFamily="34" charset="0"/>
              </a:rPr>
              <a:t>TO </a:t>
            </a:r>
            <a:r>
              <a:rPr lang="en-CA" sz="2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AND </a:t>
            </a:r>
            <a:r>
              <a:rPr lang="en-CA" sz="24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ARRANGE THEM </a:t>
            </a:r>
            <a:r>
              <a:rPr lang="en-CA" sz="2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ALPHABETICALLY</a:t>
            </a:r>
            <a:endParaRPr lang="en-CA" sz="2800" dirty="0">
              <a:solidFill>
                <a:srgbClr val="00206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2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245613" y="548680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20107" y="1156545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157882" y="948790"/>
            <a:ext cx="0" cy="193668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28757" y="1927383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51" y="2535248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541026" y="2327493"/>
            <a:ext cx="0" cy="193668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342862" y="1927383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7356" y="2535248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7255131" y="2327493"/>
            <a:ext cx="0" cy="193668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009970" y="1981655"/>
            <a:ext cx="8322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67779" y="1581545"/>
            <a:ext cx="28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1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68543" y="2924472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4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2026" y="1577142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10217" y="1527273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2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93646" y="292447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5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6779" y="2918964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6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95472" y="2918964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459990" y="2921718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2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850967" y="2924472"/>
            <a:ext cx="28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1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677937" y="155665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5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30434" y="1556655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4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309206" y="1527273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6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116779" y="1403113"/>
            <a:ext cx="1251763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3 -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7711761" y="2918964"/>
            <a:ext cx="1171733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3 - 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091474" y="1781600"/>
            <a:ext cx="1251763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4 -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1981912" y="2944074"/>
            <a:ext cx="1171733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4 -ETHYL</a:t>
            </a:r>
            <a:endParaRPr lang="en-CA" sz="24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5953810" y="622206"/>
            <a:ext cx="2843179" cy="5785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6 carbons = </a:t>
            </a:r>
            <a:r>
              <a:rPr lang="en-CA" sz="2800" b="1" dirty="0" smtClean="0">
                <a:solidFill>
                  <a:srgbClr val="00B0F0"/>
                </a:solidFill>
                <a:latin typeface="Agency FB" pitchFamily="34" charset="0"/>
              </a:rPr>
              <a:t>HEXANE</a:t>
            </a:r>
            <a:endParaRPr lang="en-CA" sz="2800" b="1" dirty="0">
              <a:solidFill>
                <a:srgbClr val="00B0F0"/>
              </a:solidFill>
              <a:latin typeface="Agency FB" pitchFamily="34" charset="0"/>
            </a:endParaRPr>
          </a:p>
        </p:txBody>
      </p:sp>
      <p:sp>
        <p:nvSpPr>
          <p:cNvPr id="55" name="Right Brace 54"/>
          <p:cNvSpPr/>
          <p:nvPr/>
        </p:nvSpPr>
        <p:spPr>
          <a:xfrm rot="5400000">
            <a:off x="1193139" y="2399876"/>
            <a:ext cx="837765" cy="308324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139932" y="4360382"/>
            <a:ext cx="3021242" cy="11580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latin typeface="Agency FB" pitchFamily="34" charset="0"/>
              </a:rPr>
              <a:t>List the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ALKYL GROUPS</a:t>
            </a:r>
          </a:p>
          <a:p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CA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alphabetically</a:t>
            </a:r>
            <a:r>
              <a:rPr lang="en-CA" sz="2400" b="1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en-CA" sz="2400" b="1" dirty="0" smtClean="0">
                <a:latin typeface="Agency FB" pitchFamily="34" charset="0"/>
              </a:rPr>
              <a:t>and join them with the parent chain</a:t>
            </a:r>
            <a:endParaRPr lang="en-CA" sz="2400" b="1" dirty="0">
              <a:latin typeface="Agency FB" pitchFamily="34" charset="0"/>
            </a:endParaRPr>
          </a:p>
        </p:txBody>
      </p:sp>
      <p:sp>
        <p:nvSpPr>
          <p:cNvPr id="57" name="Right Brace 56"/>
          <p:cNvSpPr/>
          <p:nvPr/>
        </p:nvSpPr>
        <p:spPr>
          <a:xfrm rot="5400000">
            <a:off x="6642020" y="2185896"/>
            <a:ext cx="837765" cy="353764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3251" y="5561553"/>
            <a:ext cx="3581025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latin typeface="Agency FB" pitchFamily="34" charset="0"/>
              </a:rPr>
              <a:t>4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–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ETHYL – </a:t>
            </a:r>
            <a:r>
              <a:rPr lang="en-CA" sz="2400" b="1" dirty="0" smtClean="0">
                <a:latin typeface="Agency FB" pitchFamily="34" charset="0"/>
              </a:rPr>
              <a:t>3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 – METHYL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HEXANE</a:t>
            </a:r>
            <a:endParaRPr lang="en-CA" sz="24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009970" y="4766493"/>
            <a:ext cx="8322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5550281" y="4353357"/>
            <a:ext cx="3021242" cy="11580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latin typeface="Agency FB" pitchFamily="34" charset="0"/>
              </a:rPr>
              <a:t>List the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ALKYL GROUPS</a:t>
            </a:r>
          </a:p>
          <a:p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CA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alphabetically</a:t>
            </a:r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CA" sz="2400" b="1" dirty="0" smtClean="0">
                <a:latin typeface="Agency FB" pitchFamily="34" charset="0"/>
              </a:rPr>
              <a:t>and join them with the parent chain</a:t>
            </a:r>
            <a:endParaRPr lang="en-CA" sz="2400" b="1" dirty="0">
              <a:latin typeface="Agency FB" pitchFamily="34" charset="0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5412404" y="5612078"/>
            <a:ext cx="3581025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latin typeface="Agency FB" pitchFamily="34" charset="0"/>
              </a:rPr>
              <a:t>3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–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ETHYL – </a:t>
            </a:r>
            <a:r>
              <a:rPr lang="en-CA" sz="2400" b="1" dirty="0" smtClean="0">
                <a:latin typeface="Agency FB" pitchFamily="34" charset="0"/>
              </a:rPr>
              <a:t>4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 – METHYL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HEXANE</a:t>
            </a:r>
            <a:endParaRPr lang="en-CA" sz="24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128429" y="5474379"/>
            <a:ext cx="4032448" cy="906949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921194" y="6202679"/>
            <a:ext cx="7351893" cy="47667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 smtClean="0">
                <a:latin typeface="Berlin Sans FB" pitchFamily="34" charset="0"/>
              </a:rPr>
              <a:t>5. CHOOSE </a:t>
            </a:r>
            <a:r>
              <a:rPr lang="en-CA" sz="2400" u="sng" dirty="0" smtClean="0">
                <a:solidFill>
                  <a:srgbClr val="C00000"/>
                </a:solidFill>
                <a:latin typeface="Berlin Sans FB" pitchFamily="34" charset="0"/>
              </a:rPr>
              <a:t>THE LOWEST POSSIBLE SET </a:t>
            </a:r>
            <a:r>
              <a:rPr lang="en-CA" sz="2400" dirty="0" smtClean="0">
                <a:latin typeface="Berlin Sans FB" pitchFamily="34" charset="0"/>
              </a:rPr>
              <a:t>OF NUMBERS</a:t>
            </a:r>
            <a:endParaRPr lang="en-CA" sz="2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99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9" grpId="0" animBg="1"/>
      <p:bldP spid="60" grpId="0"/>
      <p:bldP spid="62" grpId="0" animBg="1"/>
      <p:bldP spid="63" grpId="0" animBg="1"/>
      <p:bldP spid="65" grpId="0" animBg="1"/>
      <p:bldP spid="43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0" y="0"/>
            <a:ext cx="9144000" cy="69972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3600" b="1" dirty="0" smtClean="0">
                <a:latin typeface="Agency FB" panose="020B0503020202020204" pitchFamily="34" charset="0"/>
              </a:rPr>
              <a:t>Name the following alkane</a:t>
            </a:r>
            <a:endParaRPr lang="en-CA" sz="3600" b="1" dirty="0"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231359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7620000" y="1358464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6614160" y="1358464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5867400" y="1358464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4876800" y="1354522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1676400" y="2029811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2209800" y="2346435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2971800" y="203638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209800" y="3200400"/>
            <a:ext cx="4694460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latin typeface="Agency FB" pitchFamily="34" charset="0"/>
              </a:rPr>
              <a:t>3</a:t>
            </a:r>
            <a:r>
              <a:rPr lang="en-CA" sz="3200" b="1" dirty="0" smtClean="0">
                <a:solidFill>
                  <a:srgbClr val="00B0F0"/>
                </a:solidFill>
                <a:latin typeface="Agency FB" pitchFamily="34" charset="0"/>
              </a:rPr>
              <a:t> </a:t>
            </a:r>
            <a:r>
              <a:rPr lang="en-CA" sz="3200" b="1" dirty="0" smtClean="0">
                <a:latin typeface="Agency FB" pitchFamily="34" charset="0"/>
              </a:rPr>
              <a:t>–</a:t>
            </a:r>
            <a:r>
              <a:rPr lang="en-CA" sz="3200" b="1" dirty="0" smtClean="0">
                <a:solidFill>
                  <a:srgbClr val="00B0F0"/>
                </a:solidFill>
                <a:latin typeface="Agency FB" pitchFamily="34" charset="0"/>
              </a:rPr>
              <a:t> 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ethyl </a:t>
            </a:r>
            <a:r>
              <a:rPr lang="en-CA" sz="3200" b="1" dirty="0" smtClean="0">
                <a:latin typeface="Agency FB" pitchFamily="34" charset="0"/>
              </a:rPr>
              <a:t>–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CA" sz="3200" b="1" dirty="0" smtClean="0">
                <a:latin typeface="Agency FB" pitchFamily="34" charset="0"/>
              </a:rPr>
              <a:t>2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CA" sz="3200" b="1" dirty="0" smtClean="0">
                <a:latin typeface="Agency FB" pitchFamily="34" charset="0"/>
              </a:rPr>
              <a:t>–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 methyl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pentane</a:t>
            </a:r>
            <a:endParaRPr lang="en-CA" sz="32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0897" y="880571"/>
            <a:ext cx="4728696" cy="162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343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RULES FOR NAMING!</a:t>
            </a:r>
            <a:endParaRPr lang="en-CA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8284" y="1628800"/>
            <a:ext cx="7632848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IF THERE ARE </a:t>
            </a:r>
            <a:r>
              <a:rPr lang="en-US" sz="4000" b="1" u="sng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REPEATING ALKYL GROUPS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0117" y="4048435"/>
            <a:ext cx="963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4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87877" y="5105400"/>
            <a:ext cx="58321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spc="50" dirty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4000" b="1" spc="50" baseline="-25000" dirty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r>
              <a:rPr lang="en-US" sz="4000" b="1" spc="50" dirty="0">
                <a:ln w="11430"/>
                <a:solidFill>
                  <a:prstClr val="black"/>
                </a:solidFill>
                <a:latin typeface="Arial Narrow" pitchFamily="34" charset="0"/>
              </a:rPr>
              <a:t> – CH</a:t>
            </a:r>
            <a:r>
              <a:rPr lang="en-US" sz="4000" b="1" spc="50" baseline="-25000" dirty="0">
                <a:ln w="11430"/>
                <a:solidFill>
                  <a:prstClr val="black"/>
                </a:solidFill>
                <a:latin typeface="Arial Narrow" pitchFamily="34" charset="0"/>
              </a:rPr>
              <a:t>2 </a:t>
            </a:r>
            <a:r>
              <a:rPr lang="en-US" sz="4000" b="1" spc="50" dirty="0">
                <a:ln w="11430"/>
                <a:solidFill>
                  <a:prstClr val="black"/>
                </a:solidFill>
                <a:latin typeface="Arial Narrow" pitchFamily="34" charset="0"/>
              </a:rPr>
              <a:t>– 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  </a:t>
            </a:r>
            <a:r>
              <a:rPr lang="en-US" sz="4000" b="1" spc="50" dirty="0">
                <a:ln w="11430"/>
                <a:solidFill>
                  <a:prstClr val="black"/>
                </a:solidFill>
                <a:latin typeface="Arial Narrow" pitchFamily="34" charset="0"/>
              </a:rPr>
              <a:t>– 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  </a:t>
            </a:r>
            <a:r>
              <a:rPr lang="en-US" sz="4000" b="1" spc="50" dirty="0">
                <a:ln w="11430"/>
                <a:solidFill>
                  <a:prstClr val="black"/>
                </a:solidFill>
                <a:latin typeface="Arial Narrow" pitchFamily="34" charset="0"/>
              </a:rPr>
              <a:t>– CH</a:t>
            </a:r>
            <a:r>
              <a:rPr lang="en-US" sz="4000" b="1" spc="50" baseline="-25000" dirty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06574" y="4048435"/>
            <a:ext cx="963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4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4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58886" y="4800600"/>
            <a:ext cx="0" cy="3490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31723" y="4778461"/>
            <a:ext cx="0" cy="3490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077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40168" y="12960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93180" y="620825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prstClr val="black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prstClr val="black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prstClr val="black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prstClr val="black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prstClr val="black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prstClr val="black"/>
                </a:solidFill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930955" y="413070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297240" y="27047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88027" y="427157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182866" y="1447800"/>
            <a:ext cx="8732533" cy="103125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800" dirty="0" smtClean="0">
                <a:solidFill>
                  <a:srgbClr val="FFC000"/>
                </a:solidFill>
                <a:latin typeface="Berlin Sans FB" pitchFamily="34" charset="0"/>
              </a:rPr>
              <a:t>5. USE PREFIXES (</a:t>
            </a:r>
            <a:r>
              <a:rPr lang="en-CA" sz="2800" dirty="0" smtClean="0">
                <a:solidFill>
                  <a:schemeClr val="bg1"/>
                </a:solidFill>
                <a:latin typeface="Berlin Sans FB" pitchFamily="34" charset="0"/>
              </a:rPr>
              <a:t>DI</a:t>
            </a:r>
            <a:r>
              <a:rPr lang="en-CA" sz="2800" dirty="0" smtClean="0">
                <a:solidFill>
                  <a:srgbClr val="FFC000"/>
                </a:solidFill>
                <a:latin typeface="Berlin Sans FB" pitchFamily="34" charset="0"/>
              </a:rPr>
              <a:t>, </a:t>
            </a:r>
            <a:r>
              <a:rPr lang="en-CA" sz="2800" dirty="0" smtClean="0">
                <a:solidFill>
                  <a:schemeClr val="bg1"/>
                </a:solidFill>
                <a:latin typeface="Berlin Sans FB" pitchFamily="34" charset="0"/>
              </a:rPr>
              <a:t>TRI</a:t>
            </a:r>
            <a:r>
              <a:rPr lang="en-CA" sz="2800" dirty="0" smtClean="0">
                <a:solidFill>
                  <a:srgbClr val="FFC000"/>
                </a:solidFill>
                <a:latin typeface="Berlin Sans FB" pitchFamily="34" charset="0"/>
              </a:rPr>
              <a:t>, </a:t>
            </a:r>
            <a:r>
              <a:rPr lang="en-CA" sz="2800" dirty="0" smtClean="0">
                <a:solidFill>
                  <a:schemeClr val="bg1"/>
                </a:solidFill>
                <a:latin typeface="Berlin Sans FB" pitchFamily="34" charset="0"/>
              </a:rPr>
              <a:t>TETRA</a:t>
            </a:r>
            <a:r>
              <a:rPr lang="en-CA" sz="2800" dirty="0" smtClean="0">
                <a:solidFill>
                  <a:srgbClr val="FFC000"/>
                </a:solidFill>
                <a:latin typeface="Berlin Sans FB" pitchFamily="34" charset="0"/>
              </a:rPr>
              <a:t>, ETC…) TO SHOW HOW MANY SAME ALKYL GROUPS ARE ATTACHED</a:t>
            </a:r>
            <a:endParaRPr lang="en-CA" sz="2800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82866" y="3048000"/>
            <a:ext cx="8732533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dirty="0" smtClean="0">
                <a:latin typeface="Berlin Sans FB" pitchFamily="34" charset="0"/>
              </a:rPr>
              <a:t>6. CHOOSE </a:t>
            </a:r>
            <a:r>
              <a:rPr lang="en-CA" sz="2800" u="sng" dirty="0" smtClean="0">
                <a:solidFill>
                  <a:srgbClr val="FF0000"/>
                </a:solidFill>
                <a:latin typeface="Berlin Sans FB" pitchFamily="34" charset="0"/>
              </a:rPr>
              <a:t>THE LOWEST POSSIBLE SET </a:t>
            </a:r>
            <a:r>
              <a:rPr lang="en-CA" sz="2800" dirty="0" smtClean="0">
                <a:latin typeface="Berlin Sans FB" pitchFamily="34" charset="0"/>
              </a:rPr>
              <a:t>OF NUMBERS</a:t>
            </a:r>
            <a:endParaRPr lang="en-CA" sz="28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34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81793" y="1059231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4805" y="1667096"/>
            <a:ext cx="3091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prstClr val="black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prstClr val="black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prstClr val="black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prstClr val="black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  </a:t>
            </a:r>
            <a:r>
              <a:rPr lang="en-US" sz="2000" b="1" spc="50" dirty="0">
                <a:ln w="11430"/>
                <a:solidFill>
                  <a:prstClr val="black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72580" y="1459341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238865" y="1073318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29652" y="1473428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0" y="3429000"/>
            <a:ext cx="8961133" cy="47667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dirty="0" smtClean="0">
                <a:latin typeface="Berlin Sans FB" pitchFamily="34" charset="0"/>
              </a:rPr>
              <a:t>5. CHOOSE </a:t>
            </a:r>
            <a:r>
              <a:rPr lang="en-CA" sz="2800" u="sng" dirty="0" smtClean="0">
                <a:solidFill>
                  <a:srgbClr val="C00000"/>
                </a:solidFill>
                <a:latin typeface="Berlin Sans FB" pitchFamily="34" charset="0"/>
              </a:rPr>
              <a:t>THE LOWEST POSSIBLE SET </a:t>
            </a:r>
            <a:r>
              <a:rPr lang="en-CA" sz="2800" dirty="0" smtClean="0">
                <a:latin typeface="Berlin Sans FB" pitchFamily="34" charset="0"/>
              </a:rPr>
              <a:t>OF NUMBERS</a:t>
            </a:r>
            <a:endParaRPr lang="en-CA" sz="2800" dirty="0">
              <a:latin typeface="Berlin Sans FB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74502" y="47086"/>
            <a:ext cx="8684753" cy="867314"/>
          </a:xfrm>
          <a:solidFill>
            <a:srgbClr val="FFFF99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400" dirty="0" smtClean="0">
                <a:solidFill>
                  <a:srgbClr val="7030A0"/>
                </a:solidFill>
                <a:latin typeface="Berlin Sans FB" pitchFamily="34" charset="0"/>
              </a:rPr>
              <a:t>1. FIND and NAME </a:t>
            </a:r>
            <a:r>
              <a:rPr lang="en-CA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LONGEST CONTINUOS CHAIN </a:t>
            </a:r>
            <a:r>
              <a:rPr lang="en-CA" sz="2400" dirty="0" smtClean="0">
                <a:solidFill>
                  <a:srgbClr val="7030A0"/>
                </a:solidFill>
                <a:latin typeface="Berlin Sans FB" pitchFamily="34" charset="0"/>
              </a:rPr>
              <a:t>OF CARBON ATOMS </a:t>
            </a:r>
            <a:r>
              <a:rPr lang="en-CA" sz="2400" dirty="0" smtClean="0">
                <a:latin typeface="Berlin Sans FB" pitchFamily="34" charset="0"/>
              </a:rPr>
              <a:t>(A PARENT CHAIN)</a:t>
            </a:r>
            <a:endParaRPr lang="en-CA" sz="2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42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1780778"/>
          </a:xfrm>
        </p:spPr>
        <p:txBody>
          <a:bodyPr/>
          <a:lstStyle/>
          <a:p>
            <a:r>
              <a:rPr lang="en-CA" sz="2800" b="1" dirty="0" smtClean="0"/>
              <a:t>A </a:t>
            </a:r>
            <a:r>
              <a:rPr lang="en-CA" sz="2800" b="1" u="sng" dirty="0" smtClean="0">
                <a:solidFill>
                  <a:srgbClr val="0000FF"/>
                </a:solidFill>
              </a:rPr>
              <a:t>CARBON</a:t>
            </a:r>
            <a:r>
              <a:rPr lang="en-CA" sz="2800" b="1" dirty="0" smtClean="0"/>
              <a:t> atom has always </a:t>
            </a:r>
            <a:r>
              <a:rPr lang="en-CA" sz="2800" b="1" u="sng" dirty="0" smtClean="0">
                <a:solidFill>
                  <a:srgbClr val="0000FF"/>
                </a:solidFill>
              </a:rPr>
              <a:t>4 bonds</a:t>
            </a:r>
          </a:p>
          <a:p>
            <a:r>
              <a:rPr lang="en-CA" sz="2800" b="1" dirty="0"/>
              <a:t>B</a:t>
            </a:r>
            <a:r>
              <a:rPr lang="en-CA" sz="2800" b="1" dirty="0" smtClean="0"/>
              <a:t>ut depending on a compound, they can be </a:t>
            </a:r>
            <a:r>
              <a:rPr lang="en-CA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</a:t>
            </a:r>
            <a:r>
              <a:rPr lang="en-CA" sz="2800" b="1" dirty="0" smtClean="0"/>
              <a:t>, </a:t>
            </a:r>
            <a:endParaRPr lang="en-CA" sz="28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42" y="3370662"/>
            <a:ext cx="2441525" cy="177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610600" cy="92506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dirty="0" smtClean="0">
                <a:solidFill>
                  <a:srgbClr val="7030A0"/>
                </a:solidFill>
                <a:latin typeface="Britannic Bold" pitchFamily="34" charset="0"/>
              </a:rPr>
              <a:t>SINGLE</a:t>
            </a:r>
            <a:r>
              <a:rPr lang="en-CA" sz="3200" dirty="0" smtClean="0">
                <a:latin typeface="Britannic Bold" pitchFamily="34" charset="0"/>
              </a:rPr>
              <a:t>, </a:t>
            </a:r>
            <a:r>
              <a:rPr lang="en-CA" sz="3200" dirty="0" smtClean="0">
                <a:solidFill>
                  <a:srgbClr val="0000FF"/>
                </a:solidFill>
                <a:latin typeface="Britannic Bold" pitchFamily="34" charset="0"/>
              </a:rPr>
              <a:t>DOUBLE</a:t>
            </a:r>
            <a:r>
              <a:rPr lang="en-CA" sz="3200" dirty="0" smtClean="0">
                <a:latin typeface="Britannic Bold" pitchFamily="34" charset="0"/>
              </a:rPr>
              <a:t>, and </a:t>
            </a:r>
            <a:r>
              <a:rPr lang="en-CA" sz="3200" dirty="0" smtClean="0">
                <a:solidFill>
                  <a:srgbClr val="FF0000"/>
                </a:solidFill>
                <a:latin typeface="Britannic Bold" pitchFamily="34" charset="0"/>
              </a:rPr>
              <a:t>TRIPLE</a:t>
            </a:r>
            <a:r>
              <a:rPr lang="en-CA" sz="3200" dirty="0" smtClean="0">
                <a:latin typeface="Britannic Bold" pitchFamily="34" charset="0"/>
              </a:rPr>
              <a:t> BONDS FOR CARBON</a:t>
            </a:r>
            <a:endParaRPr lang="en-CA" sz="3200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13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81793" y="1059231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4805" y="1667096"/>
            <a:ext cx="3091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72580" y="1459341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238865" y="1073318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29652" y="1473428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6012160" y="1529629"/>
            <a:ext cx="2843179" cy="5785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5 carbons = </a:t>
            </a:r>
            <a:r>
              <a:rPr lang="en-CA" sz="2800" b="1" dirty="0" smtClean="0">
                <a:solidFill>
                  <a:srgbClr val="00B0F0"/>
                </a:solidFill>
                <a:latin typeface="Agency FB" pitchFamily="34" charset="0"/>
              </a:rPr>
              <a:t>PENTANE</a:t>
            </a:r>
            <a:endParaRPr lang="en-CA" sz="2800" b="1" dirty="0">
              <a:solidFill>
                <a:srgbClr val="00B0F0"/>
              </a:solidFill>
              <a:latin typeface="Agency FB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74502" y="47086"/>
            <a:ext cx="8684753" cy="867314"/>
          </a:xfrm>
          <a:solidFill>
            <a:srgbClr val="FFFF99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400" dirty="0" smtClean="0">
                <a:solidFill>
                  <a:srgbClr val="7030A0"/>
                </a:solidFill>
                <a:latin typeface="Berlin Sans FB" pitchFamily="34" charset="0"/>
              </a:rPr>
              <a:t>1. FIND and NAME </a:t>
            </a:r>
            <a:r>
              <a:rPr lang="en-CA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LONGEST CONTINUOS CHAIN </a:t>
            </a:r>
            <a:r>
              <a:rPr lang="en-CA" sz="2400" dirty="0" smtClean="0">
                <a:solidFill>
                  <a:srgbClr val="7030A0"/>
                </a:solidFill>
                <a:latin typeface="Berlin Sans FB" pitchFamily="34" charset="0"/>
              </a:rPr>
              <a:t>OF CARBON ATOMS </a:t>
            </a:r>
            <a:r>
              <a:rPr lang="en-CA" sz="2400" dirty="0" smtClean="0">
                <a:latin typeface="Berlin Sans FB" pitchFamily="34" charset="0"/>
              </a:rPr>
              <a:t>(A PARENT CHAIN)</a:t>
            </a:r>
            <a:endParaRPr lang="en-CA" sz="2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87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012160" y="1529629"/>
            <a:ext cx="2843179" cy="5785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5 carbons = </a:t>
            </a:r>
            <a:r>
              <a:rPr lang="en-CA" sz="2800" b="1" dirty="0" smtClean="0">
                <a:solidFill>
                  <a:srgbClr val="00B0F0"/>
                </a:solidFill>
                <a:latin typeface="Agency FB" pitchFamily="34" charset="0"/>
              </a:rPr>
              <a:t>PENTANE</a:t>
            </a:r>
            <a:endParaRPr lang="en-CA" sz="2800" b="1" dirty="0">
              <a:solidFill>
                <a:srgbClr val="00B0F0"/>
              </a:solidFill>
              <a:latin typeface="Agency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793" y="1059231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4805" y="1667096"/>
            <a:ext cx="3091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72580" y="1459341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238865" y="1073318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29652" y="1473428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581793" y="1045144"/>
            <a:ext cx="576624" cy="4141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6963" y="2348880"/>
            <a:ext cx="251144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1 carbon = </a:t>
            </a:r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222807" y="1440138"/>
            <a:ext cx="1440160" cy="757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238865" y="1046888"/>
            <a:ext cx="576624" cy="4141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443938" y="2330660"/>
            <a:ext cx="251144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1 carbon = </a:t>
            </a:r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815489" y="1461085"/>
            <a:ext cx="1052655" cy="757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>
          <a:xfrm>
            <a:off x="456963" y="5255"/>
            <a:ext cx="8153637" cy="8564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2400" dirty="0" smtClean="0">
                <a:solidFill>
                  <a:srgbClr val="00B050"/>
                </a:solidFill>
                <a:latin typeface="Berlin Sans FB" pitchFamily="34" charset="0"/>
              </a:rPr>
              <a:t>2. FIND and NAME THE VARIOUS </a:t>
            </a:r>
            <a:r>
              <a:rPr lang="en-CA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ALKYL GROUPS </a:t>
            </a:r>
            <a:r>
              <a:rPr lang="en-CA" sz="2400" dirty="0" smtClean="0">
                <a:solidFill>
                  <a:srgbClr val="00B050"/>
                </a:solidFill>
                <a:latin typeface="Berlin Sans FB" pitchFamily="34" charset="0"/>
              </a:rPr>
              <a:t>WHICH ARE ATTACHED TO THE PARENT CHAIN</a:t>
            </a:r>
            <a:endParaRPr lang="en-CA" sz="2400" dirty="0">
              <a:solidFill>
                <a:srgbClr val="00B05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54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012160" y="1529629"/>
            <a:ext cx="2843179" cy="5785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5 carbons = </a:t>
            </a:r>
            <a:r>
              <a:rPr lang="en-CA" sz="2800" b="1" dirty="0" smtClean="0">
                <a:solidFill>
                  <a:srgbClr val="00B0F0"/>
                </a:solidFill>
                <a:latin typeface="Agency FB" pitchFamily="34" charset="0"/>
              </a:rPr>
              <a:t>PENTANE</a:t>
            </a:r>
            <a:endParaRPr lang="en-CA" sz="2800" b="1" dirty="0">
              <a:solidFill>
                <a:srgbClr val="00B0F0"/>
              </a:solidFill>
              <a:latin typeface="Agency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793" y="1059231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4805" y="1667096"/>
            <a:ext cx="3091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72580" y="1459341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238865" y="1073318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29652" y="1473428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581793" y="1045144"/>
            <a:ext cx="576624" cy="4141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6963" y="2348880"/>
            <a:ext cx="251144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1 carbon = </a:t>
            </a:r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222807" y="1440138"/>
            <a:ext cx="1440160" cy="757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238865" y="1046888"/>
            <a:ext cx="576624" cy="4141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443938" y="2330660"/>
            <a:ext cx="251144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1 carbon = </a:t>
            </a:r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815489" y="1461085"/>
            <a:ext cx="1052655" cy="757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239243" y="3156287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7745" y="3764152"/>
            <a:ext cx="3091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530030" y="3556397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896315" y="3170374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187102" y="3570484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672832" y="3142200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25844" y="3750065"/>
            <a:ext cx="3091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6963619" y="3542310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329904" y="3156287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620691" y="3556397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651659" y="3378141"/>
            <a:ext cx="8322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9629" y="408602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5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83568" y="4108584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4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607028" y="4086027"/>
            <a:ext cx="28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1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380677" y="4086027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72632" y="4108584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2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79244" y="4074583"/>
            <a:ext cx="28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1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133183" y="4097140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2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056643" y="4074583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5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830292" y="4074583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422247" y="4097140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4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1972632" y="152400"/>
            <a:ext cx="5165804" cy="5131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2400" dirty="0" smtClean="0">
                <a:solidFill>
                  <a:srgbClr val="FF0000"/>
                </a:solidFill>
                <a:latin typeface="Berlin Sans FB" pitchFamily="34" charset="0"/>
              </a:rPr>
              <a:t>3. </a:t>
            </a:r>
            <a:r>
              <a:rPr lang="en-CA" sz="2400" b="1" dirty="0" smtClean="0">
                <a:solidFill>
                  <a:srgbClr val="7030A0"/>
                </a:solidFill>
                <a:latin typeface="Berlin Sans FB" pitchFamily="34" charset="0"/>
              </a:rPr>
              <a:t>NUMBER</a:t>
            </a:r>
            <a:r>
              <a:rPr lang="en-CA" sz="2400" dirty="0" smtClean="0">
                <a:solidFill>
                  <a:srgbClr val="7030A0"/>
                </a:solidFill>
                <a:latin typeface="Berlin Sans FB" pitchFamily="34" charset="0"/>
              </a:rPr>
              <a:t> </a:t>
            </a:r>
            <a:r>
              <a:rPr lang="en-CA" sz="2400" dirty="0" smtClean="0">
                <a:solidFill>
                  <a:srgbClr val="FF0000"/>
                </a:solidFill>
                <a:latin typeface="Berlin Sans FB" pitchFamily="34" charset="0"/>
              </a:rPr>
              <a:t>THE PARENT CHAIN</a:t>
            </a:r>
            <a:endParaRPr lang="en-CA" sz="2400" dirty="0">
              <a:solidFill>
                <a:srgbClr val="FF00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41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6" grpId="0"/>
      <p:bldP spid="37" grpId="0"/>
      <p:bldP spid="39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012160" y="1529629"/>
            <a:ext cx="2843179" cy="5785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5 carbons = </a:t>
            </a:r>
            <a:r>
              <a:rPr lang="en-CA" sz="2800" b="1" dirty="0" smtClean="0">
                <a:solidFill>
                  <a:srgbClr val="00B0F0"/>
                </a:solidFill>
                <a:latin typeface="Agency FB" pitchFamily="34" charset="0"/>
              </a:rPr>
              <a:t>PENTANE</a:t>
            </a:r>
            <a:endParaRPr lang="en-CA" sz="2800" b="1" dirty="0">
              <a:solidFill>
                <a:srgbClr val="00B0F0"/>
              </a:solidFill>
              <a:latin typeface="Agency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793" y="1059231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4805" y="1667096"/>
            <a:ext cx="3091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72580" y="1459341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238865" y="1073318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29652" y="1473428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581793" y="1045144"/>
            <a:ext cx="576624" cy="4141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6963" y="2348880"/>
            <a:ext cx="251144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1 carbon = </a:t>
            </a:r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222807" y="1440138"/>
            <a:ext cx="1440160" cy="757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238865" y="1046888"/>
            <a:ext cx="576624" cy="4141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443938" y="2330660"/>
            <a:ext cx="251144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1 carbon = </a:t>
            </a:r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815489" y="1461085"/>
            <a:ext cx="1052655" cy="757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239243" y="3156287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7745" y="3764152"/>
            <a:ext cx="3091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530030" y="3556397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896315" y="3170374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187102" y="3570484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672832" y="3142200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25844" y="3750065"/>
            <a:ext cx="3091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6963619" y="3542310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329904" y="3156287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620691" y="3556397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651659" y="3378141"/>
            <a:ext cx="8322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9629" y="408602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5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83568" y="4108584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4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607028" y="4086027"/>
            <a:ext cx="28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1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380677" y="4086027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72632" y="4108584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2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79244" y="4074583"/>
            <a:ext cx="28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1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133183" y="4097140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2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056643" y="4074583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5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830292" y="4074583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422247" y="4097140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4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613361" y="4509120"/>
            <a:ext cx="1251763" cy="4320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3 -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1972631" y="4509120"/>
            <a:ext cx="1251763" cy="4320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2 -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204410" y="4474693"/>
            <a:ext cx="1251763" cy="4320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3 -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7563680" y="4474693"/>
            <a:ext cx="1251763" cy="4320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4 -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6" name="Right Brace 55"/>
          <p:cNvSpPr/>
          <p:nvPr/>
        </p:nvSpPr>
        <p:spPr>
          <a:xfrm rot="5400000">
            <a:off x="1724056" y="4334271"/>
            <a:ext cx="418882" cy="1659663"/>
          </a:xfrm>
          <a:prstGeom prst="rightBrace">
            <a:avLst>
              <a:gd name="adj1" fmla="val 8333"/>
              <a:gd name="adj2" fmla="val 4917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129629" y="5373544"/>
            <a:ext cx="3355619" cy="7197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latin typeface="Agency FB" pitchFamily="34" charset="0"/>
              </a:rPr>
              <a:t>Join the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ALKYL GROUPS</a:t>
            </a:r>
          </a:p>
          <a:p>
            <a:r>
              <a:rPr lang="en-CA" sz="2400" b="1" dirty="0" smtClean="0">
                <a:latin typeface="Agency FB" pitchFamily="34" charset="0"/>
              </a:rPr>
              <a:t>with the parent chain</a:t>
            </a:r>
            <a:endParaRPr lang="en-CA" sz="2400" b="1" dirty="0">
              <a:latin typeface="Agency FB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33634" y="6237208"/>
            <a:ext cx="383647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latin typeface="Agency FB" pitchFamily="34" charset="0"/>
              </a:rPr>
              <a:t>2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–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METHYL – </a:t>
            </a:r>
            <a:r>
              <a:rPr lang="en-CA" sz="2400" b="1" dirty="0" smtClean="0">
                <a:latin typeface="Agency FB" pitchFamily="34" charset="0"/>
              </a:rPr>
              <a:t>3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 – METHYL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PENTANE</a:t>
            </a:r>
            <a:endParaRPr lang="en-CA" sz="24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59" name="Right Brace 58"/>
          <p:cNvSpPr/>
          <p:nvPr/>
        </p:nvSpPr>
        <p:spPr>
          <a:xfrm rot="5400000">
            <a:off x="7318102" y="4361901"/>
            <a:ext cx="418882" cy="1659663"/>
          </a:xfrm>
          <a:prstGeom prst="rightBrace">
            <a:avLst>
              <a:gd name="adj1" fmla="val 8333"/>
              <a:gd name="adj2" fmla="val 4917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5723675" y="5401174"/>
            <a:ext cx="3355619" cy="7197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latin typeface="Agency FB" pitchFamily="34" charset="0"/>
              </a:rPr>
              <a:t>Join the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ALKYL GROUPS</a:t>
            </a:r>
          </a:p>
          <a:p>
            <a:r>
              <a:rPr lang="en-CA" sz="2400" b="1" dirty="0" smtClean="0">
                <a:latin typeface="Agency FB" pitchFamily="34" charset="0"/>
              </a:rPr>
              <a:t>with the parent chain</a:t>
            </a:r>
            <a:endParaRPr lang="en-CA" sz="2400" b="1" dirty="0">
              <a:latin typeface="Agency FB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5231374" y="6237208"/>
            <a:ext cx="383647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latin typeface="Agency FB" pitchFamily="34" charset="0"/>
              </a:rPr>
              <a:t>3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–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METHYL – </a:t>
            </a:r>
            <a:r>
              <a:rPr lang="en-CA" sz="2400" b="1" dirty="0" smtClean="0">
                <a:latin typeface="Agency FB" pitchFamily="34" charset="0"/>
              </a:rPr>
              <a:t>4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 – METHYL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PENTANE</a:t>
            </a:r>
            <a:endParaRPr lang="en-CA" sz="24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456963" y="152400"/>
            <a:ext cx="8059920" cy="723900"/>
          </a:xfrm>
          <a:prstGeom prst="rect">
            <a:avLst/>
          </a:prstGeom>
          <a:solidFill>
            <a:srgbClr val="99FF9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000" dirty="0" smtClean="0">
                <a:solidFill>
                  <a:srgbClr val="002060"/>
                </a:solidFill>
                <a:latin typeface="Berlin Sans FB" pitchFamily="34" charset="0"/>
              </a:rPr>
              <a:t>4. NOTE THE </a:t>
            </a:r>
            <a:r>
              <a:rPr lang="en-CA" sz="2000" b="1" u="sng" dirty="0" smtClean="0">
                <a:solidFill>
                  <a:srgbClr val="FF0000"/>
                </a:solidFill>
                <a:latin typeface="Berlin Sans FB" pitchFamily="34" charset="0"/>
              </a:rPr>
              <a:t>CARBON</a:t>
            </a:r>
            <a:r>
              <a:rPr lang="en-CA" sz="20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000" b="1" u="sng" dirty="0" smtClean="0">
                <a:solidFill>
                  <a:srgbClr val="FF0000"/>
                </a:solidFill>
                <a:latin typeface="Berlin Sans FB" pitchFamily="34" charset="0"/>
              </a:rPr>
              <a:t>ATOM </a:t>
            </a:r>
            <a:r>
              <a:rPr lang="en-CA" sz="2000" dirty="0" smtClean="0">
                <a:solidFill>
                  <a:srgbClr val="002060"/>
                </a:solidFill>
                <a:latin typeface="Berlin Sans FB" pitchFamily="34" charset="0"/>
              </a:rPr>
              <a:t>AT WHICH THE </a:t>
            </a:r>
            <a:r>
              <a:rPr lang="en-CA" sz="2000" b="1" u="sng" dirty="0" smtClean="0">
                <a:solidFill>
                  <a:srgbClr val="FF0000"/>
                </a:solidFill>
                <a:latin typeface="Berlin Sans FB" pitchFamily="34" charset="0"/>
              </a:rPr>
              <a:t>ALKYL</a:t>
            </a:r>
            <a:r>
              <a:rPr lang="en-CA" sz="20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000" b="1" u="sng" dirty="0" smtClean="0">
                <a:solidFill>
                  <a:srgbClr val="FF0000"/>
                </a:solidFill>
                <a:latin typeface="Berlin Sans FB" pitchFamily="34" charset="0"/>
              </a:rPr>
              <a:t>GROUPS</a:t>
            </a:r>
            <a:r>
              <a:rPr lang="en-CA" sz="20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000" dirty="0" smtClean="0">
                <a:solidFill>
                  <a:srgbClr val="002060"/>
                </a:solidFill>
                <a:latin typeface="Berlin Sans FB" pitchFamily="34" charset="0"/>
              </a:rPr>
              <a:t>ARE </a:t>
            </a:r>
            <a:r>
              <a:rPr lang="en-CA" sz="2000" b="1" u="sng" dirty="0" smtClean="0">
                <a:solidFill>
                  <a:srgbClr val="FF0000"/>
                </a:solidFill>
                <a:latin typeface="Berlin Sans FB" pitchFamily="34" charset="0"/>
              </a:rPr>
              <a:t>ATTACHED</a:t>
            </a:r>
            <a:r>
              <a:rPr lang="en-CA" sz="20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000" dirty="0" smtClean="0">
                <a:solidFill>
                  <a:srgbClr val="002060"/>
                </a:solidFill>
                <a:latin typeface="Berlin Sans FB" pitchFamily="34" charset="0"/>
              </a:rPr>
              <a:t>TO </a:t>
            </a:r>
            <a:r>
              <a:rPr lang="en-CA" sz="20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AND </a:t>
            </a:r>
            <a:r>
              <a:rPr lang="en-CA" sz="20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ARRANGE THEM ALPHABETICALLY</a:t>
            </a:r>
          </a:p>
          <a:p>
            <a:pPr marL="0" indent="0" algn="ctr">
              <a:buFont typeface="Arial" pitchFamily="34" charset="0"/>
              <a:buNone/>
            </a:pPr>
            <a:endParaRPr lang="en-CA" sz="2800" dirty="0">
              <a:solidFill>
                <a:srgbClr val="00206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55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4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012160" y="1529629"/>
            <a:ext cx="2843179" cy="5785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5 carbons = </a:t>
            </a:r>
            <a:r>
              <a:rPr lang="en-CA" sz="2800" b="1" dirty="0" smtClean="0">
                <a:solidFill>
                  <a:srgbClr val="00B0F0"/>
                </a:solidFill>
                <a:latin typeface="Agency FB" pitchFamily="34" charset="0"/>
              </a:rPr>
              <a:t>PENTANE</a:t>
            </a:r>
            <a:endParaRPr lang="en-CA" sz="2800" b="1" dirty="0">
              <a:solidFill>
                <a:srgbClr val="00B0F0"/>
              </a:solidFill>
              <a:latin typeface="Agency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793" y="1059231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4805" y="1667096"/>
            <a:ext cx="3091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72580" y="1459341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238865" y="1073318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29652" y="1473428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581793" y="1045144"/>
            <a:ext cx="576624" cy="4141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6963" y="2348880"/>
            <a:ext cx="251144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1 carbon = </a:t>
            </a:r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222807" y="1440138"/>
            <a:ext cx="1440160" cy="757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238865" y="1046888"/>
            <a:ext cx="576624" cy="4141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443938" y="2330660"/>
            <a:ext cx="251144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1 carbon = </a:t>
            </a:r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815489" y="1461085"/>
            <a:ext cx="1052655" cy="757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239243" y="3156287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7745" y="3764152"/>
            <a:ext cx="3091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530030" y="3556397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896315" y="3170374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187102" y="3570484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672832" y="3142200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25844" y="3750065"/>
            <a:ext cx="3091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6963619" y="3542310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329904" y="3156287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620691" y="3556397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651659" y="3378141"/>
            <a:ext cx="8322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9629" y="408602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5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83568" y="4108584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4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607028" y="4086027"/>
            <a:ext cx="28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1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380677" y="4086027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72632" y="4108584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2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79244" y="4074583"/>
            <a:ext cx="28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1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133183" y="4097140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2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056643" y="4074583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5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830292" y="4074583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422247" y="4097140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4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613361" y="4509120"/>
            <a:ext cx="1251763" cy="4320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3 -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1972631" y="4509120"/>
            <a:ext cx="1251763" cy="4320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2 -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204410" y="4474693"/>
            <a:ext cx="1251763" cy="4320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3 -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7563680" y="4474693"/>
            <a:ext cx="1251763" cy="4320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4 -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6" name="Right Brace 55"/>
          <p:cNvSpPr/>
          <p:nvPr/>
        </p:nvSpPr>
        <p:spPr>
          <a:xfrm rot="5400000">
            <a:off x="1724056" y="4334271"/>
            <a:ext cx="418882" cy="1659663"/>
          </a:xfrm>
          <a:prstGeom prst="rightBrace">
            <a:avLst>
              <a:gd name="adj1" fmla="val 8333"/>
              <a:gd name="adj2" fmla="val 4917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129629" y="5373544"/>
            <a:ext cx="3355619" cy="7197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latin typeface="Agency FB" pitchFamily="34" charset="0"/>
              </a:rPr>
              <a:t>Join the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ALKYL GROUPS</a:t>
            </a:r>
          </a:p>
          <a:p>
            <a:r>
              <a:rPr lang="en-CA" sz="2400" b="1" dirty="0" smtClean="0">
                <a:latin typeface="Agency FB" pitchFamily="34" charset="0"/>
              </a:rPr>
              <a:t>with the parent chain</a:t>
            </a:r>
            <a:endParaRPr lang="en-CA" sz="2400" b="1" dirty="0">
              <a:latin typeface="Agency FB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33634" y="6237208"/>
            <a:ext cx="383647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latin typeface="Agency FB" pitchFamily="34" charset="0"/>
              </a:rPr>
              <a:t>2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–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METHYL – </a:t>
            </a:r>
            <a:r>
              <a:rPr lang="en-CA" sz="2400" b="1" dirty="0" smtClean="0">
                <a:latin typeface="Agency FB" pitchFamily="34" charset="0"/>
              </a:rPr>
              <a:t>3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 – METHYL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PENTANE</a:t>
            </a:r>
            <a:endParaRPr lang="en-CA" sz="24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59" name="Right Brace 58"/>
          <p:cNvSpPr/>
          <p:nvPr/>
        </p:nvSpPr>
        <p:spPr>
          <a:xfrm rot="5400000">
            <a:off x="7318102" y="4361901"/>
            <a:ext cx="418882" cy="1659663"/>
          </a:xfrm>
          <a:prstGeom prst="rightBrace">
            <a:avLst>
              <a:gd name="adj1" fmla="val 8333"/>
              <a:gd name="adj2" fmla="val 4917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5723675" y="5401174"/>
            <a:ext cx="3355619" cy="7197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latin typeface="Agency FB" pitchFamily="34" charset="0"/>
              </a:rPr>
              <a:t>Join the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ALKYL GROUPS</a:t>
            </a:r>
          </a:p>
          <a:p>
            <a:r>
              <a:rPr lang="en-CA" sz="2400" b="1" dirty="0" smtClean="0">
                <a:latin typeface="Agency FB" pitchFamily="34" charset="0"/>
              </a:rPr>
              <a:t>with the parent chain</a:t>
            </a:r>
            <a:endParaRPr lang="en-CA" sz="2400" b="1" dirty="0">
              <a:latin typeface="Agency FB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5231374" y="6237208"/>
            <a:ext cx="383647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latin typeface="Agency FB" pitchFamily="34" charset="0"/>
              </a:rPr>
              <a:t>3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–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METHYL – </a:t>
            </a:r>
            <a:r>
              <a:rPr lang="en-CA" sz="2400" b="1" dirty="0" smtClean="0">
                <a:latin typeface="Agency FB" pitchFamily="34" charset="0"/>
              </a:rPr>
              <a:t>4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 – METHYL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PENTANE</a:t>
            </a:r>
            <a:endParaRPr lang="en-CA" sz="24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182866" y="79071"/>
            <a:ext cx="8732533" cy="759129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400" dirty="0" smtClean="0">
                <a:solidFill>
                  <a:srgbClr val="FFFF00"/>
                </a:solidFill>
                <a:latin typeface="Berlin Sans FB" pitchFamily="34" charset="0"/>
              </a:rPr>
              <a:t>5. USE PREFIXES </a:t>
            </a:r>
            <a:r>
              <a:rPr lang="en-CA" sz="2400" dirty="0" smtClean="0">
                <a:solidFill>
                  <a:schemeClr val="bg1"/>
                </a:solidFill>
                <a:latin typeface="Berlin Sans FB" pitchFamily="34" charset="0"/>
              </a:rPr>
              <a:t>(DI, TRI, TETRA, ETC…) </a:t>
            </a:r>
            <a:r>
              <a:rPr lang="en-CA" sz="2400" dirty="0" smtClean="0">
                <a:solidFill>
                  <a:srgbClr val="FFFF00"/>
                </a:solidFill>
                <a:latin typeface="Berlin Sans FB" pitchFamily="34" charset="0"/>
              </a:rPr>
              <a:t>TO SHOW HOW MANY SAME ALKYL GROUPS ARE ATTACHED</a:t>
            </a:r>
            <a:endParaRPr lang="en-CA" sz="2400" dirty="0">
              <a:solidFill>
                <a:srgbClr val="FFFF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0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012160" y="1529629"/>
            <a:ext cx="2843179" cy="5785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5 carbons = </a:t>
            </a:r>
            <a:r>
              <a:rPr lang="en-CA" sz="2800" b="1" dirty="0" smtClean="0">
                <a:solidFill>
                  <a:srgbClr val="00B0F0"/>
                </a:solidFill>
                <a:latin typeface="Agency FB" pitchFamily="34" charset="0"/>
              </a:rPr>
              <a:t>PENTANE</a:t>
            </a:r>
            <a:endParaRPr lang="en-CA" sz="2800" b="1" dirty="0">
              <a:solidFill>
                <a:srgbClr val="00B0F0"/>
              </a:solidFill>
              <a:latin typeface="Agency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793" y="1059231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4805" y="1667096"/>
            <a:ext cx="3091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72580" y="1459341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238865" y="1073318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29652" y="1473428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581793" y="1045144"/>
            <a:ext cx="576624" cy="4141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6963" y="2348880"/>
            <a:ext cx="251144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1 carbon = </a:t>
            </a:r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222807" y="1440138"/>
            <a:ext cx="1440160" cy="757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238865" y="1046888"/>
            <a:ext cx="576624" cy="4141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443938" y="2330660"/>
            <a:ext cx="251144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1 carbon = </a:t>
            </a:r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815489" y="1461085"/>
            <a:ext cx="1052655" cy="757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239243" y="3156287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7745" y="3764152"/>
            <a:ext cx="3091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530030" y="3556397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896315" y="3170374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187102" y="3570484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672832" y="3142200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25844" y="3750065"/>
            <a:ext cx="3091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6963619" y="3542310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329904" y="3156287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620691" y="3556397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651659" y="3378141"/>
            <a:ext cx="8322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9629" y="408602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5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83568" y="4108584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4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607028" y="4086027"/>
            <a:ext cx="28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1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380677" y="4086027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72632" y="4108584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2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79244" y="4074583"/>
            <a:ext cx="28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1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133183" y="4097140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2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056643" y="4074583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5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830292" y="4074583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422247" y="4097140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4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613361" y="4509120"/>
            <a:ext cx="1251763" cy="4320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3 -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1972631" y="4509120"/>
            <a:ext cx="1251763" cy="4320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2 -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204410" y="4474693"/>
            <a:ext cx="1251763" cy="4320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3 -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7563680" y="4474693"/>
            <a:ext cx="1251763" cy="4320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4 -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33634" y="6237208"/>
            <a:ext cx="383647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latin typeface="Agency FB" pitchFamily="34" charset="0"/>
              </a:rPr>
              <a:t>2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–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METHYL – </a:t>
            </a:r>
            <a:r>
              <a:rPr lang="en-CA" sz="2400" b="1" dirty="0" smtClean="0">
                <a:latin typeface="Agency FB" pitchFamily="34" charset="0"/>
              </a:rPr>
              <a:t>3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 – METHYL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PENTANE</a:t>
            </a:r>
            <a:endParaRPr lang="en-CA" sz="24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59" name="Right Brace 58"/>
          <p:cNvSpPr/>
          <p:nvPr/>
        </p:nvSpPr>
        <p:spPr>
          <a:xfrm rot="5400000">
            <a:off x="7318102" y="4361901"/>
            <a:ext cx="418882" cy="1659663"/>
          </a:xfrm>
          <a:prstGeom prst="rightBrace">
            <a:avLst>
              <a:gd name="adj1" fmla="val 8333"/>
              <a:gd name="adj2" fmla="val 4917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5723675" y="5401174"/>
            <a:ext cx="3355619" cy="7197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latin typeface="Agency FB" pitchFamily="34" charset="0"/>
              </a:rPr>
              <a:t>Join the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ALKYL GROUPS</a:t>
            </a:r>
          </a:p>
          <a:p>
            <a:r>
              <a:rPr lang="en-CA" sz="2400" b="1" dirty="0" smtClean="0">
                <a:latin typeface="Agency FB" pitchFamily="34" charset="0"/>
              </a:rPr>
              <a:t>with the parent chain</a:t>
            </a:r>
            <a:endParaRPr lang="en-CA" sz="2400" b="1" dirty="0">
              <a:latin typeface="Agency FB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5231374" y="6237208"/>
            <a:ext cx="383647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latin typeface="Agency FB" pitchFamily="34" charset="0"/>
              </a:rPr>
              <a:t>3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–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METHYL – </a:t>
            </a:r>
            <a:r>
              <a:rPr lang="en-CA" sz="2400" b="1" dirty="0" smtClean="0">
                <a:latin typeface="Agency FB" pitchFamily="34" charset="0"/>
              </a:rPr>
              <a:t>4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 – METHYL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PENTANE</a:t>
            </a:r>
            <a:endParaRPr lang="en-CA" sz="24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182866" y="79071"/>
            <a:ext cx="8732533" cy="759129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400" dirty="0" smtClean="0">
                <a:solidFill>
                  <a:srgbClr val="FFFF00"/>
                </a:solidFill>
                <a:latin typeface="Berlin Sans FB" pitchFamily="34" charset="0"/>
              </a:rPr>
              <a:t>5. USE PREFIXES </a:t>
            </a:r>
            <a:r>
              <a:rPr lang="en-CA" sz="2400" dirty="0" smtClean="0">
                <a:solidFill>
                  <a:schemeClr val="bg1"/>
                </a:solidFill>
                <a:latin typeface="Berlin Sans FB" pitchFamily="34" charset="0"/>
              </a:rPr>
              <a:t>(DI, TRI, TETRA, ETC…) </a:t>
            </a:r>
            <a:r>
              <a:rPr lang="en-CA" sz="2400" dirty="0" smtClean="0">
                <a:solidFill>
                  <a:srgbClr val="FFFF00"/>
                </a:solidFill>
                <a:latin typeface="Berlin Sans FB" pitchFamily="34" charset="0"/>
              </a:rPr>
              <a:t>TO SHOW HOW MANY SAME ALKYL GROUPS ARE ATTACHED</a:t>
            </a:r>
            <a:endParaRPr lang="en-CA" sz="2400" dirty="0">
              <a:solidFill>
                <a:srgbClr val="FFFF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012160" y="1529629"/>
            <a:ext cx="2843179" cy="5785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5 carbons = </a:t>
            </a:r>
            <a:r>
              <a:rPr lang="en-CA" sz="2800" b="1" dirty="0" smtClean="0">
                <a:solidFill>
                  <a:srgbClr val="00B0F0"/>
                </a:solidFill>
                <a:latin typeface="Agency FB" pitchFamily="34" charset="0"/>
              </a:rPr>
              <a:t>PENTANE</a:t>
            </a:r>
            <a:endParaRPr lang="en-CA" sz="2800" b="1" dirty="0">
              <a:solidFill>
                <a:srgbClr val="00B0F0"/>
              </a:solidFill>
              <a:latin typeface="Agency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793" y="1059231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4805" y="1667096"/>
            <a:ext cx="3091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72580" y="1459341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238865" y="1073318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29652" y="1473428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581793" y="1045144"/>
            <a:ext cx="576624" cy="4141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6963" y="2348880"/>
            <a:ext cx="251144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1 carbon = </a:t>
            </a:r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222807" y="1440138"/>
            <a:ext cx="1440160" cy="757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238865" y="1046888"/>
            <a:ext cx="576624" cy="4141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443938" y="2330660"/>
            <a:ext cx="251144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1 carbon = </a:t>
            </a:r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815489" y="1461085"/>
            <a:ext cx="1052655" cy="757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239243" y="3156287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7745" y="3764152"/>
            <a:ext cx="3091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530030" y="3556397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896315" y="3170374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187102" y="3570484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672832" y="3142200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25844" y="3750065"/>
            <a:ext cx="3091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6963619" y="3542310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329904" y="3156287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620691" y="3556397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651659" y="3378141"/>
            <a:ext cx="8322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9629" y="408602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5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83568" y="4108584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4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607028" y="4086027"/>
            <a:ext cx="28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1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380677" y="4086027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72632" y="4108584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2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79244" y="4074583"/>
            <a:ext cx="28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1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133183" y="4097140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2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056643" y="4074583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5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830292" y="4074583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422247" y="4097140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4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613361" y="4509120"/>
            <a:ext cx="1251763" cy="4320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3 -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1972631" y="4509120"/>
            <a:ext cx="1251763" cy="4320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2 -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204410" y="4474693"/>
            <a:ext cx="1251763" cy="4320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3 -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7563680" y="4474693"/>
            <a:ext cx="1251763" cy="4320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4 -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33634" y="6237208"/>
            <a:ext cx="383647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latin typeface="Agency FB" pitchFamily="34" charset="0"/>
              </a:rPr>
              <a:t>2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–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METHYL – </a:t>
            </a:r>
            <a:r>
              <a:rPr lang="en-CA" sz="2400" b="1" dirty="0" smtClean="0">
                <a:latin typeface="Agency FB" pitchFamily="34" charset="0"/>
              </a:rPr>
              <a:t>3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 – METHYL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PENTANE</a:t>
            </a:r>
            <a:endParaRPr lang="en-CA" sz="24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59" name="Right Brace 58"/>
          <p:cNvSpPr/>
          <p:nvPr/>
        </p:nvSpPr>
        <p:spPr>
          <a:xfrm rot="5400000">
            <a:off x="7318102" y="4361901"/>
            <a:ext cx="418882" cy="1659663"/>
          </a:xfrm>
          <a:prstGeom prst="rightBrace">
            <a:avLst>
              <a:gd name="adj1" fmla="val 8333"/>
              <a:gd name="adj2" fmla="val 4917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5723675" y="5401174"/>
            <a:ext cx="3355619" cy="7197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latin typeface="Agency FB" pitchFamily="34" charset="0"/>
              </a:rPr>
              <a:t>Join the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ALKYL GROUPS</a:t>
            </a:r>
          </a:p>
          <a:p>
            <a:r>
              <a:rPr lang="en-CA" sz="2400" b="1" dirty="0" smtClean="0">
                <a:latin typeface="Agency FB" pitchFamily="34" charset="0"/>
              </a:rPr>
              <a:t>with the parent chain</a:t>
            </a:r>
            <a:endParaRPr lang="en-CA" sz="2400" b="1" dirty="0">
              <a:latin typeface="Agency FB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5231374" y="6237208"/>
            <a:ext cx="383647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latin typeface="Agency FB" pitchFamily="34" charset="0"/>
              </a:rPr>
              <a:t>3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–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METHYL – </a:t>
            </a:r>
            <a:r>
              <a:rPr lang="en-CA" sz="2400" b="1" dirty="0" smtClean="0">
                <a:latin typeface="Agency FB" pitchFamily="34" charset="0"/>
              </a:rPr>
              <a:t>4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 – METHYL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PENTANE</a:t>
            </a:r>
            <a:endParaRPr lang="en-CA" sz="24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43853" y="5197315"/>
            <a:ext cx="3836471" cy="578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latin typeface="Agency FB" pitchFamily="34" charset="0"/>
              </a:rPr>
              <a:t>2, 3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 – </a:t>
            </a:r>
            <a:r>
              <a:rPr lang="en-CA" sz="2400" b="1" dirty="0" smtClean="0">
                <a:latin typeface="Agency FB" pitchFamily="34" charset="0"/>
              </a:rPr>
              <a:t>DI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PENTANE</a:t>
            </a:r>
            <a:endParaRPr lang="en-CA" sz="24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182866" y="79071"/>
            <a:ext cx="8732533" cy="759129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400" dirty="0" smtClean="0">
                <a:solidFill>
                  <a:srgbClr val="FFFF00"/>
                </a:solidFill>
                <a:latin typeface="Berlin Sans FB" pitchFamily="34" charset="0"/>
              </a:rPr>
              <a:t>5. USE PREFIXES </a:t>
            </a:r>
            <a:r>
              <a:rPr lang="en-CA" sz="2400" dirty="0" smtClean="0">
                <a:solidFill>
                  <a:schemeClr val="bg1"/>
                </a:solidFill>
                <a:latin typeface="Berlin Sans FB" pitchFamily="34" charset="0"/>
              </a:rPr>
              <a:t>(DI, TRI, TETRA, ETC…) </a:t>
            </a:r>
            <a:r>
              <a:rPr lang="en-CA" sz="2400" dirty="0" smtClean="0">
                <a:solidFill>
                  <a:srgbClr val="FFFF00"/>
                </a:solidFill>
                <a:latin typeface="Berlin Sans FB" pitchFamily="34" charset="0"/>
              </a:rPr>
              <a:t>TO SHOW HOW MANY SAME ALKYL GROUPS ARE ATTACHED</a:t>
            </a:r>
            <a:endParaRPr lang="en-CA" sz="2400" dirty="0">
              <a:solidFill>
                <a:srgbClr val="FFFF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35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012160" y="1529629"/>
            <a:ext cx="2843179" cy="5785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5 carbons = </a:t>
            </a:r>
            <a:r>
              <a:rPr lang="en-CA" sz="2800" b="1" dirty="0" smtClean="0">
                <a:solidFill>
                  <a:srgbClr val="00B0F0"/>
                </a:solidFill>
                <a:latin typeface="Agency FB" pitchFamily="34" charset="0"/>
              </a:rPr>
              <a:t>PENTANE</a:t>
            </a:r>
            <a:endParaRPr lang="en-CA" sz="2800" b="1" dirty="0">
              <a:solidFill>
                <a:srgbClr val="00B0F0"/>
              </a:solidFill>
              <a:latin typeface="Agency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793" y="1059231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4805" y="1667096"/>
            <a:ext cx="3091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72580" y="1459341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238865" y="1073318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29652" y="1473428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581793" y="1045144"/>
            <a:ext cx="576624" cy="4141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6963" y="2348880"/>
            <a:ext cx="251144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1 carbon = </a:t>
            </a:r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222807" y="1440138"/>
            <a:ext cx="1440160" cy="757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238865" y="1046888"/>
            <a:ext cx="576624" cy="4141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443938" y="2330660"/>
            <a:ext cx="251144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1 carbon = </a:t>
            </a:r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815489" y="1461085"/>
            <a:ext cx="1052655" cy="757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239243" y="3156287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7745" y="3764152"/>
            <a:ext cx="3091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530030" y="3556397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896315" y="3170374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187102" y="3570484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672832" y="3142200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25844" y="3750065"/>
            <a:ext cx="3091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6963619" y="3542310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329904" y="3156287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620691" y="3556397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651659" y="3378141"/>
            <a:ext cx="8322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9629" y="408602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5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83568" y="4108584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4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607028" y="4086027"/>
            <a:ext cx="28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1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380677" y="4086027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72632" y="4108584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2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79244" y="4074583"/>
            <a:ext cx="28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1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133183" y="4097140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2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056643" y="4074583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5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830292" y="4074583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422247" y="4097140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4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613361" y="4509120"/>
            <a:ext cx="1251763" cy="4320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3 -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1972631" y="4509120"/>
            <a:ext cx="1251763" cy="4320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2 -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204410" y="4474693"/>
            <a:ext cx="1251763" cy="4320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3 -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7563680" y="4474693"/>
            <a:ext cx="1251763" cy="4320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4 -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33634" y="6237208"/>
            <a:ext cx="383647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latin typeface="Agency FB" pitchFamily="34" charset="0"/>
              </a:rPr>
              <a:t>2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–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METHYL – </a:t>
            </a:r>
            <a:r>
              <a:rPr lang="en-CA" sz="2400" b="1" dirty="0" smtClean="0">
                <a:latin typeface="Agency FB" pitchFamily="34" charset="0"/>
              </a:rPr>
              <a:t>3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 – METHYL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PENTANE</a:t>
            </a:r>
            <a:endParaRPr lang="en-CA" sz="24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5231374" y="6237208"/>
            <a:ext cx="383647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latin typeface="Agency FB" pitchFamily="34" charset="0"/>
              </a:rPr>
              <a:t>3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–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METHYL – </a:t>
            </a:r>
            <a:r>
              <a:rPr lang="en-CA" sz="2400" b="1" dirty="0" smtClean="0">
                <a:latin typeface="Agency FB" pitchFamily="34" charset="0"/>
              </a:rPr>
              <a:t>4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 – METHYL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PENTANE</a:t>
            </a:r>
            <a:endParaRPr lang="en-CA" sz="24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43853" y="5197315"/>
            <a:ext cx="3836471" cy="578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latin typeface="Agency FB" pitchFamily="34" charset="0"/>
              </a:rPr>
              <a:t>2, 3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 – </a:t>
            </a:r>
            <a:r>
              <a:rPr lang="en-CA" sz="2400" b="1" dirty="0" smtClean="0">
                <a:latin typeface="Agency FB" pitchFamily="34" charset="0"/>
              </a:rPr>
              <a:t>DI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PENTANE</a:t>
            </a:r>
            <a:endParaRPr lang="en-CA" sz="24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182866" y="79071"/>
            <a:ext cx="8732533" cy="759129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400" dirty="0" smtClean="0">
                <a:solidFill>
                  <a:srgbClr val="FFFF00"/>
                </a:solidFill>
                <a:latin typeface="Berlin Sans FB" pitchFamily="34" charset="0"/>
              </a:rPr>
              <a:t>5. USE PREFIXES </a:t>
            </a:r>
            <a:r>
              <a:rPr lang="en-CA" sz="2400" dirty="0" smtClean="0">
                <a:solidFill>
                  <a:schemeClr val="bg1"/>
                </a:solidFill>
                <a:latin typeface="Berlin Sans FB" pitchFamily="34" charset="0"/>
              </a:rPr>
              <a:t>(DI, TRI, TETRA, ETC…) </a:t>
            </a:r>
            <a:r>
              <a:rPr lang="en-CA" sz="2400" dirty="0" smtClean="0">
                <a:solidFill>
                  <a:srgbClr val="FFFF00"/>
                </a:solidFill>
                <a:latin typeface="Berlin Sans FB" pitchFamily="34" charset="0"/>
              </a:rPr>
              <a:t>TO SHOW HOW MANY SAME ALKYL GROUPS ARE ATTACHED</a:t>
            </a:r>
            <a:endParaRPr lang="en-CA" sz="2400" dirty="0">
              <a:solidFill>
                <a:srgbClr val="FFFF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0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012160" y="1529629"/>
            <a:ext cx="2843179" cy="5785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5 carbons = </a:t>
            </a:r>
            <a:r>
              <a:rPr lang="en-CA" sz="2800" b="1" dirty="0" smtClean="0">
                <a:solidFill>
                  <a:srgbClr val="00B0F0"/>
                </a:solidFill>
                <a:latin typeface="Agency FB" pitchFamily="34" charset="0"/>
              </a:rPr>
              <a:t>PENTANE</a:t>
            </a:r>
            <a:endParaRPr lang="en-CA" sz="2800" b="1" dirty="0">
              <a:solidFill>
                <a:srgbClr val="00B0F0"/>
              </a:solidFill>
              <a:latin typeface="Agency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793" y="1059231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4805" y="1667096"/>
            <a:ext cx="3091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72580" y="1459341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238865" y="1073318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29652" y="1473428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581793" y="1045144"/>
            <a:ext cx="576624" cy="4141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6963" y="2348880"/>
            <a:ext cx="251144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1 carbon = </a:t>
            </a:r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222807" y="1440138"/>
            <a:ext cx="1440160" cy="757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238865" y="1046888"/>
            <a:ext cx="576624" cy="4141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443938" y="2330660"/>
            <a:ext cx="251144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1 carbon = </a:t>
            </a:r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815489" y="1461085"/>
            <a:ext cx="1052655" cy="757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239243" y="3156287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7745" y="3764152"/>
            <a:ext cx="3091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530030" y="3556397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896315" y="3170374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187102" y="3570484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672832" y="3142200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25844" y="3750065"/>
            <a:ext cx="3091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6963619" y="3542310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329904" y="3156287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620691" y="3556397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651659" y="3378141"/>
            <a:ext cx="8322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9629" y="408602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5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83568" y="4108584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4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607028" y="4086027"/>
            <a:ext cx="28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1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380677" y="4086027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72632" y="4108584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2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79244" y="4074583"/>
            <a:ext cx="28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1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133183" y="4097140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2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056643" y="4074583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5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830292" y="4074583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422247" y="4097140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4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613361" y="4509120"/>
            <a:ext cx="1251763" cy="4320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3 -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1972631" y="4509120"/>
            <a:ext cx="1251763" cy="4320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2 -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204410" y="4474693"/>
            <a:ext cx="1251763" cy="4320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3 -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7563680" y="4474693"/>
            <a:ext cx="1251763" cy="4320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4 -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33634" y="6237208"/>
            <a:ext cx="383647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latin typeface="Agency FB" pitchFamily="34" charset="0"/>
              </a:rPr>
              <a:t>2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–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METHYL – </a:t>
            </a:r>
            <a:r>
              <a:rPr lang="en-CA" sz="2400" b="1" dirty="0" smtClean="0">
                <a:latin typeface="Agency FB" pitchFamily="34" charset="0"/>
              </a:rPr>
              <a:t>3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 – METHYL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PENTANE</a:t>
            </a:r>
            <a:endParaRPr lang="en-CA" sz="24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5231374" y="6237208"/>
            <a:ext cx="383647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latin typeface="Agency FB" pitchFamily="34" charset="0"/>
              </a:rPr>
              <a:t>3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–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METHYL – </a:t>
            </a:r>
            <a:r>
              <a:rPr lang="en-CA" sz="2400" b="1" dirty="0" smtClean="0">
                <a:latin typeface="Agency FB" pitchFamily="34" charset="0"/>
              </a:rPr>
              <a:t>4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 – METHYL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PENTANE</a:t>
            </a:r>
            <a:endParaRPr lang="en-CA" sz="24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43853" y="5197315"/>
            <a:ext cx="3836471" cy="578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latin typeface="Agency FB" pitchFamily="34" charset="0"/>
              </a:rPr>
              <a:t>2, 3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 – </a:t>
            </a:r>
            <a:r>
              <a:rPr lang="en-CA" sz="2400" b="1" dirty="0" smtClean="0">
                <a:latin typeface="Agency FB" pitchFamily="34" charset="0"/>
              </a:rPr>
              <a:t>DI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PENTANE</a:t>
            </a:r>
            <a:endParaRPr lang="en-CA" sz="24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5231374" y="5197315"/>
            <a:ext cx="3836471" cy="578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latin typeface="Agency FB" pitchFamily="34" charset="0"/>
              </a:rPr>
              <a:t>3, 4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 – </a:t>
            </a:r>
            <a:r>
              <a:rPr lang="en-CA" sz="2400" b="1" dirty="0" smtClean="0">
                <a:latin typeface="Agency FB" pitchFamily="34" charset="0"/>
              </a:rPr>
              <a:t>DI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PENTANE</a:t>
            </a:r>
            <a:endParaRPr lang="en-CA" sz="24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182866" y="79071"/>
            <a:ext cx="8732533" cy="759129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400" dirty="0" smtClean="0">
                <a:solidFill>
                  <a:srgbClr val="FFFF00"/>
                </a:solidFill>
                <a:latin typeface="Berlin Sans FB" pitchFamily="34" charset="0"/>
              </a:rPr>
              <a:t>5. USE PREFIXES </a:t>
            </a:r>
            <a:r>
              <a:rPr lang="en-CA" sz="2400" dirty="0" smtClean="0">
                <a:solidFill>
                  <a:schemeClr val="bg1"/>
                </a:solidFill>
                <a:latin typeface="Berlin Sans FB" pitchFamily="34" charset="0"/>
              </a:rPr>
              <a:t>(DI, TRI, TETRA, ETC…) </a:t>
            </a:r>
            <a:r>
              <a:rPr lang="en-CA" sz="2400" dirty="0" smtClean="0">
                <a:solidFill>
                  <a:srgbClr val="FFFF00"/>
                </a:solidFill>
                <a:latin typeface="Berlin Sans FB" pitchFamily="34" charset="0"/>
              </a:rPr>
              <a:t>TO SHOW HOW MANY SAME ALKYL GROUPS ARE ATTACHED</a:t>
            </a:r>
            <a:endParaRPr lang="en-CA" sz="2400" dirty="0">
              <a:solidFill>
                <a:srgbClr val="FFFF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012160" y="1529629"/>
            <a:ext cx="2843179" cy="5785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5 carbons = </a:t>
            </a:r>
            <a:r>
              <a:rPr lang="en-CA" sz="2800" b="1" dirty="0" smtClean="0">
                <a:solidFill>
                  <a:srgbClr val="00B0F0"/>
                </a:solidFill>
                <a:latin typeface="Agency FB" pitchFamily="34" charset="0"/>
              </a:rPr>
              <a:t>PENTANE</a:t>
            </a:r>
            <a:endParaRPr lang="en-CA" sz="2800" b="1" dirty="0">
              <a:solidFill>
                <a:srgbClr val="00B0F0"/>
              </a:solidFill>
              <a:latin typeface="Agency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793" y="1059231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4805" y="1667096"/>
            <a:ext cx="3091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72580" y="1459341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238865" y="1073318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29652" y="1473428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581793" y="1045144"/>
            <a:ext cx="576624" cy="4141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6963" y="2348880"/>
            <a:ext cx="251144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1 carbon = </a:t>
            </a:r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222807" y="1440138"/>
            <a:ext cx="1440160" cy="757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238865" y="1046888"/>
            <a:ext cx="576624" cy="4141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443938" y="2330660"/>
            <a:ext cx="251144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1 carbon = </a:t>
            </a:r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815489" y="1461085"/>
            <a:ext cx="1052655" cy="757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239243" y="3156287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7745" y="3764152"/>
            <a:ext cx="3091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530030" y="3556397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896315" y="3170374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187102" y="3570484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672832" y="3142200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25844" y="3750065"/>
            <a:ext cx="3091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6963619" y="3542310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329904" y="3156287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prstClr val="black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620691" y="3556397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651659" y="3378141"/>
            <a:ext cx="8322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9629" y="408602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5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83568" y="4108584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4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607028" y="4086027"/>
            <a:ext cx="28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1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380677" y="4086027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72632" y="4108584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2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79244" y="4074583"/>
            <a:ext cx="28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1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133183" y="4097140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2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056643" y="4074583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5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830292" y="4074583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3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422247" y="4097140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prstClr val="black"/>
                </a:solidFill>
                <a:latin typeface="Berlin Sans FB" pitchFamily="34" charset="0"/>
              </a:rPr>
              <a:t>4</a:t>
            </a:r>
            <a:endParaRPr lang="en-US" sz="2000" b="1" spc="50" baseline="-25000" dirty="0">
              <a:ln w="11430"/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613361" y="4509120"/>
            <a:ext cx="1251763" cy="4320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3 -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1972631" y="4509120"/>
            <a:ext cx="1251763" cy="4320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2 -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204410" y="4474693"/>
            <a:ext cx="1251763" cy="4320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3 -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7563680" y="4474693"/>
            <a:ext cx="1251763" cy="4320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FF0000"/>
                </a:solidFill>
                <a:latin typeface="Agency FB" pitchFamily="34" charset="0"/>
              </a:rPr>
              <a:t>4 - METHYL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33634" y="6237208"/>
            <a:ext cx="383647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latin typeface="Agency FB" pitchFamily="34" charset="0"/>
              </a:rPr>
              <a:t>2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–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METHYL – </a:t>
            </a:r>
            <a:r>
              <a:rPr lang="en-CA" sz="2400" b="1" dirty="0" smtClean="0">
                <a:latin typeface="Agency FB" pitchFamily="34" charset="0"/>
              </a:rPr>
              <a:t>3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 – METHYL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PENTANE</a:t>
            </a:r>
            <a:endParaRPr lang="en-CA" sz="24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5231374" y="6237208"/>
            <a:ext cx="383647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latin typeface="Agency FB" pitchFamily="34" charset="0"/>
              </a:rPr>
              <a:t>3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–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 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METHYL – </a:t>
            </a:r>
            <a:r>
              <a:rPr lang="en-CA" sz="2400" b="1" dirty="0" smtClean="0">
                <a:latin typeface="Agency FB" pitchFamily="34" charset="0"/>
              </a:rPr>
              <a:t>4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 – METHYL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PENTANE</a:t>
            </a:r>
            <a:endParaRPr lang="en-CA" sz="24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43853" y="5197315"/>
            <a:ext cx="3836471" cy="578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latin typeface="Agency FB" pitchFamily="34" charset="0"/>
              </a:rPr>
              <a:t>2, 3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 – </a:t>
            </a:r>
            <a:r>
              <a:rPr lang="en-CA" sz="2400" b="1" dirty="0" smtClean="0">
                <a:latin typeface="Agency FB" pitchFamily="34" charset="0"/>
              </a:rPr>
              <a:t>DI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PENTANE</a:t>
            </a:r>
            <a:endParaRPr lang="en-CA" sz="24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5231374" y="5197315"/>
            <a:ext cx="3836471" cy="578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latin typeface="Agency FB" pitchFamily="34" charset="0"/>
              </a:rPr>
              <a:t>3, 4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 – </a:t>
            </a:r>
            <a:r>
              <a:rPr lang="en-CA" sz="2400" b="1" dirty="0" smtClean="0">
                <a:latin typeface="Agency FB" pitchFamily="34" charset="0"/>
              </a:rPr>
              <a:t>DI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r>
              <a:rPr lang="en-CA" sz="2400" b="1" dirty="0" smtClean="0">
                <a:solidFill>
                  <a:srgbClr val="00B0F0"/>
                </a:solidFill>
                <a:latin typeface="Agency FB" pitchFamily="34" charset="0"/>
              </a:rPr>
              <a:t>PENTANE</a:t>
            </a:r>
            <a:endParaRPr lang="en-CA" sz="24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-192077" y="4996462"/>
            <a:ext cx="4350494" cy="906949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613361" y="152400"/>
            <a:ext cx="7606949" cy="593834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 smtClean="0">
                <a:latin typeface="Berlin Sans FB" pitchFamily="34" charset="0"/>
              </a:rPr>
              <a:t>6. CHOOSE </a:t>
            </a:r>
            <a:r>
              <a:rPr lang="en-CA" sz="2400" u="sng" dirty="0" smtClean="0">
                <a:solidFill>
                  <a:srgbClr val="FF0000"/>
                </a:solidFill>
                <a:latin typeface="Berlin Sans FB" pitchFamily="34" charset="0"/>
              </a:rPr>
              <a:t>THE LOWEST POSSIBLE SET </a:t>
            </a:r>
            <a:r>
              <a:rPr lang="en-CA" sz="2400" dirty="0" smtClean="0">
                <a:latin typeface="Berlin Sans FB" pitchFamily="34" charset="0"/>
              </a:rPr>
              <a:t>OF NUMBERS</a:t>
            </a:r>
            <a:endParaRPr lang="en-CA" sz="2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2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1780778"/>
          </a:xfrm>
        </p:spPr>
        <p:txBody>
          <a:bodyPr/>
          <a:lstStyle/>
          <a:p>
            <a:r>
              <a:rPr lang="en-CA" sz="2800" b="1" dirty="0" smtClean="0"/>
              <a:t>A </a:t>
            </a:r>
            <a:r>
              <a:rPr lang="en-CA" sz="2800" b="1" u="sng" dirty="0" smtClean="0">
                <a:solidFill>
                  <a:srgbClr val="0000FF"/>
                </a:solidFill>
              </a:rPr>
              <a:t>CARBON</a:t>
            </a:r>
            <a:r>
              <a:rPr lang="en-CA" sz="2800" b="1" dirty="0" smtClean="0"/>
              <a:t> atom has always </a:t>
            </a:r>
            <a:r>
              <a:rPr lang="en-CA" sz="2800" b="1" u="sng" dirty="0" smtClean="0">
                <a:solidFill>
                  <a:srgbClr val="0000FF"/>
                </a:solidFill>
              </a:rPr>
              <a:t>4 bonds</a:t>
            </a:r>
          </a:p>
          <a:p>
            <a:r>
              <a:rPr lang="en-CA" sz="2800" b="1" dirty="0"/>
              <a:t>B</a:t>
            </a:r>
            <a:r>
              <a:rPr lang="en-CA" sz="2800" b="1" dirty="0" smtClean="0"/>
              <a:t>ut depending on a compound, they can be </a:t>
            </a:r>
            <a:r>
              <a:rPr lang="en-CA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</a:t>
            </a:r>
            <a:r>
              <a:rPr lang="en-CA" sz="2800" b="1" dirty="0" smtClean="0"/>
              <a:t>, </a:t>
            </a:r>
            <a:r>
              <a:rPr lang="en-CA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</a:t>
            </a:r>
            <a:endParaRPr lang="en-CA" sz="28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42" y="3370662"/>
            <a:ext cx="2441525" cy="177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3426" y="3276600"/>
            <a:ext cx="2848694" cy="210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610600" cy="92506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dirty="0" smtClean="0">
                <a:solidFill>
                  <a:srgbClr val="7030A0"/>
                </a:solidFill>
                <a:latin typeface="Britannic Bold" pitchFamily="34" charset="0"/>
              </a:rPr>
              <a:t>SINGLE</a:t>
            </a:r>
            <a:r>
              <a:rPr lang="en-CA" sz="3200" dirty="0" smtClean="0">
                <a:latin typeface="Britannic Bold" pitchFamily="34" charset="0"/>
              </a:rPr>
              <a:t>, </a:t>
            </a:r>
            <a:r>
              <a:rPr lang="en-CA" sz="3200" dirty="0" smtClean="0">
                <a:solidFill>
                  <a:srgbClr val="0000FF"/>
                </a:solidFill>
                <a:latin typeface="Britannic Bold" pitchFamily="34" charset="0"/>
              </a:rPr>
              <a:t>DOUBLE</a:t>
            </a:r>
            <a:r>
              <a:rPr lang="en-CA" sz="3200" dirty="0" smtClean="0">
                <a:latin typeface="Britannic Bold" pitchFamily="34" charset="0"/>
              </a:rPr>
              <a:t>, and </a:t>
            </a:r>
            <a:r>
              <a:rPr lang="en-CA" sz="3200" dirty="0" smtClean="0">
                <a:solidFill>
                  <a:srgbClr val="FF0000"/>
                </a:solidFill>
                <a:latin typeface="Britannic Bold" pitchFamily="34" charset="0"/>
              </a:rPr>
              <a:t>TRIPLE</a:t>
            </a:r>
            <a:r>
              <a:rPr lang="en-CA" sz="3200" dirty="0" smtClean="0">
                <a:latin typeface="Britannic Bold" pitchFamily="34" charset="0"/>
              </a:rPr>
              <a:t> BONDS FOR CARBON</a:t>
            </a:r>
            <a:endParaRPr lang="en-CA" sz="3200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13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6916E-379E-4FBE-9A49-D7106A826E0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288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67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170" y="152400"/>
            <a:ext cx="6477001" cy="764704"/>
          </a:xfrm>
          <a:solidFill>
            <a:srgbClr val="FFFF00"/>
          </a:solidFill>
        </p:spPr>
        <p:txBody>
          <a:bodyPr/>
          <a:lstStyle/>
          <a:p>
            <a:r>
              <a:rPr lang="en-CA" b="1" dirty="0" smtClean="0">
                <a:solidFill>
                  <a:srgbClr val="0000FF"/>
                </a:solidFill>
                <a:latin typeface="Britannic Bold" panose="020B0903060703020204" pitchFamily="34" charset="0"/>
              </a:rPr>
              <a:t>STRUCTURAL ISOMERS</a:t>
            </a:r>
            <a:endParaRPr lang="en-CA" sz="4000" b="1" dirty="0">
              <a:solidFill>
                <a:srgbClr val="0000FF"/>
              </a:solidFill>
              <a:latin typeface="Britannic Bold" panose="020B0903060703020204" pitchFamily="34" charset="0"/>
            </a:endParaRPr>
          </a:p>
        </p:txBody>
      </p:sp>
      <p:pic>
        <p:nvPicPr>
          <p:cNvPr id="2050" name="Picture 2" descr="http://library.thinkquest.org/C006439/organic/images/alkan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93288"/>
            <a:ext cx="3478088" cy="220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www.chemguide.co.uk/basicorg/isomerism/pentan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67949"/>
            <a:ext cx="473573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www.angelo.edu/faculty/kboudrea/molecule_gallery/01_alkanes/hexane_0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780223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42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170" y="152400"/>
            <a:ext cx="6477001" cy="764704"/>
          </a:xfrm>
          <a:solidFill>
            <a:srgbClr val="FFFF00"/>
          </a:solidFill>
        </p:spPr>
        <p:txBody>
          <a:bodyPr/>
          <a:lstStyle/>
          <a:p>
            <a:r>
              <a:rPr lang="en-CA" b="1" dirty="0" smtClean="0">
                <a:solidFill>
                  <a:srgbClr val="0000FF"/>
                </a:solidFill>
                <a:latin typeface="Britannic Bold" panose="020B0903060703020204" pitchFamily="34" charset="0"/>
              </a:rPr>
              <a:t>STRUCTURAL ISOMERS</a:t>
            </a:r>
            <a:endParaRPr lang="en-CA" sz="4000" b="1" dirty="0">
              <a:solidFill>
                <a:srgbClr val="0000FF"/>
              </a:solidFill>
              <a:latin typeface="Britannic Bold" panose="020B0903060703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59" y="914400"/>
            <a:ext cx="884692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" y="5410200"/>
            <a:ext cx="8839200" cy="1295400"/>
          </a:xfrm>
          <a:prstGeom prst="rect">
            <a:avLst/>
          </a:prstGeom>
          <a:solidFill>
            <a:srgbClr val="66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dirty="0" smtClean="0">
                <a:latin typeface="Copperplate Gothic Bold" panose="020E0705020206020404" pitchFamily="34" charset="0"/>
              </a:rPr>
              <a:t>What do you notice about the </a:t>
            </a:r>
            <a:r>
              <a:rPr lang="en-CA" sz="2800" u="sng" dirty="0" smtClean="0">
                <a:solidFill>
                  <a:srgbClr val="FF0000"/>
                </a:solidFill>
                <a:latin typeface="Copperplate Gothic Bold" panose="020E0705020206020404" pitchFamily="34" charset="0"/>
              </a:rPr>
              <a:t>molecular formulas </a:t>
            </a:r>
            <a:r>
              <a:rPr lang="en-CA" sz="2800" dirty="0" smtClean="0">
                <a:latin typeface="Copperplate Gothic Bold" panose="020E0705020206020404" pitchFamily="34" charset="0"/>
              </a:rPr>
              <a:t>of the two substances in the table?</a:t>
            </a:r>
            <a:endParaRPr lang="en-CA" sz="2800" dirty="0">
              <a:latin typeface="Copperplate Gothic Bold" panose="020E07050202060204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2800" y="1676400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7158842" y="2925288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86626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43541" y="980728"/>
            <a:ext cx="8708728" cy="924272"/>
          </a:xfrm>
          <a:solidFill>
            <a:srgbClr val="66FFFF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Compounds which have the </a:t>
            </a:r>
            <a:r>
              <a:rPr lang="en-CA" sz="2800" u="sng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same molecular formula </a:t>
            </a:r>
            <a:r>
              <a:rPr lang="en-CA" sz="2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but a </a:t>
            </a:r>
            <a:r>
              <a:rPr lang="en-CA" sz="2800" u="sng" dirty="0" smtClean="0">
                <a:solidFill>
                  <a:srgbClr val="0000FF"/>
                </a:solidFill>
                <a:latin typeface="Berlin Sans FB" panose="020E0602020502020306" pitchFamily="34" charset="0"/>
              </a:rPr>
              <a:t>different arrangement of atoms</a:t>
            </a:r>
          </a:p>
          <a:p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1448579" y="2060848"/>
            <a:ext cx="5172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spc="50" dirty="0">
                <a:ln w="11430"/>
                <a:solidFill>
                  <a:srgbClr val="0000FF"/>
                </a:solidFill>
                <a:latin typeface="Arial Narrow" pitchFamily="34" charset="0"/>
              </a:rPr>
              <a:t>CH</a:t>
            </a:r>
            <a:r>
              <a:rPr lang="en-US" sz="2800" b="1" spc="50" baseline="-25000" dirty="0">
                <a:ln w="11430"/>
                <a:solidFill>
                  <a:srgbClr val="0000FF"/>
                </a:solidFill>
                <a:latin typeface="Arial Narrow" pitchFamily="34" charset="0"/>
              </a:rPr>
              <a:t>3</a:t>
            </a:r>
            <a:r>
              <a:rPr lang="en-US" sz="2800" b="1" spc="50" dirty="0">
                <a:ln w="11430"/>
                <a:solidFill>
                  <a:srgbClr val="0000FF"/>
                </a:solidFill>
                <a:latin typeface="Arial Narrow" pitchFamily="34" charset="0"/>
              </a:rPr>
              <a:t> – CH</a:t>
            </a:r>
            <a:r>
              <a:rPr lang="en-US" sz="2800" b="1" spc="50" baseline="-25000" dirty="0">
                <a:ln w="11430"/>
                <a:solidFill>
                  <a:srgbClr val="0000FF"/>
                </a:solidFill>
                <a:latin typeface="Arial Narrow" pitchFamily="34" charset="0"/>
              </a:rPr>
              <a:t>2 </a:t>
            </a:r>
            <a:r>
              <a:rPr lang="en-US" sz="2800" b="1" spc="50" dirty="0">
                <a:ln w="11430"/>
                <a:solidFill>
                  <a:srgbClr val="0000FF"/>
                </a:solidFill>
                <a:latin typeface="Arial Narrow" pitchFamily="34" charset="0"/>
              </a:rPr>
              <a:t>– CH</a:t>
            </a:r>
            <a:r>
              <a:rPr lang="en-US" sz="2800" b="1" spc="50" baseline="-25000" dirty="0">
                <a:ln w="11430"/>
                <a:solidFill>
                  <a:srgbClr val="0000FF"/>
                </a:solidFill>
                <a:latin typeface="Arial Narrow" pitchFamily="34" charset="0"/>
              </a:rPr>
              <a:t>2 </a:t>
            </a:r>
            <a:r>
              <a:rPr lang="en-US" sz="2800" b="1" spc="50" dirty="0">
                <a:ln w="11430"/>
                <a:solidFill>
                  <a:srgbClr val="0000FF"/>
                </a:solidFill>
                <a:latin typeface="Arial Narrow" pitchFamily="34" charset="0"/>
              </a:rPr>
              <a:t>– </a:t>
            </a:r>
            <a:r>
              <a:rPr lang="en-US" sz="2800" b="1" spc="5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CH</a:t>
            </a:r>
            <a:r>
              <a:rPr lang="en-US" sz="2800" b="1" spc="50" baseline="-2500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2</a:t>
            </a:r>
            <a:r>
              <a:rPr lang="en-US" sz="2800" b="1" spc="50" dirty="0">
                <a:ln w="11430"/>
                <a:solidFill>
                  <a:srgbClr val="0000FF"/>
                </a:solidFill>
                <a:latin typeface="Arial Narrow" pitchFamily="34" charset="0"/>
              </a:rPr>
              <a:t> –</a:t>
            </a:r>
            <a:r>
              <a:rPr lang="en-US" sz="2800" b="1" spc="5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800" b="1" spc="50" dirty="0">
                <a:ln w="11430"/>
                <a:solidFill>
                  <a:srgbClr val="0000FF"/>
                </a:solidFill>
                <a:latin typeface="Arial Narrow" pitchFamily="34" charset="0"/>
              </a:rPr>
              <a:t>CH</a:t>
            </a:r>
            <a:r>
              <a:rPr lang="en-US" sz="2800" b="1" spc="50" baseline="-25000" dirty="0">
                <a:ln w="11430"/>
                <a:solidFill>
                  <a:srgbClr val="0000FF"/>
                </a:solidFill>
                <a:latin typeface="Arial Narrow" pitchFamily="34" charset="0"/>
              </a:rPr>
              <a:t>2</a:t>
            </a:r>
            <a:r>
              <a:rPr lang="en-US" sz="2800" b="1" spc="5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800" b="1" spc="50" dirty="0">
                <a:ln w="11430"/>
                <a:solidFill>
                  <a:srgbClr val="0000FF"/>
                </a:solidFill>
                <a:latin typeface="Arial Narrow" pitchFamily="34" charset="0"/>
              </a:rPr>
              <a:t>– CH</a:t>
            </a:r>
            <a:r>
              <a:rPr lang="en-US" sz="2800" b="1" spc="50" baseline="-25000" dirty="0">
                <a:ln w="11430"/>
                <a:solidFill>
                  <a:srgbClr val="0000FF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559" y="3068960"/>
            <a:ext cx="4244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spc="50" dirty="0">
                <a:ln w="11430"/>
                <a:solidFill>
                  <a:srgbClr val="0000FF"/>
                </a:solidFill>
                <a:latin typeface="Arial Narrow" pitchFamily="34" charset="0"/>
              </a:rPr>
              <a:t>CH</a:t>
            </a:r>
            <a:r>
              <a:rPr lang="en-US" sz="2800" b="1" spc="50" baseline="-25000" dirty="0">
                <a:ln w="11430"/>
                <a:solidFill>
                  <a:srgbClr val="0000FF"/>
                </a:solidFill>
                <a:latin typeface="Arial Narrow" pitchFamily="34" charset="0"/>
              </a:rPr>
              <a:t>3</a:t>
            </a:r>
            <a:r>
              <a:rPr lang="en-US" sz="2800" b="1" spc="50" dirty="0">
                <a:ln w="11430"/>
                <a:solidFill>
                  <a:srgbClr val="0000FF"/>
                </a:solidFill>
                <a:latin typeface="Arial Narrow" pitchFamily="34" charset="0"/>
              </a:rPr>
              <a:t> –</a:t>
            </a:r>
            <a:r>
              <a:rPr lang="en-US" sz="28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800" b="1" spc="5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CH</a:t>
            </a:r>
            <a:r>
              <a:rPr lang="en-US" sz="2800" b="1" spc="50" baseline="-2500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800" b="1" spc="50" dirty="0">
                <a:ln w="11430"/>
                <a:solidFill>
                  <a:srgbClr val="0000FF"/>
                </a:solidFill>
                <a:latin typeface="Arial Narrow" pitchFamily="34" charset="0"/>
              </a:rPr>
              <a:t>– CH</a:t>
            </a:r>
            <a:r>
              <a:rPr lang="en-US" sz="2800" b="1" spc="50" baseline="-25000" dirty="0">
                <a:ln w="11430"/>
                <a:solidFill>
                  <a:srgbClr val="0000FF"/>
                </a:solidFill>
                <a:latin typeface="Arial Narrow" pitchFamily="34" charset="0"/>
              </a:rPr>
              <a:t>2</a:t>
            </a:r>
            <a:r>
              <a:rPr lang="en-US" sz="28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800" b="1" spc="50" dirty="0">
                <a:ln w="11430"/>
                <a:solidFill>
                  <a:srgbClr val="0000FF"/>
                </a:solidFill>
                <a:latin typeface="Arial Narrow" pitchFamily="34" charset="0"/>
              </a:rPr>
              <a:t>–</a:t>
            </a:r>
            <a:r>
              <a:rPr lang="en-US" sz="28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800" b="1" spc="5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CH</a:t>
            </a:r>
            <a:r>
              <a:rPr lang="en-US" sz="2800" b="1" spc="50" baseline="-2500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2</a:t>
            </a:r>
            <a:r>
              <a:rPr lang="en-US" sz="28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800" b="1" spc="5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–</a:t>
            </a:r>
            <a:r>
              <a:rPr lang="en-US" sz="28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800" b="1" spc="50" dirty="0">
                <a:ln w="11430"/>
                <a:solidFill>
                  <a:srgbClr val="0000FF"/>
                </a:solidFill>
                <a:latin typeface="Arial Narrow" pitchFamily="34" charset="0"/>
              </a:rPr>
              <a:t>CH</a:t>
            </a:r>
            <a:r>
              <a:rPr lang="en-US" sz="2800" b="1" spc="50" baseline="-25000" dirty="0">
                <a:ln w="11430"/>
                <a:solidFill>
                  <a:srgbClr val="0000FF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9327" y="3932126"/>
            <a:ext cx="813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spc="5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CH</a:t>
            </a:r>
            <a:r>
              <a:rPr lang="en-US" sz="2800" b="1" spc="50" baseline="-2500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3</a:t>
            </a:r>
            <a:endParaRPr lang="en-US" sz="2800" b="1" spc="50" baseline="-25000" dirty="0">
              <a:ln w="11430"/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5400000">
            <a:off x="1065359" y="3503351"/>
            <a:ext cx="501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spc="5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–</a:t>
            </a:r>
            <a:r>
              <a:rPr lang="en-US" sz="28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endParaRPr lang="en-US" sz="2800" b="1" spc="50" baseline="-25000" dirty="0">
              <a:ln w="11430"/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22301" y="3706254"/>
            <a:ext cx="3177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spc="50" dirty="0">
                <a:ln w="11430"/>
                <a:solidFill>
                  <a:srgbClr val="0000FF"/>
                </a:solidFill>
                <a:latin typeface="Arial Narrow" pitchFamily="34" charset="0"/>
              </a:rPr>
              <a:t>CH</a:t>
            </a:r>
            <a:r>
              <a:rPr lang="en-US" sz="2800" b="1" spc="50" baseline="-25000" dirty="0">
                <a:ln w="11430"/>
                <a:solidFill>
                  <a:srgbClr val="0000FF"/>
                </a:solidFill>
                <a:latin typeface="Arial Narrow" pitchFamily="34" charset="0"/>
              </a:rPr>
              <a:t>3</a:t>
            </a:r>
            <a:r>
              <a:rPr lang="en-US" sz="2800" b="1" spc="50" dirty="0">
                <a:ln w="11430"/>
                <a:solidFill>
                  <a:srgbClr val="0000FF"/>
                </a:solidFill>
                <a:latin typeface="Arial Narrow" pitchFamily="34" charset="0"/>
              </a:rPr>
              <a:t> – </a:t>
            </a:r>
            <a:r>
              <a:rPr lang="en-US" sz="2800" b="1" spc="5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CH</a:t>
            </a:r>
            <a:r>
              <a:rPr lang="en-US" sz="2800" b="1" spc="50" baseline="-2500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800" b="1" spc="50" dirty="0">
                <a:ln w="11430"/>
                <a:solidFill>
                  <a:srgbClr val="0000FF"/>
                </a:solidFill>
                <a:latin typeface="Arial Narrow" pitchFamily="34" charset="0"/>
              </a:rPr>
              <a:t>– </a:t>
            </a:r>
            <a:r>
              <a:rPr lang="en-US" sz="2800" b="1" spc="5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CH – </a:t>
            </a:r>
            <a:r>
              <a:rPr lang="en-US" sz="2800" b="1" spc="50" dirty="0">
                <a:ln w="11430"/>
                <a:solidFill>
                  <a:srgbClr val="0000FF"/>
                </a:solidFill>
                <a:latin typeface="Arial Narrow" pitchFamily="34" charset="0"/>
              </a:rPr>
              <a:t>CH</a:t>
            </a:r>
            <a:r>
              <a:rPr lang="en-US" sz="2800" b="1" spc="50" baseline="-25000" dirty="0">
                <a:ln w="11430"/>
                <a:solidFill>
                  <a:srgbClr val="0000FF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17069" y="4569420"/>
            <a:ext cx="813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spc="5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CH</a:t>
            </a:r>
            <a:r>
              <a:rPr lang="en-US" sz="2800" b="1" spc="50" baseline="-2500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3</a:t>
            </a:r>
            <a:endParaRPr lang="en-US" sz="2800" b="1" spc="50" baseline="-25000" dirty="0">
              <a:ln w="11430"/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6673101" y="4140645"/>
            <a:ext cx="501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spc="5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–</a:t>
            </a:r>
            <a:r>
              <a:rPr lang="en-US" sz="2800" b="1" spc="5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 </a:t>
            </a:r>
            <a:endParaRPr lang="en-US" sz="2800" b="1" spc="50" baseline="-25000" dirty="0">
              <a:ln w="11430"/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11069" y="4555870"/>
            <a:ext cx="813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spc="5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CH</a:t>
            </a:r>
            <a:r>
              <a:rPr lang="en-US" sz="2800" b="1" spc="50" baseline="-2500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3</a:t>
            </a:r>
            <a:endParaRPr lang="en-US" sz="2800" b="1" spc="50" baseline="-25000" dirty="0">
              <a:ln w="11430"/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5400000">
            <a:off x="7367101" y="4127095"/>
            <a:ext cx="501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spc="5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–</a:t>
            </a:r>
            <a:r>
              <a:rPr lang="en-US" sz="2800" b="1" spc="5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 </a:t>
            </a:r>
            <a:endParaRPr lang="en-US" sz="2800" b="1" spc="50" baseline="-25000" dirty="0">
              <a:ln w="11430"/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3541" y="5372696"/>
            <a:ext cx="3041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spc="50" dirty="0">
                <a:ln w="11430"/>
                <a:solidFill>
                  <a:srgbClr val="0000FF"/>
                </a:solidFill>
                <a:latin typeface="Arial Narrow" pitchFamily="34" charset="0"/>
              </a:rPr>
              <a:t>CH</a:t>
            </a:r>
            <a:r>
              <a:rPr lang="en-US" sz="2800" b="1" spc="50" baseline="-25000" dirty="0">
                <a:ln w="11430"/>
                <a:solidFill>
                  <a:srgbClr val="0000FF"/>
                </a:solidFill>
                <a:latin typeface="Arial Narrow" pitchFamily="34" charset="0"/>
              </a:rPr>
              <a:t>3</a:t>
            </a:r>
            <a:r>
              <a:rPr lang="en-US" sz="2800" b="1" spc="50" dirty="0">
                <a:ln w="11430"/>
                <a:solidFill>
                  <a:srgbClr val="0000FF"/>
                </a:solidFill>
                <a:latin typeface="Arial Narrow" pitchFamily="34" charset="0"/>
              </a:rPr>
              <a:t> – </a:t>
            </a:r>
            <a:r>
              <a:rPr lang="en-US" sz="2800" b="1" spc="5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C</a:t>
            </a:r>
            <a:r>
              <a:rPr lang="en-US" sz="2800" b="1" spc="50" baseline="-2500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800" b="1" spc="50" dirty="0">
                <a:ln w="11430"/>
                <a:solidFill>
                  <a:srgbClr val="0000FF"/>
                </a:solidFill>
                <a:latin typeface="Arial Narrow" pitchFamily="34" charset="0"/>
              </a:rPr>
              <a:t>– CH</a:t>
            </a:r>
            <a:r>
              <a:rPr lang="en-US" sz="2800" b="1" spc="50" baseline="-25000" dirty="0">
                <a:ln w="11430"/>
                <a:solidFill>
                  <a:srgbClr val="0000FF"/>
                </a:solidFill>
                <a:latin typeface="Arial Narrow" pitchFamily="34" charset="0"/>
              </a:rPr>
              <a:t>2 </a:t>
            </a:r>
            <a:r>
              <a:rPr lang="en-US" sz="2800" b="1" spc="5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– </a:t>
            </a:r>
            <a:r>
              <a:rPr lang="en-US" sz="2800" b="1" spc="50" dirty="0">
                <a:ln w="11430"/>
                <a:solidFill>
                  <a:srgbClr val="0000FF"/>
                </a:solidFill>
                <a:latin typeface="Arial Narrow" pitchFamily="34" charset="0"/>
              </a:rPr>
              <a:t>CH</a:t>
            </a:r>
            <a:r>
              <a:rPr lang="en-US" sz="2800" b="1" spc="50" baseline="-25000" dirty="0">
                <a:ln w="11430"/>
                <a:solidFill>
                  <a:srgbClr val="0000FF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92750" y="6235862"/>
            <a:ext cx="813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spc="5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CH</a:t>
            </a:r>
            <a:r>
              <a:rPr lang="en-US" sz="2800" b="1" spc="50" baseline="-2500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3</a:t>
            </a:r>
            <a:endParaRPr lang="en-US" sz="2800" b="1" spc="50" baseline="-25000" dirty="0">
              <a:ln w="11430"/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rot="5400000">
            <a:off x="1148782" y="5807087"/>
            <a:ext cx="501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spc="5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–</a:t>
            </a:r>
            <a:r>
              <a:rPr lang="en-US" sz="2800" b="1" spc="5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 </a:t>
            </a:r>
            <a:endParaRPr lang="en-US" sz="2800" b="1" spc="50" baseline="-25000" dirty="0">
              <a:ln w="11430"/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2559" y="4700818"/>
            <a:ext cx="813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spc="5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CH</a:t>
            </a:r>
            <a:r>
              <a:rPr lang="en-US" sz="2800" b="1" spc="50" baseline="-2500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3</a:t>
            </a:r>
            <a:endParaRPr lang="en-US" sz="2800" b="1" spc="50" baseline="-25000" dirty="0">
              <a:ln w="11430"/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 rot="5400000">
            <a:off x="1148781" y="5006483"/>
            <a:ext cx="501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spc="5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–</a:t>
            </a:r>
            <a:r>
              <a:rPr lang="en-US" sz="2800" b="1" spc="50" dirty="0" smtClean="0">
                <a:ln w="11430"/>
                <a:solidFill>
                  <a:srgbClr val="0000FF"/>
                </a:solidFill>
                <a:latin typeface="Arial Narrow" pitchFamily="34" charset="0"/>
              </a:rPr>
              <a:t> </a:t>
            </a:r>
            <a:endParaRPr lang="en-US" sz="2800" b="1" spc="50" baseline="-25000" dirty="0">
              <a:ln w="11430"/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939235" y="3015156"/>
            <a:ext cx="3013033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2 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–</a:t>
            </a:r>
            <a:r>
              <a:rPr lang="en-CA" sz="3200" b="1" dirty="0" smtClean="0">
                <a:solidFill>
                  <a:srgbClr val="00B0F0"/>
                </a:solidFill>
                <a:latin typeface="Agency FB" pitchFamily="34" charset="0"/>
              </a:rPr>
              <a:t> 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methylpentane</a:t>
            </a:r>
            <a:endParaRPr lang="en-CA" sz="32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43541" y="2032821"/>
            <a:ext cx="944082" cy="5404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C</a:t>
            </a:r>
            <a:r>
              <a:rPr lang="en-CA" sz="3200" b="1" baseline="-25000" dirty="0" smtClean="0">
                <a:solidFill>
                  <a:prstClr val="black"/>
                </a:solidFill>
                <a:latin typeface="Agency FB" pitchFamily="34" charset="0"/>
              </a:rPr>
              <a:t>6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H</a:t>
            </a:r>
            <a:r>
              <a:rPr lang="en-CA" sz="3200" b="1" baseline="-25000" dirty="0" smtClean="0">
                <a:solidFill>
                  <a:prstClr val="black"/>
                </a:solidFill>
                <a:latin typeface="Agency FB" pitchFamily="34" charset="0"/>
              </a:rPr>
              <a:t>14</a:t>
            </a:r>
            <a:endParaRPr lang="en-CA" sz="3200" b="1" baseline="-25000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120636" y="2060848"/>
            <a:ext cx="1389554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HEXANE</a:t>
            </a:r>
            <a:endParaRPr lang="en-CA" sz="32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258734" y="3034201"/>
            <a:ext cx="944082" cy="5404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C</a:t>
            </a:r>
            <a:r>
              <a:rPr lang="en-CA" sz="3200" b="1" baseline="-25000" dirty="0" smtClean="0">
                <a:solidFill>
                  <a:prstClr val="black"/>
                </a:solidFill>
                <a:latin typeface="Agency FB" pitchFamily="34" charset="0"/>
              </a:rPr>
              <a:t>6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H</a:t>
            </a:r>
            <a:r>
              <a:rPr lang="en-CA" sz="3200" b="1" baseline="-25000" dirty="0" smtClean="0">
                <a:solidFill>
                  <a:prstClr val="black"/>
                </a:solidFill>
                <a:latin typeface="Agency FB" pitchFamily="34" charset="0"/>
              </a:rPr>
              <a:t>14</a:t>
            </a:r>
            <a:endParaRPr lang="en-CA" sz="3200" b="1" baseline="-25000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5202817" y="5083425"/>
            <a:ext cx="3749452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2,3 – </a:t>
            </a:r>
            <a:r>
              <a:rPr lang="en-CA" sz="3200" b="1" dirty="0" err="1" smtClean="0">
                <a:solidFill>
                  <a:srgbClr val="FF0000"/>
                </a:solidFill>
                <a:latin typeface="Agency FB" pitchFamily="34" charset="0"/>
              </a:rPr>
              <a:t>dimethylbutane</a:t>
            </a:r>
            <a:endParaRPr lang="en-CA" sz="32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282562" y="4229474"/>
            <a:ext cx="944082" cy="5404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C</a:t>
            </a:r>
            <a:r>
              <a:rPr lang="en-CA" sz="3200" b="1" baseline="-25000" dirty="0" smtClean="0">
                <a:solidFill>
                  <a:prstClr val="black"/>
                </a:solidFill>
                <a:latin typeface="Agency FB" pitchFamily="34" charset="0"/>
              </a:rPr>
              <a:t>6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H</a:t>
            </a:r>
            <a:r>
              <a:rPr lang="en-CA" sz="3200" b="1" baseline="-25000" dirty="0" smtClean="0">
                <a:solidFill>
                  <a:prstClr val="black"/>
                </a:solidFill>
                <a:latin typeface="Agency FB" pitchFamily="34" charset="0"/>
              </a:rPr>
              <a:t>14</a:t>
            </a:r>
            <a:endParaRPr lang="en-CA" sz="3200" b="1" baseline="-25000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805932" y="4832243"/>
            <a:ext cx="944082" cy="5404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C</a:t>
            </a:r>
            <a:r>
              <a:rPr lang="en-CA" sz="3200" b="1" baseline="-25000" dirty="0" smtClean="0">
                <a:solidFill>
                  <a:prstClr val="black"/>
                </a:solidFill>
                <a:latin typeface="Agency FB" pitchFamily="34" charset="0"/>
              </a:rPr>
              <a:t>6</a:t>
            </a:r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H</a:t>
            </a:r>
            <a:r>
              <a:rPr lang="en-CA" sz="3200" b="1" baseline="-25000" dirty="0" smtClean="0">
                <a:solidFill>
                  <a:prstClr val="black"/>
                </a:solidFill>
                <a:latin typeface="Agency FB" pitchFamily="34" charset="0"/>
              </a:rPr>
              <a:t>14</a:t>
            </a:r>
            <a:endParaRPr lang="en-CA" sz="3200" b="1" baseline="-25000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685811" y="6083706"/>
            <a:ext cx="3749452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2,2 – </a:t>
            </a:r>
            <a:r>
              <a:rPr lang="en-CA" sz="3200" b="1" dirty="0" err="1" smtClean="0">
                <a:solidFill>
                  <a:srgbClr val="FF0000"/>
                </a:solidFill>
                <a:latin typeface="Agency FB" pitchFamily="34" charset="0"/>
              </a:rPr>
              <a:t>dimethylbutane</a:t>
            </a:r>
            <a:endParaRPr lang="en-CA" sz="32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430681" y="152400"/>
            <a:ext cx="6477001" cy="764704"/>
          </a:xfrm>
          <a:solidFill>
            <a:srgbClr val="FFFF00"/>
          </a:solidFill>
        </p:spPr>
        <p:txBody>
          <a:bodyPr/>
          <a:lstStyle/>
          <a:p>
            <a:r>
              <a:rPr lang="en-CA" b="1" dirty="0" smtClean="0">
                <a:solidFill>
                  <a:srgbClr val="0000FF"/>
                </a:solidFill>
                <a:latin typeface="Britannic Bold" panose="020B0903060703020204" pitchFamily="34" charset="0"/>
              </a:rPr>
              <a:t>STRUCTURAL ISOMERS</a:t>
            </a:r>
            <a:endParaRPr lang="en-CA" sz="4000" b="1" dirty="0">
              <a:solidFill>
                <a:srgbClr val="0000FF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66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5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46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401" y="228600"/>
            <a:ext cx="5433189" cy="609600"/>
          </a:xfrm>
          <a:solidFill>
            <a:srgbClr val="99FF66"/>
          </a:solidFill>
        </p:spPr>
        <p:txBody>
          <a:bodyPr>
            <a:noAutofit/>
          </a:bodyPr>
          <a:lstStyle/>
          <a:p>
            <a:r>
              <a:rPr lang="en-CA" sz="4000" b="1" dirty="0" smtClean="0">
                <a:solidFill>
                  <a:srgbClr val="0000FF"/>
                </a:solidFill>
                <a:latin typeface="Cooper Black" panose="0208090404030B020404" pitchFamily="18" charset="0"/>
              </a:rPr>
              <a:t>CYCLOALKANES</a:t>
            </a:r>
            <a:endParaRPr lang="en-CA" sz="3600" b="1" dirty="0">
              <a:solidFill>
                <a:srgbClr val="0000FF"/>
              </a:solidFill>
              <a:latin typeface="Cooper Black" panose="0208090404030B0204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568952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3140968"/>
            <a:ext cx="4196141" cy="353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5996" y="3356992"/>
            <a:ext cx="4422779" cy="331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290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RULES FOR NAMING!</a:t>
            </a:r>
            <a:endParaRPr lang="en-CA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0103823"/>
              </p:ext>
            </p:extLst>
          </p:nvPr>
        </p:nvGraphicFramePr>
        <p:xfrm>
          <a:off x="0" y="1052736"/>
          <a:ext cx="8997702" cy="577357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43585"/>
                <a:gridCol w="1978419"/>
                <a:gridCol w="1854052"/>
                <a:gridCol w="3921646"/>
              </a:tblGrid>
              <a:tr h="1213213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SHORTHAND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6785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RULES FOR NAMING!</a:t>
            </a:r>
            <a:endParaRPr lang="en-CA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6993695"/>
              </p:ext>
            </p:extLst>
          </p:nvPr>
        </p:nvGraphicFramePr>
        <p:xfrm>
          <a:off x="0" y="1052736"/>
          <a:ext cx="8997702" cy="577357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43585"/>
                <a:gridCol w="1978419"/>
                <a:gridCol w="1854052"/>
                <a:gridCol w="3921646"/>
              </a:tblGrid>
              <a:tr h="1213213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SHORTHAND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163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RULES FOR NAMING!</a:t>
            </a:r>
            <a:endParaRPr lang="en-CA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3677940"/>
              </p:ext>
            </p:extLst>
          </p:nvPr>
        </p:nvGraphicFramePr>
        <p:xfrm>
          <a:off x="0" y="1052736"/>
          <a:ext cx="8997702" cy="577357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43585"/>
                <a:gridCol w="1978419"/>
                <a:gridCol w="1854052"/>
                <a:gridCol w="3921646"/>
              </a:tblGrid>
              <a:tr h="1213213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SHORTHAND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methane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spc="50" baseline="-25000" dirty="0" smtClean="0">
                        <a:ln w="11430"/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ethane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Multiply 1"/>
          <p:cNvSpPr/>
          <p:nvPr/>
        </p:nvSpPr>
        <p:spPr>
          <a:xfrm>
            <a:off x="-252536" y="2132856"/>
            <a:ext cx="8928992" cy="201622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98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RULES FOR NAMING!</a:t>
            </a:r>
            <a:endParaRPr lang="en-CA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5661386"/>
              </p:ext>
            </p:extLst>
          </p:nvPr>
        </p:nvGraphicFramePr>
        <p:xfrm>
          <a:off x="0" y="1052736"/>
          <a:ext cx="8997702" cy="577357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43585"/>
                <a:gridCol w="1978419"/>
                <a:gridCol w="1854052"/>
                <a:gridCol w="3921646"/>
              </a:tblGrid>
              <a:tr h="1213213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SHORTHAND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methane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spc="50" baseline="-25000" dirty="0" smtClean="0">
                        <a:ln w="11430"/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ethane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propane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1896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1780778"/>
          </a:xfrm>
        </p:spPr>
        <p:txBody>
          <a:bodyPr/>
          <a:lstStyle/>
          <a:p>
            <a:r>
              <a:rPr lang="en-CA" sz="2800" b="1" dirty="0" smtClean="0"/>
              <a:t>A </a:t>
            </a:r>
            <a:r>
              <a:rPr lang="en-CA" sz="2800" b="1" u="sng" dirty="0" smtClean="0">
                <a:solidFill>
                  <a:srgbClr val="0000FF"/>
                </a:solidFill>
              </a:rPr>
              <a:t>CARBON</a:t>
            </a:r>
            <a:r>
              <a:rPr lang="en-CA" sz="2800" b="1" dirty="0" smtClean="0"/>
              <a:t> atom has always </a:t>
            </a:r>
            <a:r>
              <a:rPr lang="en-CA" sz="2800" b="1" u="sng" dirty="0" smtClean="0">
                <a:solidFill>
                  <a:srgbClr val="0000FF"/>
                </a:solidFill>
              </a:rPr>
              <a:t>4 bonds</a:t>
            </a:r>
          </a:p>
          <a:p>
            <a:r>
              <a:rPr lang="en-CA" sz="2800" b="1" dirty="0"/>
              <a:t>B</a:t>
            </a:r>
            <a:r>
              <a:rPr lang="en-CA" sz="2800" b="1" dirty="0" smtClean="0"/>
              <a:t>ut depending on a compound, they can be </a:t>
            </a:r>
            <a:r>
              <a:rPr lang="en-CA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</a:t>
            </a:r>
            <a:r>
              <a:rPr lang="en-CA" sz="2800" b="1" dirty="0" smtClean="0"/>
              <a:t>, </a:t>
            </a:r>
            <a:r>
              <a:rPr lang="en-CA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</a:t>
            </a:r>
            <a:r>
              <a:rPr lang="en-CA" sz="2800" b="1" dirty="0" smtClean="0"/>
              <a:t> or </a:t>
            </a:r>
            <a:r>
              <a:rPr lang="en-CA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TRIPLE</a:t>
            </a:r>
            <a:endParaRPr lang="en-CA" sz="28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42" y="3370662"/>
            <a:ext cx="2441525" cy="177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3426" y="3276600"/>
            <a:ext cx="2848694" cy="210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2564"/>
            <a:ext cx="2935149" cy="138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610600" cy="92506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dirty="0" smtClean="0">
                <a:solidFill>
                  <a:srgbClr val="7030A0"/>
                </a:solidFill>
                <a:latin typeface="Britannic Bold" pitchFamily="34" charset="0"/>
              </a:rPr>
              <a:t>SINGLE</a:t>
            </a:r>
            <a:r>
              <a:rPr lang="en-CA" sz="3200" dirty="0" smtClean="0">
                <a:latin typeface="Britannic Bold" pitchFamily="34" charset="0"/>
              </a:rPr>
              <a:t>, </a:t>
            </a:r>
            <a:r>
              <a:rPr lang="en-CA" sz="3200" dirty="0" smtClean="0">
                <a:solidFill>
                  <a:srgbClr val="0000FF"/>
                </a:solidFill>
                <a:latin typeface="Britannic Bold" pitchFamily="34" charset="0"/>
              </a:rPr>
              <a:t>DOUBLE</a:t>
            </a:r>
            <a:r>
              <a:rPr lang="en-CA" sz="3200" dirty="0" smtClean="0">
                <a:latin typeface="Britannic Bold" pitchFamily="34" charset="0"/>
              </a:rPr>
              <a:t>, and </a:t>
            </a:r>
            <a:r>
              <a:rPr lang="en-CA" sz="3200" dirty="0" smtClean="0">
                <a:solidFill>
                  <a:srgbClr val="FF0000"/>
                </a:solidFill>
                <a:latin typeface="Britannic Bold" pitchFamily="34" charset="0"/>
              </a:rPr>
              <a:t>TRIPLE</a:t>
            </a:r>
            <a:r>
              <a:rPr lang="en-CA" sz="3200" dirty="0" smtClean="0">
                <a:latin typeface="Britannic Bold" pitchFamily="34" charset="0"/>
              </a:rPr>
              <a:t> BONDS FOR CARBON</a:t>
            </a:r>
            <a:endParaRPr lang="en-CA" sz="3200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13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RULES FOR NAMING!</a:t>
            </a:r>
            <a:endParaRPr lang="en-CA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6245419"/>
              </p:ext>
            </p:extLst>
          </p:nvPr>
        </p:nvGraphicFramePr>
        <p:xfrm>
          <a:off x="0" y="1052736"/>
          <a:ext cx="8997702" cy="577357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43585"/>
                <a:gridCol w="1978419"/>
                <a:gridCol w="1854052"/>
                <a:gridCol w="3921646"/>
              </a:tblGrid>
              <a:tr h="1213213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SHORTHAND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methane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spc="50" baseline="-25000" dirty="0" smtClean="0">
                        <a:ln w="11430"/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ethane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propane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Isosceles Triangle 2"/>
          <p:cNvSpPr/>
          <p:nvPr/>
        </p:nvSpPr>
        <p:spPr>
          <a:xfrm>
            <a:off x="6012160" y="4149080"/>
            <a:ext cx="1008112" cy="720080"/>
          </a:xfrm>
          <a:prstGeom prst="triangle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1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RULES FOR NAMING!</a:t>
            </a:r>
            <a:endParaRPr lang="en-CA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5266771"/>
              </p:ext>
            </p:extLst>
          </p:nvPr>
        </p:nvGraphicFramePr>
        <p:xfrm>
          <a:off x="0" y="1052736"/>
          <a:ext cx="8997702" cy="577357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43585"/>
                <a:gridCol w="1978419"/>
                <a:gridCol w="1854052"/>
                <a:gridCol w="3921646"/>
              </a:tblGrid>
              <a:tr h="1213213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SHORTHAND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methane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spc="50" baseline="-25000" dirty="0" smtClean="0">
                        <a:ln w="11430"/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ethane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propane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butane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Isosceles Triangle 2"/>
          <p:cNvSpPr/>
          <p:nvPr/>
        </p:nvSpPr>
        <p:spPr>
          <a:xfrm>
            <a:off x="6012160" y="4149080"/>
            <a:ext cx="1008112" cy="720080"/>
          </a:xfrm>
          <a:prstGeom prst="triangle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8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RULES FOR NAMING!</a:t>
            </a:r>
            <a:endParaRPr lang="en-CA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7001757"/>
              </p:ext>
            </p:extLst>
          </p:nvPr>
        </p:nvGraphicFramePr>
        <p:xfrm>
          <a:off x="0" y="1052736"/>
          <a:ext cx="8997702" cy="577357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43585"/>
                <a:gridCol w="1978419"/>
                <a:gridCol w="1854052"/>
                <a:gridCol w="3921646"/>
              </a:tblGrid>
              <a:tr h="1213213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SHORTHAND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methane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spc="50" baseline="-25000" dirty="0" smtClean="0">
                        <a:ln w="11430"/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ethane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propane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butane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Isosceles Triangle 2"/>
          <p:cNvSpPr/>
          <p:nvPr/>
        </p:nvSpPr>
        <p:spPr>
          <a:xfrm>
            <a:off x="6012160" y="4149080"/>
            <a:ext cx="1008112" cy="720080"/>
          </a:xfrm>
          <a:prstGeom prst="triangle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0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RULES FOR NAMING!</a:t>
            </a:r>
            <a:endParaRPr lang="en-CA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3069632"/>
              </p:ext>
            </p:extLst>
          </p:nvPr>
        </p:nvGraphicFramePr>
        <p:xfrm>
          <a:off x="0" y="1052736"/>
          <a:ext cx="8997702" cy="577357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43585"/>
                <a:gridCol w="1978419"/>
                <a:gridCol w="1854052"/>
                <a:gridCol w="3921646"/>
              </a:tblGrid>
              <a:tr h="1213213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SHORTHAND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methane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spc="50" baseline="-25000" dirty="0" smtClean="0">
                        <a:ln w="11430"/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ethane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propane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butane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Isosceles Triangle 2"/>
          <p:cNvSpPr/>
          <p:nvPr/>
        </p:nvSpPr>
        <p:spPr>
          <a:xfrm>
            <a:off x="6012160" y="4149080"/>
            <a:ext cx="1008112" cy="720080"/>
          </a:xfrm>
          <a:prstGeom prst="triangle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26665" y="5106137"/>
            <a:ext cx="864096" cy="72008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88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RULES FOR NAMING!</a:t>
            </a:r>
            <a:endParaRPr lang="en-CA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1787159"/>
              </p:ext>
            </p:extLst>
          </p:nvPr>
        </p:nvGraphicFramePr>
        <p:xfrm>
          <a:off x="0" y="1052736"/>
          <a:ext cx="8997702" cy="577357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43585"/>
                <a:gridCol w="1978419"/>
                <a:gridCol w="1854052"/>
                <a:gridCol w="3921646"/>
              </a:tblGrid>
              <a:tr h="1213213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SHORTHAND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methane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spc="50" baseline="-25000" dirty="0" smtClean="0">
                        <a:ln w="11430"/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ethane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propane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butane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pentane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Isosceles Triangle 2"/>
          <p:cNvSpPr/>
          <p:nvPr/>
        </p:nvSpPr>
        <p:spPr>
          <a:xfrm>
            <a:off x="6012160" y="4149080"/>
            <a:ext cx="1008112" cy="720080"/>
          </a:xfrm>
          <a:prstGeom prst="triangle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26665" y="5106137"/>
            <a:ext cx="864096" cy="72008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7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RULES FOR NAMING!</a:t>
            </a:r>
            <a:endParaRPr lang="en-CA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6692775"/>
              </p:ext>
            </p:extLst>
          </p:nvPr>
        </p:nvGraphicFramePr>
        <p:xfrm>
          <a:off x="0" y="1052736"/>
          <a:ext cx="8997702" cy="577357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43585"/>
                <a:gridCol w="1978419"/>
                <a:gridCol w="1854052"/>
                <a:gridCol w="3921646"/>
              </a:tblGrid>
              <a:tr h="1213213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SHORTHAND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methane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spc="50" baseline="-25000" dirty="0" smtClean="0">
                        <a:ln w="11430"/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ethane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propane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butane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pentane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5</a:t>
                      </a: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10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Isosceles Triangle 2"/>
          <p:cNvSpPr/>
          <p:nvPr/>
        </p:nvSpPr>
        <p:spPr>
          <a:xfrm>
            <a:off x="6012160" y="4149080"/>
            <a:ext cx="1008112" cy="720080"/>
          </a:xfrm>
          <a:prstGeom prst="triangle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26665" y="5106137"/>
            <a:ext cx="864096" cy="72008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48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RULES FOR NAMING!</a:t>
            </a:r>
            <a:endParaRPr lang="en-CA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2089090"/>
              </p:ext>
            </p:extLst>
          </p:nvPr>
        </p:nvGraphicFramePr>
        <p:xfrm>
          <a:off x="0" y="1052736"/>
          <a:ext cx="8997702" cy="577357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43585"/>
                <a:gridCol w="1978419"/>
                <a:gridCol w="1854052"/>
                <a:gridCol w="3921646"/>
              </a:tblGrid>
              <a:tr h="1213213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SHORTHAND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methane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spc="50" baseline="-25000" dirty="0" smtClean="0">
                        <a:ln w="11430"/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ethane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propane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butane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072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pentane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5</a:t>
                      </a: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10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Isosceles Triangle 2"/>
          <p:cNvSpPr/>
          <p:nvPr/>
        </p:nvSpPr>
        <p:spPr>
          <a:xfrm>
            <a:off x="6012160" y="4149080"/>
            <a:ext cx="1008112" cy="720080"/>
          </a:xfrm>
          <a:prstGeom prst="triangle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26665" y="5106137"/>
            <a:ext cx="864096" cy="72008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Regular Pentagon 4"/>
          <p:cNvSpPr/>
          <p:nvPr/>
        </p:nvSpPr>
        <p:spPr>
          <a:xfrm>
            <a:off x="6019947" y="5949280"/>
            <a:ext cx="1144341" cy="764704"/>
          </a:xfrm>
          <a:prstGeom prst="pentagon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1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RULES FOR NAMING!</a:t>
            </a:r>
            <a:endParaRPr lang="en-CA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0988398"/>
              </p:ext>
            </p:extLst>
          </p:nvPr>
        </p:nvGraphicFramePr>
        <p:xfrm>
          <a:off x="0" y="1052736"/>
          <a:ext cx="8997702" cy="580526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43585"/>
                <a:gridCol w="1978419"/>
                <a:gridCol w="1854052"/>
                <a:gridCol w="3921646"/>
              </a:tblGrid>
              <a:tr h="929236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SHORTHAND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3349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smtClean="0"/>
                        <a:t>hexane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12</a:t>
                      </a:r>
                      <a:endParaRPr lang="en-US" sz="1800" spc="50" baseline="-25000" dirty="0" smtClean="0">
                        <a:ln w="11430"/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469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heptane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</a:p>
                    <a:p>
                      <a:pPr algn="ctr"/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469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octane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871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nonane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18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871"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b="1" dirty="0" err="1" smtClean="0">
                          <a:solidFill>
                            <a:srgbClr val="FF0000"/>
                          </a:solidFill>
                        </a:rPr>
                        <a:t>cyclo</a:t>
                      </a:r>
                      <a:r>
                        <a:rPr lang="en-CA" b="1" dirty="0" err="1" smtClean="0"/>
                        <a:t>decane</a:t>
                      </a:r>
                      <a:endParaRPr lang="en-CA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10</a:t>
                      </a:r>
                      <a:r>
                        <a:rPr lang="en-US" sz="2800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20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Hexagon 1"/>
          <p:cNvSpPr/>
          <p:nvPr/>
        </p:nvSpPr>
        <p:spPr>
          <a:xfrm>
            <a:off x="6610638" y="2012920"/>
            <a:ext cx="1008112" cy="792088"/>
          </a:xfrm>
          <a:prstGeom prst="hexagon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648781" y="3012583"/>
            <a:ext cx="936104" cy="864096"/>
          </a:xfrm>
          <a:prstGeom prst="heptagon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Octagon 6"/>
          <p:cNvSpPr/>
          <p:nvPr/>
        </p:nvSpPr>
        <p:spPr>
          <a:xfrm>
            <a:off x="6684785" y="4077072"/>
            <a:ext cx="900100" cy="864096"/>
          </a:xfrm>
          <a:prstGeom prst="octagon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8" name="Decagon 7"/>
          <p:cNvSpPr/>
          <p:nvPr/>
        </p:nvSpPr>
        <p:spPr>
          <a:xfrm>
            <a:off x="6749333" y="5986153"/>
            <a:ext cx="869417" cy="838200"/>
          </a:xfrm>
          <a:prstGeom prst="decagon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9705" y="5029200"/>
            <a:ext cx="774356" cy="76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4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4600" y="5257800"/>
            <a:ext cx="3019097" cy="1195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000" b="1" dirty="0" smtClean="0">
                <a:solidFill>
                  <a:prstClr val="black"/>
                </a:solidFill>
                <a:latin typeface="Agency FB" pitchFamily="34" charset="0"/>
              </a:rPr>
              <a:t>C</a:t>
            </a:r>
            <a:r>
              <a:rPr lang="en-CA" sz="6000" b="1" baseline="-25000" dirty="0" smtClean="0">
                <a:solidFill>
                  <a:prstClr val="black"/>
                </a:solidFill>
                <a:latin typeface="Agency FB" pitchFamily="34" charset="0"/>
              </a:rPr>
              <a:t>n</a:t>
            </a:r>
            <a:r>
              <a:rPr lang="en-CA" sz="6000" b="1" dirty="0" smtClean="0">
                <a:solidFill>
                  <a:prstClr val="black"/>
                </a:solidFill>
                <a:latin typeface="Agency FB" pitchFamily="34" charset="0"/>
              </a:rPr>
              <a:t>H</a:t>
            </a:r>
            <a:r>
              <a:rPr lang="en-CA" sz="6000" b="1" baseline="-25000" dirty="0" smtClean="0">
                <a:solidFill>
                  <a:prstClr val="black"/>
                </a:solidFill>
                <a:latin typeface="Agency FB" pitchFamily="34" charset="0"/>
              </a:rPr>
              <a:t>2n</a:t>
            </a:r>
            <a:endParaRPr lang="en-CA" sz="6000" b="1" baseline="-25000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216881"/>
            <a:ext cx="5867400" cy="578542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General formula for cycloalkanes?</a:t>
            </a:r>
            <a:endParaRPr lang="en-CA" sz="3200" b="1" dirty="0">
              <a:solidFill>
                <a:srgbClr val="7030A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60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RULES FOR NAMING!</a:t>
            </a:r>
            <a:endParaRPr lang="en-CA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8284" y="1196752"/>
            <a:ext cx="7632848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IF THERE ARE </a:t>
            </a:r>
            <a:r>
              <a:rPr lang="en-US" sz="4000" b="1" u="sng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MORE ALKYL GROUPS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ATTACHED TO THE RING?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033" y="3081857"/>
            <a:ext cx="855618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57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62594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dirty="0" smtClean="0">
                <a:solidFill>
                  <a:srgbClr val="FF0000"/>
                </a:solidFill>
                <a:latin typeface="Britannic Bold" pitchFamily="34" charset="0"/>
              </a:rPr>
              <a:t>ALKANES</a:t>
            </a:r>
            <a:r>
              <a:rPr lang="en-CA" sz="3200" dirty="0" smtClean="0">
                <a:solidFill>
                  <a:srgbClr val="0070C0"/>
                </a:solidFill>
                <a:latin typeface="Britannic Bold" pitchFamily="34" charset="0"/>
              </a:rPr>
              <a:t> – </a:t>
            </a:r>
            <a:r>
              <a:rPr lang="en-CA" sz="3200" dirty="0" smtClean="0">
                <a:solidFill>
                  <a:srgbClr val="0000FF"/>
                </a:solidFill>
                <a:latin typeface="Britannic Bold" pitchFamily="34" charset="0"/>
              </a:rPr>
              <a:t>SATURATED HYDROCARBONS</a:t>
            </a:r>
            <a:endParaRPr lang="en-CA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22" y="3293963"/>
            <a:ext cx="2150914" cy="177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0947" y="3545035"/>
            <a:ext cx="3557086" cy="126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1387" y="3165948"/>
            <a:ext cx="2510643" cy="189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5288340"/>
            <a:ext cx="86868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CAN REPRESENT A HYDROCARBON IN SEVERAL WAYS</a:t>
            </a:r>
            <a:endParaRPr lang="en-US" sz="4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745" y="838200"/>
            <a:ext cx="8534400" cy="2536779"/>
          </a:xfrm>
          <a:solidFill>
            <a:srgbClr val="FFFFCC"/>
          </a:solidFill>
        </p:spPr>
        <p:txBody>
          <a:bodyPr>
            <a:noAutofit/>
          </a:bodyPr>
          <a:lstStyle/>
          <a:p>
            <a:pPr marL="514350" indent="-514350" algn="ctr"/>
            <a:r>
              <a:rPr lang="en-CA" sz="2400" dirty="0" smtClean="0">
                <a:latin typeface="Berlin Sans FB" pitchFamily="34" charset="0"/>
              </a:rPr>
              <a:t>Compounds containing only </a:t>
            </a:r>
            <a:r>
              <a:rPr lang="en-CA" sz="2400" u="sng" dirty="0" smtClean="0">
                <a:solidFill>
                  <a:srgbClr val="0000FF"/>
                </a:solidFill>
                <a:latin typeface="Berlin Sans FB" pitchFamily="34" charset="0"/>
              </a:rPr>
              <a:t>CARBONS</a:t>
            </a:r>
            <a:r>
              <a:rPr lang="en-CA" sz="2400" dirty="0" smtClean="0">
                <a:latin typeface="Berlin Sans FB" pitchFamily="34" charset="0"/>
              </a:rPr>
              <a:t> and </a:t>
            </a:r>
            <a:r>
              <a:rPr lang="en-CA" sz="2400" u="sng" dirty="0" smtClean="0">
                <a:solidFill>
                  <a:srgbClr val="0000FF"/>
                </a:solidFill>
                <a:latin typeface="Berlin Sans FB" pitchFamily="34" charset="0"/>
              </a:rPr>
              <a:t>HYDROGENS </a:t>
            </a:r>
          </a:p>
          <a:p>
            <a:pPr marL="514350" indent="-514350" algn="ctr"/>
            <a:r>
              <a:rPr lang="en-CA" sz="2400" dirty="0" smtClean="0">
                <a:latin typeface="Berlin Sans FB" pitchFamily="34" charset="0"/>
              </a:rPr>
              <a:t>AND </a:t>
            </a:r>
            <a:r>
              <a:rPr lang="en-CA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single CARBON – CARBON bonds</a:t>
            </a:r>
          </a:p>
          <a:p>
            <a:pPr marL="514350" indent="-514350" algn="ctr"/>
            <a:r>
              <a:rPr lang="en-CA" sz="2400" dirty="0" smtClean="0">
                <a:latin typeface="Berlin Sans FB" pitchFamily="34" charset="0"/>
              </a:rPr>
              <a:t>They are called </a:t>
            </a:r>
            <a:r>
              <a:rPr lang="en-CA" sz="2400" u="sng" dirty="0" smtClean="0">
                <a:solidFill>
                  <a:srgbClr val="7030A0"/>
                </a:solidFill>
                <a:latin typeface="Berlin Sans FB" pitchFamily="34" charset="0"/>
              </a:rPr>
              <a:t>SATURATED HYDROCARBONS </a:t>
            </a:r>
            <a:r>
              <a:rPr lang="en-CA" sz="2400" dirty="0" smtClean="0">
                <a:latin typeface="Berlin Sans FB" pitchFamily="34" charset="0"/>
              </a:rPr>
              <a:t>because </a:t>
            </a:r>
            <a:r>
              <a:rPr lang="en-CA" sz="2400" u="sng" dirty="0" smtClean="0">
                <a:solidFill>
                  <a:srgbClr val="0000FF"/>
                </a:solidFill>
                <a:latin typeface="Berlin Sans FB" pitchFamily="34" charset="0"/>
              </a:rPr>
              <a:t>each </a:t>
            </a:r>
            <a:r>
              <a:rPr lang="en-CA" sz="2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CARBON</a:t>
            </a:r>
            <a:r>
              <a:rPr lang="en-CA" sz="2400" u="sng" dirty="0" smtClean="0">
                <a:solidFill>
                  <a:srgbClr val="0000FF"/>
                </a:solidFill>
                <a:latin typeface="Berlin Sans FB" pitchFamily="34" charset="0"/>
              </a:rPr>
              <a:t> atom is bonded to a maximum number of other atoms </a:t>
            </a:r>
            <a:r>
              <a:rPr lang="en-CA" sz="2400" dirty="0" smtClean="0">
                <a:latin typeface="Berlin Sans FB" pitchFamily="34" charset="0"/>
              </a:rPr>
              <a:t>(there is no room for other atoms to bond to the carbon skeleton)</a:t>
            </a:r>
            <a:endParaRPr lang="en-CA" sz="2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97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9364" y="2711888"/>
            <a:ext cx="2457475" cy="266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USE </a:t>
            </a:r>
            <a:r>
              <a:rPr lang="en-US" sz="4000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SAME RULES 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 FOR ALKANES EXCEPT…</a:t>
            </a:r>
            <a:endParaRPr lang="en-C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1" cy="910970"/>
          </a:xfrm>
          <a:solidFill>
            <a:srgbClr val="99FFCC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1. If there is </a:t>
            </a:r>
            <a:r>
              <a:rPr lang="en-CA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ONLY ONE </a:t>
            </a: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alkyl group, </a:t>
            </a:r>
            <a:r>
              <a:rPr lang="en-CA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DON’T USE </a:t>
            </a: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the number to indicate the position of attachment</a:t>
            </a:r>
            <a:endParaRPr lang="en-CA" sz="2800" dirty="0">
              <a:latin typeface="Berlin Sans FB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633376" y="2117532"/>
            <a:ext cx="3749452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err="1" smtClean="0">
                <a:solidFill>
                  <a:prstClr val="black"/>
                </a:solidFill>
                <a:latin typeface="Agency FB" pitchFamily="34" charset="0"/>
              </a:rPr>
              <a:t>methylcyclohexane</a:t>
            </a:r>
            <a:endParaRPr lang="en-CA" sz="32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pic>
        <p:nvPicPr>
          <p:cNvPr id="6148" name="Picture 4" descr="http://upload.wikimedia.org/wikipedia/commons/2/22/Methylcyclohexane-2D-skele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3109554" cy="248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3201" y="3011950"/>
            <a:ext cx="2853637" cy="231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252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3057" y="2973879"/>
            <a:ext cx="4240943" cy="388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USE </a:t>
            </a:r>
            <a:r>
              <a:rPr lang="en-US" sz="4000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SAME RULES 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 FOR ALKANES EXCEPT…</a:t>
            </a:r>
            <a:endParaRPr lang="en-C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0172" y="1066800"/>
            <a:ext cx="8891429" cy="1291970"/>
          </a:xfrm>
          <a:solidFill>
            <a:srgbClr val="99FFCC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400" dirty="0" smtClean="0">
                <a:solidFill>
                  <a:srgbClr val="7030A0"/>
                </a:solidFill>
                <a:latin typeface="Berlin Sans FB" pitchFamily="34" charset="0"/>
              </a:rPr>
              <a:t>2. If there is </a:t>
            </a:r>
            <a:r>
              <a:rPr lang="en-CA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MORE THAN ONE </a:t>
            </a:r>
            <a:r>
              <a:rPr lang="en-CA" sz="2400" dirty="0" smtClean="0">
                <a:solidFill>
                  <a:srgbClr val="7030A0"/>
                </a:solidFill>
                <a:latin typeface="Berlin Sans FB" pitchFamily="34" charset="0"/>
              </a:rPr>
              <a:t>alkyl group, </a:t>
            </a:r>
            <a:r>
              <a:rPr lang="en-CA" sz="2400" b="1" u="sng" dirty="0" smtClean="0">
                <a:latin typeface="Berlin Sans FB" pitchFamily="34" charset="0"/>
              </a:rPr>
              <a:t>the first </a:t>
            </a:r>
            <a:r>
              <a:rPr lang="en-CA" sz="2400" dirty="0" smtClean="0">
                <a:solidFill>
                  <a:srgbClr val="7030A0"/>
                </a:solidFill>
                <a:latin typeface="Berlin Sans FB" pitchFamily="34" charset="0"/>
              </a:rPr>
              <a:t>alkyl group is given the position </a:t>
            </a:r>
            <a:r>
              <a:rPr lang="en-CA" sz="2400" b="1" dirty="0" smtClean="0">
                <a:latin typeface="Berlin Sans FB" pitchFamily="34" charset="0"/>
              </a:rPr>
              <a:t>“1”</a:t>
            </a:r>
            <a:r>
              <a:rPr lang="en-CA" sz="2400" dirty="0" smtClean="0">
                <a:solidFill>
                  <a:srgbClr val="7030A0"/>
                </a:solidFill>
                <a:latin typeface="Berlin Sans FB" pitchFamily="34" charset="0"/>
              </a:rPr>
              <a:t> and the remaining alkyl groups are given numbers (CW or CCW) to produce the lowest set of numbers</a:t>
            </a:r>
            <a:endParaRPr lang="en-CA" sz="2400" dirty="0">
              <a:latin typeface="Berlin Sans FB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00172" y="4915823"/>
            <a:ext cx="4931565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1 – ethyl – 5 – </a:t>
            </a:r>
            <a:r>
              <a:rPr lang="en-CA" sz="2800" b="1" dirty="0" err="1" smtClean="0">
                <a:solidFill>
                  <a:prstClr val="black"/>
                </a:solidFill>
                <a:latin typeface="Agency FB" pitchFamily="34" charset="0"/>
              </a:rPr>
              <a:t>methylcyclohexane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0172" y="3212976"/>
            <a:ext cx="4931565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1 – ethyl – 3 – </a:t>
            </a:r>
            <a:r>
              <a:rPr lang="en-CA" sz="2800" b="1" dirty="0" err="1" smtClean="0">
                <a:solidFill>
                  <a:prstClr val="black"/>
                </a:solidFill>
                <a:latin typeface="Agency FB" pitchFamily="34" charset="0"/>
              </a:rPr>
              <a:t>methylcyclohexane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79712" y="3933056"/>
            <a:ext cx="8322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-2068645" y="4196982"/>
            <a:ext cx="8928992" cy="201622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62153" y="4602616"/>
            <a:ext cx="328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spc="50" dirty="0" smtClean="0">
                <a:ln w="11430"/>
                <a:solidFill>
                  <a:srgbClr val="FF0000"/>
                </a:solidFill>
                <a:latin typeface="Berlin Sans FB" pitchFamily="34" charset="0"/>
              </a:rPr>
              <a:t>1</a:t>
            </a:r>
            <a:endParaRPr lang="en-US" sz="2800" b="1" spc="50" baseline="-25000" dirty="0">
              <a:ln w="11430"/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96965" y="3771252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spc="50" dirty="0" smtClean="0">
                <a:ln w="11430"/>
                <a:solidFill>
                  <a:srgbClr val="FF0000"/>
                </a:solidFill>
                <a:latin typeface="Berlin Sans FB" pitchFamily="34" charset="0"/>
              </a:rPr>
              <a:t>2</a:t>
            </a:r>
            <a:endParaRPr lang="en-US" sz="2800" b="1" spc="50" baseline="-25000" dirty="0">
              <a:ln w="11430"/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12160" y="2734826"/>
            <a:ext cx="370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spc="50" dirty="0" smtClean="0">
                <a:ln w="11430"/>
                <a:solidFill>
                  <a:srgbClr val="FF0000"/>
                </a:solidFill>
                <a:latin typeface="Berlin Sans FB" pitchFamily="34" charset="0"/>
              </a:rPr>
              <a:t>3</a:t>
            </a:r>
            <a:endParaRPr lang="en-US" sz="2800" b="1" spc="50" baseline="-25000" dirty="0">
              <a:ln w="11430"/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12160" y="5728314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spc="50" dirty="0" smtClean="0">
                <a:ln w="11430"/>
                <a:solidFill>
                  <a:srgbClr val="00B0F0"/>
                </a:solidFill>
                <a:latin typeface="Berlin Sans FB" pitchFamily="34" charset="0"/>
              </a:rPr>
              <a:t>2</a:t>
            </a:r>
            <a:endParaRPr lang="en-US" sz="2800" b="1" spc="50" baseline="-25000" dirty="0">
              <a:ln w="11430"/>
              <a:solidFill>
                <a:srgbClr val="00B0F0"/>
              </a:solidFill>
              <a:latin typeface="Berlin Sans FB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65107" y="5205094"/>
            <a:ext cx="328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spc="50" dirty="0" smtClean="0">
                <a:ln w="11430"/>
                <a:solidFill>
                  <a:srgbClr val="00B0F0"/>
                </a:solidFill>
                <a:latin typeface="Berlin Sans FB" pitchFamily="34" charset="0"/>
              </a:rPr>
              <a:t>1</a:t>
            </a:r>
            <a:endParaRPr lang="en-US" sz="2800" b="1" spc="50" baseline="-25000" dirty="0">
              <a:ln w="11430"/>
              <a:solidFill>
                <a:srgbClr val="00B0F0"/>
              </a:solidFill>
              <a:latin typeface="Berlin Sans FB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31737" y="4979110"/>
            <a:ext cx="370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spc="50" dirty="0" smtClean="0">
                <a:ln w="11430"/>
                <a:solidFill>
                  <a:srgbClr val="00B0F0"/>
                </a:solidFill>
                <a:latin typeface="Berlin Sans FB" pitchFamily="34" charset="0"/>
              </a:rPr>
              <a:t>3</a:t>
            </a:r>
            <a:endParaRPr lang="en-US" sz="2800" b="1" spc="50" baseline="-25000" dirty="0">
              <a:ln w="11430"/>
              <a:solidFill>
                <a:srgbClr val="00B0F0"/>
              </a:solidFill>
              <a:latin typeface="Berlin Sans FB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54679" y="3502247"/>
            <a:ext cx="407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spc="50" dirty="0" smtClean="0">
                <a:ln w="11430"/>
                <a:solidFill>
                  <a:srgbClr val="00B0F0"/>
                </a:solidFill>
                <a:latin typeface="Berlin Sans FB" pitchFamily="34" charset="0"/>
              </a:rPr>
              <a:t>4</a:t>
            </a:r>
            <a:endParaRPr lang="en-US" sz="2800" b="1" spc="50" baseline="-25000" dirty="0">
              <a:ln w="11430"/>
              <a:solidFill>
                <a:srgbClr val="00B0F0"/>
              </a:solidFill>
              <a:latin typeface="Berlin Sans FB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75290" y="3529908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spc="50" dirty="0" smtClean="0">
                <a:ln w="11430"/>
                <a:solidFill>
                  <a:srgbClr val="00B0F0"/>
                </a:solidFill>
                <a:latin typeface="Berlin Sans FB" pitchFamily="34" charset="0"/>
              </a:rPr>
              <a:t>5</a:t>
            </a:r>
            <a:endParaRPr lang="en-US" sz="2800" b="1" spc="50" baseline="-25000" dirty="0">
              <a:ln w="11430"/>
              <a:solidFill>
                <a:srgbClr val="00B0F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819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  <p:bldP spid="22" grpId="0" animBg="1"/>
      <p:bldP spid="9" grpId="0" animBg="1"/>
      <p:bldP spid="10" grpId="0"/>
      <p:bldP spid="11" grpId="0" animBg="1"/>
      <p:bldP spid="14" grpId="0"/>
      <p:bldP spid="18" grpId="0"/>
      <p:bldP spid="19" grpId="0"/>
      <p:bldP spid="20" grpId="0"/>
      <p:bldP spid="23" grpId="0"/>
      <p:bldP spid="24" grpId="0"/>
      <p:bldP spid="25" grpId="0"/>
      <p:bldP spid="26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0" y="0"/>
            <a:ext cx="9144000" cy="69972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3600" b="1" dirty="0" smtClean="0">
                <a:latin typeface="Agency FB" panose="020B0503020202020204" pitchFamily="34" charset="0"/>
              </a:rPr>
              <a:t>Name the following alkanes</a:t>
            </a:r>
            <a:endParaRPr lang="en-CA" sz="3600" b="1" dirty="0">
              <a:latin typeface="Agency FB" panose="020B0503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25" y="736513"/>
            <a:ext cx="3200400" cy="301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20747"/>
            <a:ext cx="3609999" cy="302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" y="3825272"/>
            <a:ext cx="27241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25272"/>
            <a:ext cx="16668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960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978" y="0"/>
            <a:ext cx="916797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0150" y="48118"/>
            <a:ext cx="3238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94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294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838200"/>
          </a:xfrm>
          <a:solidFill>
            <a:srgbClr val="0000FF"/>
          </a:solidFill>
        </p:spPr>
        <p:txBody>
          <a:bodyPr>
            <a:noAutofit/>
          </a:bodyPr>
          <a:lstStyle/>
          <a:p>
            <a:r>
              <a:rPr lang="en-CA" sz="4800" b="1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ALKENES and </a:t>
            </a:r>
            <a:r>
              <a:rPr lang="en-CA" sz="4800" b="1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ALKYNES</a:t>
            </a:r>
            <a:endParaRPr lang="en-CA" b="1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3126"/>
            <a:ext cx="4104456" cy="303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99843"/>
            <a:ext cx="4229022" cy="199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396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2844"/>
            <a:ext cx="9086850" cy="936104"/>
          </a:xfrm>
        </p:spPr>
        <p:txBody>
          <a:bodyPr>
            <a:noAutofit/>
          </a:bodyPr>
          <a:lstStyle/>
          <a:p>
            <a:r>
              <a:rPr lang="en-CA" sz="2800" b="1" dirty="0" smtClean="0"/>
              <a:t>You just have to know the first ten alkenes</a:t>
            </a:r>
          </a:p>
          <a:p>
            <a:r>
              <a:rPr lang="en-CA" sz="2800" b="1" dirty="0" smtClean="0"/>
              <a:t>The naming is based on the number of carbons</a:t>
            </a:r>
            <a:endParaRPr lang="en-CA" sz="28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4401046"/>
              </p:ext>
            </p:extLst>
          </p:nvPr>
        </p:nvGraphicFramePr>
        <p:xfrm>
          <a:off x="2282" y="1916832"/>
          <a:ext cx="9141718" cy="4652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79804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98652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798652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713720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713720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713720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06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6250526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37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2345520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59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2493917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00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2" y="0"/>
            <a:ext cx="3809677" cy="106908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FULL (KEKULE) </a:t>
            </a:r>
            <a:b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STRUCTURE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06280" y="0"/>
            <a:ext cx="3275856" cy="10690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CONDENSED</a:t>
            </a:r>
            <a:b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STRUCTURE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8191" y="1268760"/>
            <a:ext cx="38100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680" y="3429000"/>
            <a:ext cx="3275856" cy="10690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SHORTHAND</a:t>
            </a:r>
            <a:b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STRUCTURE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3317" name="Picture 5" descr="http://upload.wikimedia.org/wikipedia/commons/b/b9/Butane-2D-fla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3811472" cy="172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637" y="4700736"/>
            <a:ext cx="2323942" cy="188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5105263" y="3564632"/>
            <a:ext cx="3275856" cy="10690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MOLECULAR </a:t>
            </a:r>
          </a:p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FORMULA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02237" y="4983117"/>
            <a:ext cx="27791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8000" b="1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8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8000" b="1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en-US" sz="8000" b="1" cap="none" spc="50" baseline="-2500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67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6" grpId="0" animBg="1"/>
      <p:bldP spid="17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8175242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4012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-228222" y="1988840"/>
            <a:ext cx="8928992" cy="108012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06919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6610704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718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2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2175211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7" y="0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3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2090593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0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5934565"/>
              </p:ext>
            </p:extLst>
          </p:nvPr>
        </p:nvGraphicFramePr>
        <p:xfrm>
          <a:off x="2282" y="1196751"/>
          <a:ext cx="9141718" cy="5390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=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676113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5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2737" y="0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4797263"/>
              </p:ext>
            </p:extLst>
          </p:nvPr>
        </p:nvGraphicFramePr>
        <p:xfrm>
          <a:off x="2282" y="1196751"/>
          <a:ext cx="9141718" cy="5390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=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676113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5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2737" y="0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8137164"/>
              </p:ext>
            </p:extLst>
          </p:nvPr>
        </p:nvGraphicFramePr>
        <p:xfrm>
          <a:off x="2282" y="1196751"/>
          <a:ext cx="9141718" cy="5390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=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676113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5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2737" y="0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4421226"/>
              </p:ext>
            </p:extLst>
          </p:nvPr>
        </p:nvGraphicFramePr>
        <p:xfrm>
          <a:off x="2282" y="1196751"/>
          <a:ext cx="9141718" cy="5390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=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676113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5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2737" y="0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76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9023677"/>
              </p:ext>
            </p:extLst>
          </p:nvPr>
        </p:nvGraphicFramePr>
        <p:xfrm>
          <a:off x="2282" y="1196751"/>
          <a:ext cx="9141718" cy="5390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=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676113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5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2737" y="0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76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1641937"/>
              </p:ext>
            </p:extLst>
          </p:nvPr>
        </p:nvGraphicFramePr>
        <p:xfrm>
          <a:off x="2282" y="1196751"/>
          <a:ext cx="9141718" cy="5390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=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676113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5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2737" y="0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76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323" y="4376142"/>
            <a:ext cx="3809677" cy="106908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FULL (KEKULE) </a:t>
            </a:r>
            <a:b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STRUCTURE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REPRESENT ALL POSSIBLE WAYS</a:t>
            </a:r>
          </a:p>
          <a:p>
            <a:pPr algn="ctr"/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 FOLLOWING HYDROCARBONS (ALKANES):</a:t>
            </a:r>
            <a:endParaRPr lang="en-US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148064" y="4376142"/>
            <a:ext cx="3275856" cy="10690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CONDENSED</a:t>
            </a:r>
            <a:b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STRUCTURE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2447" y="2636539"/>
            <a:ext cx="27791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8000" b="1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8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8000" b="1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en-US" sz="8000" b="1" cap="none" spc="50" baseline="-2500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934072" y="5750024"/>
            <a:ext cx="3275856" cy="10690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SHORTHAND</a:t>
            </a:r>
            <a:b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STRUCTURE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26324" y="2606077"/>
            <a:ext cx="27791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8000" b="1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r>
              <a:rPr lang="en-US" sz="8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8000" b="1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</a:t>
            </a:r>
            <a:endParaRPr lang="en-US" sz="8000" b="1" cap="none" spc="50" baseline="-2500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4967" y="2636539"/>
            <a:ext cx="27791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8000" b="1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8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8000" b="1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en-US" sz="8000" b="1" cap="none" spc="50" baseline="-2500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03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/>
      <p:bldP spid="13" grpId="0" animBg="1"/>
      <p:bldP spid="14" grpId="0"/>
      <p:bldP spid="15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4550069"/>
              </p:ext>
            </p:extLst>
          </p:nvPr>
        </p:nvGraphicFramePr>
        <p:xfrm>
          <a:off x="2282" y="1196751"/>
          <a:ext cx="9141718" cy="5685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=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676113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 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5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2737" y="0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76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37300"/>
              </p:ext>
            </p:extLst>
          </p:nvPr>
        </p:nvGraphicFramePr>
        <p:xfrm>
          <a:off x="2282" y="1196751"/>
          <a:ext cx="9141718" cy="5685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=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676113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 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5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mtClean="0">
                          <a:latin typeface="Arial Black" pitchFamily="34" charset="0"/>
                        </a:rPr>
                        <a:t>pent</a:t>
                      </a:r>
                      <a:r>
                        <a:rPr lang="en-CA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2737" y="0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33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3614507"/>
              </p:ext>
            </p:extLst>
          </p:nvPr>
        </p:nvGraphicFramePr>
        <p:xfrm>
          <a:off x="2282" y="1196751"/>
          <a:ext cx="9141718" cy="5685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=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676113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 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5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mtClean="0">
                          <a:latin typeface="Arial Black" pitchFamily="34" charset="0"/>
                        </a:rPr>
                        <a:t>pent</a:t>
                      </a:r>
                      <a:r>
                        <a:rPr lang="en-CA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5</a:t>
                      </a:r>
                      <a:r>
                        <a:rPr lang="en-US" sz="2800" b="1" cap="none" spc="5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10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2737" y="0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33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1606747"/>
              </p:ext>
            </p:extLst>
          </p:nvPr>
        </p:nvGraphicFramePr>
        <p:xfrm>
          <a:off x="2282" y="1196751"/>
          <a:ext cx="9141718" cy="5685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=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676113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 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5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mtClean="0">
                          <a:latin typeface="Arial Black" pitchFamily="34" charset="0"/>
                        </a:rPr>
                        <a:t>pent</a:t>
                      </a:r>
                      <a:r>
                        <a:rPr lang="en-CA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5</a:t>
                      </a:r>
                      <a:r>
                        <a:rPr lang="en-US" sz="2800" b="1" cap="none" spc="5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10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2737" y="0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33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802194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10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7659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30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3176643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506029"/>
                <a:gridCol w="1944216"/>
                <a:gridCol w="4427984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10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39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2586101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506029"/>
                <a:gridCol w="1944216"/>
                <a:gridCol w="4427984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12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10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8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1547428"/>
              </p:ext>
            </p:extLst>
          </p:nvPr>
        </p:nvGraphicFramePr>
        <p:xfrm>
          <a:off x="2282" y="1196751"/>
          <a:ext cx="9141718" cy="548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506029"/>
                <a:gridCol w="1944216"/>
                <a:gridCol w="4427984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12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10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8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8952479"/>
              </p:ext>
            </p:extLst>
          </p:nvPr>
        </p:nvGraphicFramePr>
        <p:xfrm>
          <a:off x="2282" y="1196751"/>
          <a:ext cx="9141718" cy="548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506029"/>
                <a:gridCol w="1944216"/>
                <a:gridCol w="4427984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12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10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8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4764429"/>
              </p:ext>
            </p:extLst>
          </p:nvPr>
        </p:nvGraphicFramePr>
        <p:xfrm>
          <a:off x="2282" y="1196751"/>
          <a:ext cx="9141718" cy="548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506029"/>
                <a:gridCol w="1944216"/>
                <a:gridCol w="4427984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12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10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8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2" y="0"/>
            <a:ext cx="3809677" cy="106908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FULL (KEKULE) </a:t>
            </a:r>
            <a:b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STRUCTURE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06280" y="0"/>
            <a:ext cx="3275856" cy="10690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CONDENSED</a:t>
            </a:r>
            <a:b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STRUCTURE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680" y="3429000"/>
            <a:ext cx="3275856" cy="10690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SHORTHAND</a:t>
            </a:r>
            <a:b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STRUCTURE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105263" y="3564632"/>
            <a:ext cx="3275856" cy="10690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MOLECULAR </a:t>
            </a:r>
          </a:p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FORMULA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53638" y="5085184"/>
            <a:ext cx="27791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8000" b="1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8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8000" b="1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en-US" sz="8000" b="1" cap="none" spc="50" baseline="-2500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2150914" cy="177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879670" y="1698693"/>
            <a:ext cx="347778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CH</a:t>
            </a:r>
            <a:r>
              <a:rPr lang="en-US" sz="4400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en-US" sz="4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–</a:t>
            </a:r>
            <a:r>
              <a:rPr lang="en-US" sz="4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CH</a:t>
            </a:r>
            <a:r>
              <a:rPr lang="en-US" sz="4400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  <a:endParaRPr lang="en-US" sz="6600" cap="none" spc="50" baseline="-2500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33871" y="5517232"/>
            <a:ext cx="1219473" cy="1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414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7773219"/>
              </p:ext>
            </p:extLst>
          </p:nvPr>
        </p:nvGraphicFramePr>
        <p:xfrm>
          <a:off x="2282" y="1196751"/>
          <a:ext cx="9141718" cy="5502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506029"/>
                <a:gridCol w="1944216"/>
                <a:gridCol w="4427984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12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10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8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9530683"/>
              </p:ext>
            </p:extLst>
          </p:nvPr>
        </p:nvGraphicFramePr>
        <p:xfrm>
          <a:off x="2282" y="1196751"/>
          <a:ext cx="9141718" cy="5502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506029"/>
                <a:gridCol w="1944216"/>
                <a:gridCol w="4427984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12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oct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10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8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3234908"/>
              </p:ext>
            </p:extLst>
          </p:nvPr>
        </p:nvGraphicFramePr>
        <p:xfrm>
          <a:off x="2282" y="1196751"/>
          <a:ext cx="9141718" cy="5502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506029"/>
                <a:gridCol w="1944216"/>
                <a:gridCol w="4427984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12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oct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10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8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9141605"/>
              </p:ext>
            </p:extLst>
          </p:nvPr>
        </p:nvGraphicFramePr>
        <p:xfrm>
          <a:off x="2282" y="1196751"/>
          <a:ext cx="9141718" cy="567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506029"/>
                <a:gridCol w="1944216"/>
                <a:gridCol w="4427984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12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oct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=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=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=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10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8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9386398"/>
              </p:ext>
            </p:extLst>
          </p:nvPr>
        </p:nvGraphicFramePr>
        <p:xfrm>
          <a:off x="2282" y="1196751"/>
          <a:ext cx="9141718" cy="567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506029"/>
                <a:gridCol w="1944216"/>
                <a:gridCol w="4427984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12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oct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=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=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=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non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10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8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2039132"/>
              </p:ext>
            </p:extLst>
          </p:nvPr>
        </p:nvGraphicFramePr>
        <p:xfrm>
          <a:off x="2282" y="1196751"/>
          <a:ext cx="9141718" cy="567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506029"/>
                <a:gridCol w="1944216"/>
                <a:gridCol w="4427984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12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oct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=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=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=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non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10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8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4286928"/>
              </p:ext>
            </p:extLst>
          </p:nvPr>
        </p:nvGraphicFramePr>
        <p:xfrm>
          <a:off x="2282" y="1196751"/>
          <a:ext cx="9141718" cy="5788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506029"/>
                <a:gridCol w="1944216"/>
                <a:gridCol w="4427984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12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oct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=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=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=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non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CA" sz="2400" dirty="0" smtClean="0">
                          <a:effectLst/>
                        </a:rPr>
                        <a:t>…</a:t>
                      </a: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10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8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6910445"/>
              </p:ext>
            </p:extLst>
          </p:nvPr>
        </p:nvGraphicFramePr>
        <p:xfrm>
          <a:off x="2282" y="1196751"/>
          <a:ext cx="9141718" cy="5788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506029"/>
                <a:gridCol w="1944216"/>
                <a:gridCol w="4427984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12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oct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=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=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=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non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CA" sz="2400" dirty="0" smtClean="0">
                          <a:effectLst/>
                        </a:rPr>
                        <a:t>…</a:t>
                      </a: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10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dec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8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9984824"/>
              </p:ext>
            </p:extLst>
          </p:nvPr>
        </p:nvGraphicFramePr>
        <p:xfrm>
          <a:off x="2282" y="1196751"/>
          <a:ext cx="9141718" cy="5788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506029"/>
                <a:gridCol w="1944216"/>
                <a:gridCol w="4427984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12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oct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=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=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=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non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CA" sz="2400" dirty="0" smtClean="0">
                          <a:effectLst/>
                        </a:rPr>
                        <a:t>…</a:t>
                      </a: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10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dec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10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20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8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1713073"/>
              </p:ext>
            </p:extLst>
          </p:nvPr>
        </p:nvGraphicFramePr>
        <p:xfrm>
          <a:off x="2282" y="1196751"/>
          <a:ext cx="9141718" cy="5961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506029"/>
                <a:gridCol w="1944216"/>
                <a:gridCol w="4427984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12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oct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=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=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=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  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50" normalizeH="0" baseline="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 – CH</a:t>
                      </a:r>
                      <a:r>
                        <a:rPr kumimoji="0" lang="en-US" sz="1600" b="0" i="0" u="none" strike="noStrike" kern="1200" cap="none" spc="50" normalizeH="0" baseline="-25000" noProof="0" dirty="0" smtClean="0">
                          <a:ln w="11430"/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non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CA" sz="2400" dirty="0" smtClean="0">
                          <a:effectLst/>
                        </a:rPr>
                        <a:t>…</a:t>
                      </a: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10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dec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10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20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0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20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= </a:t>
                      </a:r>
                      <a:r>
                        <a:rPr lang="en-US" sz="20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0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0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0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0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20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0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0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20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0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0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20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0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0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20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0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0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20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0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0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20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0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0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0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20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CA" sz="2400" dirty="0" smtClean="0">
                          <a:effectLst/>
                        </a:rPr>
                        <a:t>…</a:t>
                      </a:r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ALKENES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8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2" y="0"/>
            <a:ext cx="3809677" cy="106908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FULL (KEKULE) </a:t>
            </a:r>
            <a:b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STRUCTURE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06280" y="0"/>
            <a:ext cx="3275856" cy="10690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CONDENSED</a:t>
            </a:r>
            <a:b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STRUCTURE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680" y="3429000"/>
            <a:ext cx="3275856" cy="10690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SHORTHAND</a:t>
            </a:r>
            <a:b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STRUCTURE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105263" y="3564632"/>
            <a:ext cx="3275856" cy="10690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MOLECULAR </a:t>
            </a:r>
          </a:p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FORMULA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02237" y="4983117"/>
            <a:ext cx="27791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8000" b="1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8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8000" b="1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en-US" sz="8000" b="1" cap="none" spc="50" baseline="-2500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9624" y="1700686"/>
            <a:ext cx="426433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CH</a:t>
            </a:r>
            <a:r>
              <a:rPr lang="en-US" sz="4400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en-US" sz="4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– </a:t>
            </a:r>
            <a:r>
              <a:rPr lang="en-US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CH</a:t>
            </a:r>
            <a:r>
              <a:rPr lang="en-US" sz="4400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2</a:t>
            </a:r>
            <a:r>
              <a:rPr lang="en-US" sz="4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–</a:t>
            </a:r>
            <a:r>
              <a:rPr lang="en-US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CH</a:t>
            </a:r>
            <a:r>
              <a:rPr lang="en-US" sz="4400" spc="50" baseline="-2500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</a:p>
          <a:p>
            <a:pPr algn="ctr"/>
            <a:endParaRPr lang="en-US" sz="6600" cap="none" spc="50" baseline="-2500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6388" name="Picture 4" descr="http://sci-toys.com/ingredients/big_propa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0947"/>
            <a:ext cx="3459088" cy="188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603682" y="5166694"/>
            <a:ext cx="947193" cy="648074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39786" y="5166694"/>
            <a:ext cx="1015990" cy="648074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256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43541" y="980728"/>
            <a:ext cx="8708728" cy="924272"/>
          </a:xfrm>
          <a:solidFill>
            <a:srgbClr val="66FFFF"/>
          </a:solidFill>
        </p:spPr>
        <p:txBody>
          <a:bodyPr>
            <a:noAutofit/>
          </a:bodyPr>
          <a:lstStyle/>
          <a:p>
            <a:pPr algn="ctr"/>
            <a:r>
              <a:rPr lang="en-CA" sz="2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Hydrocarbons containing double bonds (</a:t>
            </a:r>
            <a:r>
              <a:rPr lang="en-CA" sz="2800" b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UNSATURATED</a:t>
            </a:r>
            <a:r>
              <a:rPr lang="en-CA" sz="2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!)</a:t>
            </a:r>
          </a:p>
          <a:p>
            <a:pPr algn="ctr"/>
            <a:endParaRPr lang="en-CA" sz="2800" u="sng" dirty="0" smtClean="0">
              <a:solidFill>
                <a:srgbClr val="0000FF"/>
              </a:solidFill>
              <a:latin typeface="Berlin Sans FB" panose="020E0602020502020306" pitchFamily="34" charset="0"/>
            </a:endParaRPr>
          </a:p>
          <a:p>
            <a:endParaRPr lang="en-CA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666261" y="3200400"/>
            <a:ext cx="18288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000" b="1" dirty="0" smtClean="0">
                <a:solidFill>
                  <a:prstClr val="black"/>
                </a:solidFill>
                <a:latin typeface="Agency FB" pitchFamily="34" charset="0"/>
              </a:rPr>
              <a:t>C</a:t>
            </a:r>
            <a:r>
              <a:rPr lang="en-CA" sz="6000" b="1" baseline="-25000" dirty="0" smtClean="0">
                <a:solidFill>
                  <a:prstClr val="black"/>
                </a:solidFill>
                <a:latin typeface="Agency FB" pitchFamily="34" charset="0"/>
              </a:rPr>
              <a:t>n</a:t>
            </a:r>
            <a:r>
              <a:rPr lang="en-CA" sz="6000" b="1" dirty="0" smtClean="0">
                <a:solidFill>
                  <a:prstClr val="black"/>
                </a:solidFill>
                <a:latin typeface="Agency FB" pitchFamily="34" charset="0"/>
              </a:rPr>
              <a:t>H</a:t>
            </a:r>
            <a:r>
              <a:rPr lang="en-CA" sz="6000" b="1" baseline="-25000" dirty="0" smtClean="0">
                <a:solidFill>
                  <a:prstClr val="black"/>
                </a:solidFill>
                <a:latin typeface="Agency FB" pitchFamily="34" charset="0"/>
              </a:rPr>
              <a:t>2n</a:t>
            </a:r>
            <a:endParaRPr lang="en-CA" sz="6000" b="1" baseline="-25000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306282" y="2209800"/>
            <a:ext cx="2743200" cy="578542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General formula?</a:t>
            </a:r>
            <a:endParaRPr lang="en-CA" sz="32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430681" y="152400"/>
            <a:ext cx="6477001" cy="764704"/>
          </a:xfrm>
          <a:solidFill>
            <a:srgbClr val="FFFF00"/>
          </a:solidFill>
        </p:spPr>
        <p:txBody>
          <a:bodyPr/>
          <a:lstStyle/>
          <a:p>
            <a:r>
              <a:rPr lang="en-CA" b="1" dirty="0" smtClean="0">
                <a:solidFill>
                  <a:srgbClr val="0000FF"/>
                </a:solidFill>
                <a:latin typeface="Britannic Bold" panose="020B0903060703020204" pitchFamily="34" charset="0"/>
              </a:rPr>
              <a:t>Alkenes</a:t>
            </a:r>
            <a:endParaRPr lang="en-CA" sz="4000" b="1" dirty="0">
              <a:solidFill>
                <a:srgbClr val="0000FF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58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25" grpId="0" animBg="1"/>
      <p:bldP spid="26" grpId="0" animBg="1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430681" y="152400"/>
            <a:ext cx="6477001" cy="764704"/>
          </a:xfrm>
          <a:solidFill>
            <a:srgbClr val="FFFF00"/>
          </a:solidFill>
        </p:spPr>
        <p:txBody>
          <a:bodyPr/>
          <a:lstStyle/>
          <a:p>
            <a:r>
              <a:rPr lang="en-CA" b="1" dirty="0" smtClean="0">
                <a:solidFill>
                  <a:srgbClr val="0000FF"/>
                </a:solidFill>
                <a:latin typeface="Britannic Bold" panose="020B0903060703020204" pitchFamily="34" charset="0"/>
              </a:rPr>
              <a:t>Alkenes</a:t>
            </a:r>
            <a:endParaRPr lang="en-CA" sz="4000" b="1" dirty="0">
              <a:solidFill>
                <a:srgbClr val="0000FF"/>
              </a:solidFill>
              <a:latin typeface="Britannic Bold" panose="020B0903060703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8614"/>
            <a:ext cx="872127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935" y="2888098"/>
            <a:ext cx="4324916" cy="246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1601514"/>
            <a:ext cx="8382000" cy="532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246993" y="2174328"/>
            <a:ext cx="8382000" cy="532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1292819" y="3823848"/>
            <a:ext cx="304800" cy="430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1798207" y="3749941"/>
            <a:ext cx="304800" cy="430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2446328" y="3176274"/>
            <a:ext cx="304800" cy="430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3570935" y="3192898"/>
            <a:ext cx="304800" cy="430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89235" y="2891629"/>
            <a:ext cx="4360636" cy="1569660"/>
          </a:xfrm>
          <a:prstGeom prst="rect">
            <a:avLst/>
          </a:prstGeom>
          <a:solidFill>
            <a:srgbClr val="99FF66"/>
          </a:solidFill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4</a:t>
            </a:r>
            <a:r>
              <a:rPr lang="en-CA" sz="2400" b="1" dirty="0" smtClean="0">
                <a:solidFill>
                  <a:prstClr val="black"/>
                </a:solidFill>
                <a:latin typeface="Agency FB" pitchFamily="34" charset="0"/>
              </a:rPr>
              <a:t> carbons = but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ene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b="1" dirty="0" smtClean="0">
                <a:latin typeface="Agency FB" pitchFamily="34" charset="0"/>
              </a:rPr>
              <a:t>double bond at the first carbon =      </a:t>
            </a:r>
            <a:r>
              <a:rPr lang="en-CA" sz="2400" b="1" dirty="0" smtClean="0">
                <a:solidFill>
                  <a:srgbClr val="0000FF"/>
                </a:solidFill>
                <a:latin typeface="Agency FB" pitchFamily="34" charset="0"/>
              </a:rPr>
              <a:t>1 – butene  </a:t>
            </a:r>
          </a:p>
          <a:p>
            <a:r>
              <a:rPr lang="en-CA" sz="2400" b="1" dirty="0" smtClean="0">
                <a:solidFill>
                  <a:prstClr val="black"/>
                </a:solidFill>
                <a:latin typeface="Agency FB" pitchFamily="34" charset="0"/>
              </a:rPr>
              <a:t> </a:t>
            </a:r>
            <a:endParaRPr lang="en-CA" sz="2400" b="1" dirty="0">
              <a:solidFill>
                <a:srgbClr val="7030A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25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246993" y="152400"/>
            <a:ext cx="8702878" cy="685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0000FF"/>
                </a:solidFill>
                <a:latin typeface="Britannic Bold" panose="020B0903060703020204" pitchFamily="34" charset="0"/>
              </a:rPr>
              <a:t>Alkenes and </a:t>
            </a:r>
            <a:r>
              <a:rPr lang="en-CA" sz="3600" b="1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Geometrical Isomers</a:t>
            </a:r>
            <a:endParaRPr lang="en-CA" sz="3200" b="1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598" y="990600"/>
            <a:ext cx="8763001" cy="1200329"/>
          </a:xfrm>
          <a:prstGeom prst="rect">
            <a:avLst/>
          </a:prstGeom>
          <a:solidFill>
            <a:srgbClr val="99FF66"/>
          </a:solidFill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b="1" dirty="0" smtClean="0">
                <a:latin typeface="Agency FB" pitchFamily="34" charset="0"/>
              </a:rPr>
              <a:t>Groups attached to a double bond provide </a:t>
            </a:r>
            <a:r>
              <a:rPr lang="en-CA" sz="2400" b="1" u="sng" dirty="0" smtClean="0">
                <a:solidFill>
                  <a:srgbClr val="0000FF"/>
                </a:solidFill>
                <a:latin typeface="Agency FB" pitchFamily="34" charset="0"/>
              </a:rPr>
              <a:t>a new type of isomerism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b="1" u="sng" dirty="0" smtClean="0">
                <a:solidFill>
                  <a:srgbClr val="FF0000"/>
                </a:solidFill>
                <a:latin typeface="Agency FB" pitchFamily="34" charset="0"/>
              </a:rPr>
              <a:t>GEOMETRICAL ISOMERISM: </a:t>
            </a:r>
            <a:r>
              <a:rPr lang="en-CA" sz="2400" b="1" dirty="0" smtClean="0">
                <a:latin typeface="Agency FB" pitchFamily="34" charset="0"/>
              </a:rPr>
              <a:t>alkenes with the same structure, but orientation of the groups ACROSS the double bond is different</a:t>
            </a:r>
            <a:r>
              <a:rPr lang="en-CA" sz="2400" b="1" dirty="0" smtClean="0">
                <a:solidFill>
                  <a:srgbClr val="0000FF"/>
                </a:solidFill>
                <a:latin typeface="Berlin Sans FB" panose="020E0602020502020306" pitchFamily="34" charset="0"/>
              </a:rPr>
              <a:t> = </a:t>
            </a:r>
            <a:endParaRPr lang="en-CA" sz="2400" b="1" dirty="0">
              <a:solidFill>
                <a:srgbClr val="0000FF"/>
              </a:solidFill>
              <a:latin typeface="Berlin Sans FB" panose="020E0602020502020306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828800" y="2362200"/>
            <a:ext cx="5791200" cy="68898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 err="1" smtClean="0">
                <a:solidFill>
                  <a:srgbClr val="0000FF"/>
                </a:solidFill>
                <a:latin typeface="Cooper Black" panose="0208090404030B020404" pitchFamily="18" charset="0"/>
              </a:rPr>
              <a:t>cis</a:t>
            </a:r>
            <a:r>
              <a:rPr lang="en-CA" b="1" dirty="0" smtClean="0">
                <a:solidFill>
                  <a:srgbClr val="0000FF"/>
                </a:solidFill>
                <a:latin typeface="Cooper Black" panose="0208090404030B020404" pitchFamily="18" charset="0"/>
              </a:rPr>
              <a:t> – trans isomers</a:t>
            </a:r>
            <a:endParaRPr lang="en-CA" sz="4000" b="1" dirty="0">
              <a:solidFill>
                <a:srgbClr val="0000FF"/>
              </a:solidFill>
              <a:latin typeface="Cooper Black" panose="0208090404030B020404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88926"/>
            <a:ext cx="2452688" cy="158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29000"/>
            <a:ext cx="2781300" cy="184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990507" y="3139729"/>
            <a:ext cx="3239182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Name these:</a:t>
            </a:r>
            <a:endParaRPr lang="en-CA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09600" y="5410200"/>
            <a:ext cx="2986088" cy="578542"/>
          </a:xfrm>
          <a:prstGeom prst="rect">
            <a:avLst/>
          </a:prstGeom>
          <a:solidFill>
            <a:srgbClr val="99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2 - butene</a:t>
            </a:r>
            <a:endParaRPr lang="en-CA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155406" y="5423674"/>
            <a:ext cx="2986088" cy="578542"/>
          </a:xfrm>
          <a:prstGeom prst="rect">
            <a:avLst/>
          </a:prstGeom>
          <a:solidFill>
            <a:srgbClr val="99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2 - butene</a:t>
            </a:r>
            <a:endParaRPr lang="en-CA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84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246993" y="152400"/>
            <a:ext cx="8702878" cy="685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0000FF"/>
                </a:solidFill>
                <a:latin typeface="Britannic Bold" panose="020B0903060703020204" pitchFamily="34" charset="0"/>
              </a:rPr>
              <a:t>Alkenes and </a:t>
            </a:r>
            <a:r>
              <a:rPr lang="en-CA" sz="3600" b="1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Geometrical Isomers</a:t>
            </a:r>
            <a:endParaRPr lang="en-CA" sz="3200" b="1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598" y="990600"/>
            <a:ext cx="8763001" cy="1200329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b="1" dirty="0" smtClean="0">
                <a:latin typeface="Agency FB" pitchFamily="34" charset="0"/>
              </a:rPr>
              <a:t>Groups attached to a double bond provide </a:t>
            </a:r>
            <a:r>
              <a:rPr lang="en-CA" sz="2400" b="1" u="sng" dirty="0" smtClean="0">
                <a:solidFill>
                  <a:srgbClr val="0000FF"/>
                </a:solidFill>
                <a:latin typeface="Agency FB" pitchFamily="34" charset="0"/>
              </a:rPr>
              <a:t>a new type of isomerism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b="1" u="sng" dirty="0" err="1" smtClean="0">
                <a:solidFill>
                  <a:srgbClr val="FF0000"/>
                </a:solidFill>
                <a:latin typeface="Agency FB" pitchFamily="34" charset="0"/>
              </a:rPr>
              <a:t>cis</a:t>
            </a:r>
            <a:r>
              <a:rPr lang="en-CA" sz="2400" b="1" u="sng" dirty="0" smtClean="0">
                <a:solidFill>
                  <a:srgbClr val="FF0000"/>
                </a:solidFill>
                <a:latin typeface="Agency FB" pitchFamily="34" charset="0"/>
              </a:rPr>
              <a:t> – geometry</a:t>
            </a:r>
            <a:r>
              <a:rPr lang="en-CA" sz="2400" dirty="0" smtClean="0">
                <a:latin typeface="Agency FB" pitchFamily="34" charset="0"/>
              </a:rPr>
              <a:t>: the hydrogens are on </a:t>
            </a:r>
            <a:r>
              <a:rPr lang="en-CA" sz="2400" b="1" u="sng" dirty="0" smtClean="0">
                <a:solidFill>
                  <a:srgbClr val="7030A0"/>
                </a:solidFill>
                <a:latin typeface="Agency FB" pitchFamily="34" charset="0"/>
              </a:rPr>
              <a:t>THE SAME SIDE OF A DOUBLE BOND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b="1" u="sng" dirty="0">
                <a:solidFill>
                  <a:srgbClr val="FF0000"/>
                </a:solidFill>
                <a:latin typeface="Agency FB" pitchFamily="34" charset="0"/>
              </a:rPr>
              <a:t>t</a:t>
            </a:r>
            <a:r>
              <a:rPr lang="en-CA" sz="2400" b="1" u="sng" dirty="0" smtClean="0">
                <a:solidFill>
                  <a:srgbClr val="FF0000"/>
                </a:solidFill>
                <a:latin typeface="Agency FB" pitchFamily="34" charset="0"/>
              </a:rPr>
              <a:t>rans – </a:t>
            </a:r>
            <a:r>
              <a:rPr lang="en-CA" sz="2400" b="1" u="sng" dirty="0">
                <a:solidFill>
                  <a:srgbClr val="FF0000"/>
                </a:solidFill>
                <a:latin typeface="Agency FB" pitchFamily="34" charset="0"/>
              </a:rPr>
              <a:t>geometry</a:t>
            </a:r>
            <a:r>
              <a:rPr lang="en-CA" sz="2400" dirty="0">
                <a:latin typeface="Agency FB" pitchFamily="34" charset="0"/>
              </a:rPr>
              <a:t>: the hydrogens are on </a:t>
            </a:r>
            <a:r>
              <a:rPr lang="en-CA" sz="2400" b="1" u="sng" dirty="0">
                <a:solidFill>
                  <a:srgbClr val="7030A0"/>
                </a:solidFill>
                <a:latin typeface="Agency FB" pitchFamily="34" charset="0"/>
              </a:rPr>
              <a:t>THE </a:t>
            </a:r>
            <a:r>
              <a:rPr lang="en-CA" sz="2400" b="1" u="sng" dirty="0" smtClean="0">
                <a:solidFill>
                  <a:srgbClr val="7030A0"/>
                </a:solidFill>
                <a:latin typeface="Agency FB" pitchFamily="34" charset="0"/>
              </a:rPr>
              <a:t>OPPOSITES SIDE </a:t>
            </a:r>
            <a:r>
              <a:rPr lang="en-CA" sz="2400" b="1" u="sng" dirty="0">
                <a:solidFill>
                  <a:srgbClr val="7030A0"/>
                </a:solidFill>
                <a:latin typeface="Agency FB" pitchFamily="34" charset="0"/>
              </a:rPr>
              <a:t>OF A DOUBLE </a:t>
            </a:r>
            <a:r>
              <a:rPr lang="en-CA" sz="2400" b="1" u="sng" dirty="0" smtClean="0">
                <a:solidFill>
                  <a:srgbClr val="7030A0"/>
                </a:solidFill>
                <a:latin typeface="Agency FB" pitchFamily="34" charset="0"/>
              </a:rPr>
              <a:t>BOND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828800" y="2362200"/>
            <a:ext cx="5791200" cy="68898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 err="1" smtClean="0">
                <a:solidFill>
                  <a:srgbClr val="0000FF"/>
                </a:solidFill>
                <a:latin typeface="Cooper Black" panose="0208090404030B020404" pitchFamily="18" charset="0"/>
              </a:rPr>
              <a:t>cis</a:t>
            </a:r>
            <a:r>
              <a:rPr lang="en-CA" b="1" dirty="0" smtClean="0">
                <a:solidFill>
                  <a:srgbClr val="0000FF"/>
                </a:solidFill>
                <a:latin typeface="Cooper Black" panose="0208090404030B020404" pitchFamily="18" charset="0"/>
              </a:rPr>
              <a:t> – trans isomers</a:t>
            </a:r>
            <a:endParaRPr lang="en-CA" sz="4000" b="1" dirty="0">
              <a:solidFill>
                <a:srgbClr val="0000FF"/>
              </a:solidFill>
              <a:latin typeface="Cooper Black" panose="0208090404030B020404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88926"/>
            <a:ext cx="2452688" cy="158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29000"/>
            <a:ext cx="2781300" cy="184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990507" y="3139729"/>
            <a:ext cx="3239182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Name these:</a:t>
            </a:r>
            <a:endParaRPr lang="en-CA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09600" y="5410200"/>
            <a:ext cx="2986088" cy="578542"/>
          </a:xfrm>
          <a:prstGeom prst="rect">
            <a:avLst/>
          </a:prstGeom>
          <a:solidFill>
            <a:srgbClr val="99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2 - butene</a:t>
            </a:r>
            <a:endParaRPr lang="en-CA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155406" y="5423674"/>
            <a:ext cx="2986088" cy="578542"/>
          </a:xfrm>
          <a:prstGeom prst="rect">
            <a:avLst/>
          </a:prstGeom>
          <a:solidFill>
            <a:srgbClr val="99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2 - butene</a:t>
            </a:r>
            <a:endParaRPr lang="en-CA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76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246993" y="152400"/>
            <a:ext cx="8702878" cy="685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0000FF"/>
                </a:solidFill>
                <a:latin typeface="Britannic Bold" panose="020B0903060703020204" pitchFamily="34" charset="0"/>
              </a:rPr>
              <a:t>Alkenes and </a:t>
            </a:r>
            <a:r>
              <a:rPr lang="en-CA" sz="3600" b="1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Geometrical Isomers</a:t>
            </a:r>
            <a:endParaRPr lang="en-CA" sz="3200" b="1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598" y="990600"/>
            <a:ext cx="8763001" cy="1200329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b="1" dirty="0" smtClean="0">
                <a:latin typeface="Agency FB" pitchFamily="34" charset="0"/>
              </a:rPr>
              <a:t>Groups attached to a double bond provide </a:t>
            </a:r>
            <a:r>
              <a:rPr lang="en-CA" sz="2400" b="1" u="sng" dirty="0" smtClean="0">
                <a:solidFill>
                  <a:srgbClr val="0000FF"/>
                </a:solidFill>
                <a:latin typeface="Agency FB" pitchFamily="34" charset="0"/>
              </a:rPr>
              <a:t>a new type of isomerism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b="1" u="sng" dirty="0" err="1" smtClean="0">
                <a:solidFill>
                  <a:srgbClr val="FF0000"/>
                </a:solidFill>
                <a:latin typeface="Agency FB" pitchFamily="34" charset="0"/>
              </a:rPr>
              <a:t>cis</a:t>
            </a:r>
            <a:r>
              <a:rPr lang="en-CA" sz="2400" b="1" u="sng" dirty="0" smtClean="0">
                <a:solidFill>
                  <a:srgbClr val="FF0000"/>
                </a:solidFill>
                <a:latin typeface="Agency FB" pitchFamily="34" charset="0"/>
              </a:rPr>
              <a:t> – geometry</a:t>
            </a:r>
            <a:r>
              <a:rPr lang="en-CA" sz="2400" dirty="0" smtClean="0">
                <a:latin typeface="Agency FB" pitchFamily="34" charset="0"/>
              </a:rPr>
              <a:t>: the hydrogens are on </a:t>
            </a:r>
            <a:r>
              <a:rPr lang="en-CA" sz="2400" b="1" u="sng" dirty="0" smtClean="0">
                <a:solidFill>
                  <a:srgbClr val="7030A0"/>
                </a:solidFill>
                <a:latin typeface="Agency FB" pitchFamily="34" charset="0"/>
              </a:rPr>
              <a:t>THE SAME SIDE OF A DOUBLE BOND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b="1" u="sng" dirty="0">
                <a:solidFill>
                  <a:srgbClr val="FF0000"/>
                </a:solidFill>
                <a:latin typeface="Agency FB" pitchFamily="34" charset="0"/>
              </a:rPr>
              <a:t>t</a:t>
            </a:r>
            <a:r>
              <a:rPr lang="en-CA" sz="2400" b="1" u="sng" dirty="0" smtClean="0">
                <a:solidFill>
                  <a:srgbClr val="FF0000"/>
                </a:solidFill>
                <a:latin typeface="Agency FB" pitchFamily="34" charset="0"/>
              </a:rPr>
              <a:t>rans – </a:t>
            </a:r>
            <a:r>
              <a:rPr lang="en-CA" sz="2400" b="1" u="sng" dirty="0">
                <a:solidFill>
                  <a:srgbClr val="FF0000"/>
                </a:solidFill>
                <a:latin typeface="Agency FB" pitchFamily="34" charset="0"/>
              </a:rPr>
              <a:t>geometry</a:t>
            </a:r>
            <a:r>
              <a:rPr lang="en-CA" sz="2400" dirty="0">
                <a:latin typeface="Agency FB" pitchFamily="34" charset="0"/>
              </a:rPr>
              <a:t>: the hydrogens are on </a:t>
            </a:r>
            <a:r>
              <a:rPr lang="en-CA" sz="2400" b="1" u="sng" dirty="0">
                <a:solidFill>
                  <a:srgbClr val="7030A0"/>
                </a:solidFill>
                <a:latin typeface="Agency FB" pitchFamily="34" charset="0"/>
              </a:rPr>
              <a:t>THE </a:t>
            </a:r>
            <a:r>
              <a:rPr lang="en-CA" sz="2400" b="1" u="sng" dirty="0" smtClean="0">
                <a:solidFill>
                  <a:srgbClr val="7030A0"/>
                </a:solidFill>
                <a:latin typeface="Agency FB" pitchFamily="34" charset="0"/>
              </a:rPr>
              <a:t>OPPOSITES SIDE </a:t>
            </a:r>
            <a:r>
              <a:rPr lang="en-CA" sz="2400" b="1" u="sng" dirty="0">
                <a:solidFill>
                  <a:srgbClr val="7030A0"/>
                </a:solidFill>
                <a:latin typeface="Agency FB" pitchFamily="34" charset="0"/>
              </a:rPr>
              <a:t>OF A DOUBLE </a:t>
            </a:r>
            <a:r>
              <a:rPr lang="en-CA" sz="2400" b="1" u="sng" dirty="0" smtClean="0">
                <a:solidFill>
                  <a:srgbClr val="7030A0"/>
                </a:solidFill>
                <a:latin typeface="Agency FB" pitchFamily="34" charset="0"/>
              </a:rPr>
              <a:t>BOND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828800" y="2362200"/>
            <a:ext cx="5791200" cy="68898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 err="1" smtClean="0">
                <a:solidFill>
                  <a:srgbClr val="0000FF"/>
                </a:solidFill>
                <a:latin typeface="Cooper Black" panose="0208090404030B020404" pitchFamily="18" charset="0"/>
              </a:rPr>
              <a:t>cis</a:t>
            </a:r>
            <a:r>
              <a:rPr lang="en-CA" b="1" dirty="0" smtClean="0">
                <a:solidFill>
                  <a:srgbClr val="0000FF"/>
                </a:solidFill>
                <a:latin typeface="Cooper Black" panose="0208090404030B020404" pitchFamily="18" charset="0"/>
              </a:rPr>
              <a:t> – trans isomers</a:t>
            </a:r>
            <a:endParaRPr lang="en-CA" sz="4000" b="1" dirty="0">
              <a:solidFill>
                <a:srgbClr val="0000FF"/>
              </a:solidFill>
              <a:latin typeface="Cooper Black" panose="0208090404030B020404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88926"/>
            <a:ext cx="2452688" cy="158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29000"/>
            <a:ext cx="2781300" cy="184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990507" y="3139729"/>
            <a:ext cx="3239182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Name these:</a:t>
            </a:r>
            <a:endParaRPr lang="en-CA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09600" y="5410200"/>
            <a:ext cx="2986088" cy="578542"/>
          </a:xfrm>
          <a:prstGeom prst="rect">
            <a:avLst/>
          </a:prstGeom>
          <a:solidFill>
            <a:srgbClr val="99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cis</a:t>
            </a:r>
            <a:r>
              <a:rPr lang="en-CA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CA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- 2 - butene</a:t>
            </a:r>
            <a:endParaRPr lang="en-CA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155406" y="5423674"/>
            <a:ext cx="2986088" cy="578542"/>
          </a:xfrm>
          <a:prstGeom prst="rect">
            <a:avLst/>
          </a:prstGeom>
          <a:solidFill>
            <a:srgbClr val="99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2 - butene</a:t>
            </a:r>
            <a:endParaRPr lang="en-CA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246993" y="152400"/>
            <a:ext cx="8702878" cy="685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0000FF"/>
                </a:solidFill>
                <a:latin typeface="Britannic Bold" panose="020B0903060703020204" pitchFamily="34" charset="0"/>
              </a:rPr>
              <a:t>Alkenes and </a:t>
            </a:r>
            <a:r>
              <a:rPr lang="en-CA" sz="3600" b="1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Geometrical Isomers</a:t>
            </a:r>
            <a:endParaRPr lang="en-CA" sz="3200" b="1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598" y="990600"/>
            <a:ext cx="8763001" cy="1200329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b="1" dirty="0" smtClean="0">
                <a:latin typeface="Agency FB" pitchFamily="34" charset="0"/>
              </a:rPr>
              <a:t>Groups attached to a double bond provide </a:t>
            </a:r>
            <a:r>
              <a:rPr lang="en-CA" sz="2400" b="1" u="sng" dirty="0" smtClean="0">
                <a:solidFill>
                  <a:srgbClr val="0000FF"/>
                </a:solidFill>
                <a:latin typeface="Agency FB" pitchFamily="34" charset="0"/>
              </a:rPr>
              <a:t>a new type of isomerism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b="1" u="sng" dirty="0" err="1" smtClean="0">
                <a:solidFill>
                  <a:srgbClr val="FF0000"/>
                </a:solidFill>
                <a:latin typeface="Agency FB" pitchFamily="34" charset="0"/>
              </a:rPr>
              <a:t>cis</a:t>
            </a:r>
            <a:r>
              <a:rPr lang="en-CA" sz="2400" b="1" u="sng" dirty="0" smtClean="0">
                <a:solidFill>
                  <a:srgbClr val="FF0000"/>
                </a:solidFill>
                <a:latin typeface="Agency FB" pitchFamily="34" charset="0"/>
              </a:rPr>
              <a:t> – geometry</a:t>
            </a:r>
            <a:r>
              <a:rPr lang="en-CA" sz="2400" dirty="0" smtClean="0">
                <a:latin typeface="Agency FB" pitchFamily="34" charset="0"/>
              </a:rPr>
              <a:t>: the hydrogens are on </a:t>
            </a:r>
            <a:r>
              <a:rPr lang="en-CA" sz="2400" b="1" u="sng" dirty="0" smtClean="0">
                <a:solidFill>
                  <a:srgbClr val="7030A0"/>
                </a:solidFill>
                <a:latin typeface="Agency FB" pitchFamily="34" charset="0"/>
              </a:rPr>
              <a:t>THE SAME SIDE OF A DOUBLE BOND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b="1" u="sng" dirty="0">
                <a:solidFill>
                  <a:srgbClr val="FF0000"/>
                </a:solidFill>
                <a:latin typeface="Agency FB" pitchFamily="34" charset="0"/>
              </a:rPr>
              <a:t>t</a:t>
            </a:r>
            <a:r>
              <a:rPr lang="en-CA" sz="2400" b="1" u="sng" dirty="0" smtClean="0">
                <a:solidFill>
                  <a:srgbClr val="FF0000"/>
                </a:solidFill>
                <a:latin typeface="Agency FB" pitchFamily="34" charset="0"/>
              </a:rPr>
              <a:t>rans – </a:t>
            </a:r>
            <a:r>
              <a:rPr lang="en-CA" sz="2400" b="1" u="sng" dirty="0">
                <a:solidFill>
                  <a:srgbClr val="FF0000"/>
                </a:solidFill>
                <a:latin typeface="Agency FB" pitchFamily="34" charset="0"/>
              </a:rPr>
              <a:t>geometry</a:t>
            </a:r>
            <a:r>
              <a:rPr lang="en-CA" sz="2400" dirty="0">
                <a:latin typeface="Agency FB" pitchFamily="34" charset="0"/>
              </a:rPr>
              <a:t>: the hydrogens are on </a:t>
            </a:r>
            <a:r>
              <a:rPr lang="en-CA" sz="2400" b="1" u="sng" dirty="0">
                <a:solidFill>
                  <a:srgbClr val="7030A0"/>
                </a:solidFill>
                <a:latin typeface="Agency FB" pitchFamily="34" charset="0"/>
              </a:rPr>
              <a:t>THE </a:t>
            </a:r>
            <a:r>
              <a:rPr lang="en-CA" sz="2400" b="1" u="sng" dirty="0" smtClean="0">
                <a:solidFill>
                  <a:srgbClr val="7030A0"/>
                </a:solidFill>
                <a:latin typeface="Agency FB" pitchFamily="34" charset="0"/>
              </a:rPr>
              <a:t>OPPOSITES SIDE </a:t>
            </a:r>
            <a:r>
              <a:rPr lang="en-CA" sz="2400" b="1" u="sng" dirty="0">
                <a:solidFill>
                  <a:srgbClr val="7030A0"/>
                </a:solidFill>
                <a:latin typeface="Agency FB" pitchFamily="34" charset="0"/>
              </a:rPr>
              <a:t>OF A DOUBLE </a:t>
            </a:r>
            <a:r>
              <a:rPr lang="en-CA" sz="2400" b="1" u="sng" dirty="0" smtClean="0">
                <a:solidFill>
                  <a:srgbClr val="7030A0"/>
                </a:solidFill>
                <a:latin typeface="Agency FB" pitchFamily="34" charset="0"/>
              </a:rPr>
              <a:t>BOND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828800" y="2362200"/>
            <a:ext cx="5791200" cy="68898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 err="1" smtClean="0">
                <a:solidFill>
                  <a:srgbClr val="0000FF"/>
                </a:solidFill>
                <a:latin typeface="Cooper Black" panose="0208090404030B020404" pitchFamily="18" charset="0"/>
              </a:rPr>
              <a:t>cis</a:t>
            </a:r>
            <a:r>
              <a:rPr lang="en-CA" b="1" dirty="0" smtClean="0">
                <a:solidFill>
                  <a:srgbClr val="0000FF"/>
                </a:solidFill>
                <a:latin typeface="Cooper Black" panose="0208090404030B020404" pitchFamily="18" charset="0"/>
              </a:rPr>
              <a:t> – trans isomers</a:t>
            </a:r>
            <a:endParaRPr lang="en-CA" sz="4000" b="1" dirty="0">
              <a:solidFill>
                <a:srgbClr val="0000FF"/>
              </a:solidFill>
              <a:latin typeface="Cooper Black" panose="0208090404030B020404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88926"/>
            <a:ext cx="2452688" cy="158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29000"/>
            <a:ext cx="2781300" cy="184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990507" y="3139729"/>
            <a:ext cx="3239182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Name these:</a:t>
            </a:r>
            <a:endParaRPr lang="en-CA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09600" y="5410200"/>
            <a:ext cx="2986088" cy="578542"/>
          </a:xfrm>
          <a:prstGeom prst="rect">
            <a:avLst/>
          </a:prstGeom>
          <a:solidFill>
            <a:srgbClr val="99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cis</a:t>
            </a:r>
            <a:r>
              <a:rPr lang="en-CA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CA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- 2 - butene</a:t>
            </a:r>
            <a:endParaRPr lang="en-CA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155406" y="5423674"/>
            <a:ext cx="2986088" cy="578542"/>
          </a:xfrm>
          <a:prstGeom prst="rect">
            <a:avLst/>
          </a:prstGeom>
          <a:solidFill>
            <a:srgbClr val="99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trans </a:t>
            </a:r>
            <a:r>
              <a:rPr lang="en-CA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- 2 - butene</a:t>
            </a:r>
            <a:endParaRPr lang="en-CA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6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29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79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0150" y="48118"/>
            <a:ext cx="3238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75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52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9144001" cy="104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048000"/>
            <a:ext cx="3438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724400"/>
            <a:ext cx="27622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5867400"/>
            <a:ext cx="2743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4724400"/>
            <a:ext cx="2066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4724400"/>
            <a:ext cx="2066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5410200"/>
            <a:ext cx="1981200" cy="3499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prstClr val="black"/>
                </a:solidFill>
                <a:latin typeface="Agency FB" pitchFamily="34" charset="0"/>
              </a:rPr>
              <a:t>2 - methylpentane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86200" y="5791200"/>
            <a:ext cx="2286000" cy="3499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prstClr val="black"/>
                </a:solidFill>
                <a:latin typeface="Agency FB" pitchFamily="34" charset="0"/>
              </a:rPr>
              <a:t>2,2  - </a:t>
            </a:r>
            <a:r>
              <a:rPr lang="en-CA" sz="2000" b="1" dirty="0" err="1" smtClean="0">
                <a:solidFill>
                  <a:prstClr val="black"/>
                </a:solidFill>
                <a:latin typeface="Agency FB" pitchFamily="34" charset="0"/>
              </a:rPr>
              <a:t>dimethylbutane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438400" y="6324600"/>
            <a:ext cx="1981200" cy="3499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prstClr val="black"/>
                </a:solidFill>
                <a:latin typeface="Agency FB" pitchFamily="34" charset="0"/>
              </a:rPr>
              <a:t>3 - methylpentane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705600" y="5791200"/>
            <a:ext cx="2286000" cy="3499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prstClr val="black"/>
                </a:solidFill>
                <a:latin typeface="Agency FB" pitchFamily="34" charset="0"/>
              </a:rPr>
              <a:t>2,3  - </a:t>
            </a:r>
            <a:r>
              <a:rPr lang="en-CA" sz="2000" b="1" dirty="0" err="1" smtClean="0">
                <a:solidFill>
                  <a:prstClr val="black"/>
                </a:solidFill>
                <a:latin typeface="Agency FB" pitchFamily="34" charset="0"/>
              </a:rPr>
              <a:t>dimethylbutane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7800" y="5410200"/>
            <a:ext cx="53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86600" y="4572000"/>
            <a:ext cx="53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751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52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33400" y="4953000"/>
            <a:ext cx="2667000" cy="457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err="1" smtClean="0">
                <a:solidFill>
                  <a:prstClr val="black"/>
                </a:solidFill>
                <a:latin typeface="Agency FB" pitchFamily="34" charset="0"/>
              </a:rPr>
              <a:t>cis</a:t>
            </a:r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 – 3 – </a:t>
            </a:r>
            <a:r>
              <a:rPr lang="en-CA" sz="2800" b="1" dirty="0" err="1" smtClean="0">
                <a:solidFill>
                  <a:prstClr val="black"/>
                </a:solidFill>
                <a:latin typeface="Agency FB" pitchFamily="34" charset="0"/>
              </a:rPr>
              <a:t>hexene</a:t>
            </a:r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  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86600" y="4572000"/>
            <a:ext cx="53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2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419600" y="2209800"/>
            <a:ext cx="457200" cy="3499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prstClr val="black"/>
                </a:solidFill>
                <a:latin typeface="Agency FB" pitchFamily="34" charset="0"/>
              </a:rPr>
              <a:t>5</a:t>
            </a:r>
            <a:endParaRPr lang="en-CA" sz="2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733800"/>
            <a:ext cx="325823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657600"/>
            <a:ext cx="370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5334000" y="5029200"/>
            <a:ext cx="2819400" cy="457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trans – 3 – </a:t>
            </a:r>
            <a:r>
              <a:rPr lang="en-CA" sz="2800" b="1" dirty="0" err="1" smtClean="0">
                <a:solidFill>
                  <a:prstClr val="black"/>
                </a:solidFill>
                <a:latin typeface="Agency FB" pitchFamily="34" charset="0"/>
              </a:rPr>
              <a:t>hexene</a:t>
            </a:r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  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51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43541" y="980728"/>
            <a:ext cx="8708728" cy="924272"/>
          </a:xfrm>
          <a:solidFill>
            <a:srgbClr val="66FFFF"/>
          </a:solidFill>
        </p:spPr>
        <p:txBody>
          <a:bodyPr>
            <a:noAutofit/>
          </a:bodyPr>
          <a:lstStyle/>
          <a:p>
            <a:pPr algn="ctr"/>
            <a:r>
              <a:rPr lang="en-CA" sz="2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Hydrocarbons containing triple bonds (</a:t>
            </a:r>
            <a:r>
              <a:rPr lang="en-CA" sz="2800" b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UNSATURATED</a:t>
            </a:r>
            <a:r>
              <a:rPr lang="en-CA" sz="2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!)</a:t>
            </a:r>
          </a:p>
          <a:p>
            <a:pPr algn="ctr"/>
            <a:endParaRPr lang="en-CA" sz="2800" u="sng" dirty="0" smtClean="0">
              <a:solidFill>
                <a:srgbClr val="0000FF"/>
              </a:solidFill>
              <a:latin typeface="Berlin Sans FB" panose="020E0602020502020306" pitchFamily="34" charset="0"/>
            </a:endParaRPr>
          </a:p>
          <a:p>
            <a:endParaRPr lang="en-CA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429000" y="3048000"/>
            <a:ext cx="2582140" cy="121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000" b="1" dirty="0" smtClean="0">
                <a:solidFill>
                  <a:prstClr val="black"/>
                </a:solidFill>
                <a:latin typeface="Agency FB" pitchFamily="34" charset="0"/>
              </a:rPr>
              <a:t>C</a:t>
            </a:r>
            <a:r>
              <a:rPr lang="en-CA" sz="6000" b="1" baseline="-25000" dirty="0" smtClean="0">
                <a:solidFill>
                  <a:prstClr val="black"/>
                </a:solidFill>
                <a:latin typeface="Agency FB" pitchFamily="34" charset="0"/>
              </a:rPr>
              <a:t>n</a:t>
            </a:r>
            <a:r>
              <a:rPr lang="en-CA" sz="6000" b="1" dirty="0" smtClean="0">
                <a:solidFill>
                  <a:prstClr val="black"/>
                </a:solidFill>
                <a:latin typeface="Agency FB" pitchFamily="34" charset="0"/>
              </a:rPr>
              <a:t>H</a:t>
            </a:r>
            <a:r>
              <a:rPr lang="en-CA" sz="6000" b="1" baseline="-25000" dirty="0" smtClean="0">
                <a:solidFill>
                  <a:prstClr val="black"/>
                </a:solidFill>
                <a:latin typeface="Agency FB" pitchFamily="34" charset="0"/>
              </a:rPr>
              <a:t>2n - 2</a:t>
            </a:r>
            <a:endParaRPr lang="en-CA" sz="6000" b="1" baseline="-25000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306282" y="2209800"/>
            <a:ext cx="2743200" cy="578542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General formula?</a:t>
            </a:r>
            <a:endParaRPr lang="en-CA" sz="32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430681" y="152400"/>
            <a:ext cx="6477001" cy="764704"/>
          </a:xfrm>
          <a:solidFill>
            <a:srgbClr val="FFFF00"/>
          </a:solidFill>
        </p:spPr>
        <p:txBody>
          <a:bodyPr/>
          <a:lstStyle/>
          <a:p>
            <a:r>
              <a:rPr lang="en-CA" b="1" dirty="0" smtClean="0">
                <a:solidFill>
                  <a:srgbClr val="0000FF"/>
                </a:solidFill>
                <a:latin typeface="Britannic Bold" panose="020B0903060703020204" pitchFamily="34" charset="0"/>
              </a:rPr>
              <a:t>Alkynes</a:t>
            </a:r>
            <a:endParaRPr lang="en-CA" sz="4000" b="1" dirty="0">
              <a:solidFill>
                <a:srgbClr val="0000FF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58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2" y="0"/>
            <a:ext cx="3809677" cy="106908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FULL (KEKULE) </a:t>
            </a:r>
            <a:b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STRUCTURE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06280" y="0"/>
            <a:ext cx="3275856" cy="10690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CONDENSED</a:t>
            </a:r>
            <a:b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STRUCTURE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680" y="3429000"/>
            <a:ext cx="3275856" cy="10690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SHORTHAND</a:t>
            </a:r>
            <a:b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STRUCTURE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105263" y="3564632"/>
            <a:ext cx="3275856" cy="10690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MOLECULAR </a:t>
            </a:r>
          </a:p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FORMULA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53638" y="5085184"/>
            <a:ext cx="27791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8000" b="1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r>
              <a:rPr lang="en-US" sz="8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8000" b="1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</a:t>
            </a:r>
            <a:endParaRPr lang="en-US" sz="8000" b="1" cap="none" spc="50" baseline="-2500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42138"/>
            <a:ext cx="5076056" cy="89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293" y="5085182"/>
            <a:ext cx="317424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293" y="1340768"/>
            <a:ext cx="373638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256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534400" cy="163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430681" y="152400"/>
            <a:ext cx="6477001" cy="764704"/>
          </a:xfrm>
          <a:solidFill>
            <a:srgbClr val="FFFF00"/>
          </a:solidFill>
        </p:spPr>
        <p:txBody>
          <a:bodyPr/>
          <a:lstStyle/>
          <a:p>
            <a:r>
              <a:rPr lang="en-CA" b="1" dirty="0" smtClean="0">
                <a:solidFill>
                  <a:srgbClr val="0000FF"/>
                </a:solidFill>
                <a:latin typeface="Britannic Bold" panose="020B0903060703020204" pitchFamily="34" charset="0"/>
              </a:rPr>
              <a:t>Alkynes</a:t>
            </a:r>
            <a:endParaRPr lang="en-CA" sz="4000" b="1" dirty="0">
              <a:solidFill>
                <a:srgbClr val="0000FF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295400"/>
            <a:ext cx="838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228600" y="1981200"/>
            <a:ext cx="8534400" cy="532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0" y="2971800"/>
            <a:ext cx="4360636" cy="1938992"/>
          </a:xfrm>
          <a:prstGeom prst="rect">
            <a:avLst/>
          </a:prstGeom>
          <a:solidFill>
            <a:srgbClr val="99FF66"/>
          </a:solidFill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5</a:t>
            </a:r>
            <a:r>
              <a:rPr lang="en-CA" sz="2400" b="1" dirty="0" smtClean="0">
                <a:solidFill>
                  <a:prstClr val="black"/>
                </a:solidFill>
                <a:latin typeface="Agency FB" pitchFamily="34" charset="0"/>
              </a:rPr>
              <a:t> carbons parent chain = pent</a:t>
            </a:r>
            <a:r>
              <a:rPr lang="en-CA" sz="2400" b="1" dirty="0" smtClean="0">
                <a:solidFill>
                  <a:srgbClr val="FF0000"/>
                </a:solidFill>
                <a:latin typeface="Agency FB" pitchFamily="34" charset="0"/>
              </a:rPr>
              <a:t>yne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b="1" dirty="0" smtClean="0">
                <a:latin typeface="Agency FB" pitchFamily="34" charset="0"/>
              </a:rPr>
              <a:t>Triple bond at the first carbon =      </a:t>
            </a:r>
          </a:p>
          <a:p>
            <a:pPr marL="342900" indent="-342900"/>
            <a:r>
              <a:rPr lang="en-CA" sz="2400" b="1" dirty="0" smtClean="0">
                <a:solidFill>
                  <a:srgbClr val="0000FF"/>
                </a:solidFill>
                <a:latin typeface="Agency FB" pitchFamily="34" charset="0"/>
              </a:rPr>
              <a:t>1 – pentyne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b="1" dirty="0" smtClean="0">
                <a:solidFill>
                  <a:srgbClr val="C00000"/>
                </a:solidFill>
                <a:latin typeface="Agency FB" pitchFamily="34" charset="0"/>
              </a:rPr>
              <a:t>methyl</a:t>
            </a:r>
            <a:r>
              <a:rPr lang="en-CA" sz="2400" b="1" dirty="0" smtClean="0">
                <a:latin typeface="Agency FB" pitchFamily="34" charset="0"/>
              </a:rPr>
              <a:t> at carbon 3 </a:t>
            </a:r>
          </a:p>
          <a:p>
            <a:pPr marL="342900" indent="-342900"/>
            <a:r>
              <a:rPr lang="en-CA" sz="2400" b="1" dirty="0" smtClean="0">
                <a:solidFill>
                  <a:srgbClr val="0000FF"/>
                </a:solidFill>
                <a:latin typeface="Berlin Sans FB" pitchFamily="34" charset="0"/>
              </a:rPr>
              <a:t>3 – methyl – 1 - pentyne</a:t>
            </a:r>
            <a:endParaRPr lang="en-CA" sz="2400" b="1" dirty="0">
              <a:solidFill>
                <a:srgbClr val="0000FF"/>
              </a:solidFill>
              <a:latin typeface="Berlin Sans FB" pitchFamily="34" charset="0"/>
            </a:endParaRPr>
          </a:p>
        </p:txBody>
      </p:sp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895600"/>
            <a:ext cx="392853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838200" y="5105400"/>
            <a:ext cx="7391400" cy="1368152"/>
          </a:xfrm>
          <a:prstGeom prst="rect">
            <a:avLst/>
          </a:prstGeom>
          <a:solidFill>
            <a:srgbClr val="66FF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2800" dirty="0" smtClean="0">
                <a:solidFill>
                  <a:prstClr val="black"/>
                </a:solidFill>
                <a:latin typeface="Berlin Sans FB" pitchFamily="34" charset="0"/>
              </a:rPr>
              <a:t>The rules for naming alkynes are the same as for alkanes except the parent chain name ends in “yne.”</a:t>
            </a:r>
            <a:endParaRPr lang="en-CA" sz="2800" dirty="0">
              <a:solidFill>
                <a:prstClr val="black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25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6" grpId="0" animBg="1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246993" y="152400"/>
            <a:ext cx="8702878" cy="6858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0000FF"/>
                </a:solidFill>
                <a:latin typeface="Britannic Bold" panose="020B0903060703020204" pitchFamily="34" charset="0"/>
              </a:rPr>
              <a:t>Aromatic Hydrocarbons</a:t>
            </a:r>
            <a:endParaRPr lang="en-CA" sz="3200" b="1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598" y="990600"/>
            <a:ext cx="8763001" cy="1938992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b="1" dirty="0" smtClean="0">
                <a:solidFill>
                  <a:srgbClr val="0000FF"/>
                </a:solidFill>
                <a:latin typeface="Berlin Sans FB" pitchFamily="34" charset="0"/>
              </a:rPr>
              <a:t>benzene ring </a:t>
            </a:r>
            <a:r>
              <a:rPr lang="en-CA" sz="2400" dirty="0" smtClean="0">
                <a:latin typeface="Berlin Sans FB" pitchFamily="34" charset="0"/>
              </a:rPr>
              <a:t>= 6 – carbon cycloalkene (C</a:t>
            </a:r>
            <a:r>
              <a:rPr lang="en-CA" sz="2400" baseline="-25000" dirty="0" smtClean="0">
                <a:latin typeface="Berlin Sans FB" pitchFamily="34" charset="0"/>
              </a:rPr>
              <a:t>6</a:t>
            </a:r>
            <a:r>
              <a:rPr lang="en-CA" sz="2400" dirty="0" smtClean="0">
                <a:latin typeface="Berlin Sans FB" pitchFamily="34" charset="0"/>
              </a:rPr>
              <a:t>H</a:t>
            </a:r>
            <a:r>
              <a:rPr lang="en-CA" sz="2400" baseline="-25000" dirty="0" smtClean="0">
                <a:latin typeface="Berlin Sans FB" pitchFamily="34" charset="0"/>
              </a:rPr>
              <a:t>6</a:t>
            </a:r>
            <a:r>
              <a:rPr lang="en-CA" sz="2400" dirty="0" smtClean="0">
                <a:latin typeface="Berlin Sans FB" pitchFamily="34" charset="0"/>
              </a:rPr>
              <a:t>)</a:t>
            </a:r>
            <a:endParaRPr lang="en-CA" sz="2400" u="sng" dirty="0" smtClean="0">
              <a:solidFill>
                <a:srgbClr val="0000FF"/>
              </a:solidFill>
              <a:latin typeface="Berlin Sans FB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dirty="0" smtClean="0">
                <a:latin typeface="Berlin Sans FB" pitchFamily="34" charset="0"/>
              </a:rPr>
              <a:t>The </a:t>
            </a:r>
            <a:r>
              <a:rPr lang="en-CA" sz="2400" u="sng" dirty="0" smtClean="0">
                <a:solidFill>
                  <a:srgbClr val="C00000"/>
                </a:solidFill>
                <a:latin typeface="Berlin Sans FB" pitchFamily="34" charset="0"/>
              </a:rPr>
              <a:t>electrons</a:t>
            </a:r>
            <a:r>
              <a:rPr lang="en-CA" sz="2400" dirty="0" smtClean="0">
                <a:latin typeface="Berlin Sans FB" pitchFamily="34" charset="0"/>
              </a:rPr>
              <a:t> are </a:t>
            </a:r>
            <a:r>
              <a:rPr lang="en-CA" sz="2400" u="sng" dirty="0" smtClean="0">
                <a:solidFill>
                  <a:srgbClr val="C00000"/>
                </a:solidFill>
                <a:latin typeface="Berlin Sans FB" pitchFamily="34" charset="0"/>
              </a:rPr>
              <a:t>delocalized</a:t>
            </a:r>
            <a:r>
              <a:rPr lang="en-CA" sz="2400" dirty="0" smtClean="0">
                <a:latin typeface="Berlin Sans FB" pitchFamily="34" charset="0"/>
              </a:rPr>
              <a:t> making each of the </a:t>
            </a:r>
            <a:r>
              <a:rPr lang="en-CA" sz="2400" u="sng" dirty="0" smtClean="0">
                <a:solidFill>
                  <a:srgbClr val="C00000"/>
                </a:solidFill>
                <a:latin typeface="Berlin Sans FB" pitchFamily="34" charset="0"/>
              </a:rPr>
              <a:t>bonds</a:t>
            </a:r>
            <a:r>
              <a:rPr lang="en-CA" sz="2400" dirty="0" smtClean="0">
                <a:latin typeface="Berlin Sans FB" pitchFamily="34" charset="0"/>
              </a:rPr>
              <a:t> </a:t>
            </a:r>
            <a:r>
              <a:rPr lang="en-CA" sz="2400" u="sng" dirty="0" smtClean="0">
                <a:solidFill>
                  <a:srgbClr val="C00000"/>
                </a:solidFill>
                <a:latin typeface="Berlin Sans FB" pitchFamily="34" charset="0"/>
              </a:rPr>
              <a:t>longer</a:t>
            </a:r>
            <a:r>
              <a:rPr lang="en-CA" sz="2400" dirty="0" smtClean="0">
                <a:latin typeface="Berlin Sans FB" pitchFamily="34" charset="0"/>
              </a:rPr>
              <a:t> than a double bond, but </a:t>
            </a:r>
            <a:r>
              <a:rPr lang="en-CA" sz="2400" u="sng" dirty="0" smtClean="0">
                <a:solidFill>
                  <a:srgbClr val="C00000"/>
                </a:solidFill>
                <a:latin typeface="Berlin Sans FB" pitchFamily="34" charset="0"/>
              </a:rPr>
              <a:t>shorter</a:t>
            </a:r>
            <a:r>
              <a:rPr lang="en-CA" sz="2400" dirty="0" smtClean="0">
                <a:latin typeface="Berlin Sans FB" pitchFamily="34" charset="0"/>
              </a:rPr>
              <a:t> than a single bond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dirty="0" smtClean="0">
                <a:latin typeface="Berlin Sans FB" pitchFamily="34" charset="0"/>
              </a:rPr>
              <a:t>Two possible </a:t>
            </a:r>
            <a:r>
              <a:rPr lang="en-CA" sz="2400" u="sng" dirty="0" smtClean="0">
                <a:solidFill>
                  <a:srgbClr val="7030A0"/>
                </a:solidFill>
                <a:latin typeface="Berlin Sans FB" pitchFamily="34" charset="0"/>
              </a:rPr>
              <a:t>representations</a:t>
            </a:r>
            <a:r>
              <a:rPr lang="en-CA" sz="2400" dirty="0" smtClean="0">
                <a:solidFill>
                  <a:srgbClr val="7030A0"/>
                </a:solidFill>
                <a:latin typeface="Berlin Sans FB" pitchFamily="34" charset="0"/>
              </a:rPr>
              <a:t>  </a:t>
            </a:r>
            <a:r>
              <a:rPr lang="en-CA" sz="2400" dirty="0" smtClean="0">
                <a:latin typeface="Berlin Sans FB" pitchFamily="34" charset="0"/>
              </a:rPr>
              <a:t>= </a:t>
            </a:r>
            <a:r>
              <a:rPr lang="en-CA" sz="2400" dirty="0" smtClean="0">
                <a:solidFill>
                  <a:srgbClr val="7030A0"/>
                </a:solidFill>
                <a:latin typeface="Berlin Sans FB" pitchFamily="34" charset="0"/>
              </a:rPr>
              <a:t>RESONANCE STRUCTURES </a:t>
            </a:r>
            <a:r>
              <a:rPr lang="en-CA" sz="2400" dirty="0" smtClean="0">
                <a:latin typeface="Berlin Sans FB" pitchFamily="34" charset="0"/>
              </a:rPr>
              <a:t>(equivalent structures)</a:t>
            </a:r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200400"/>
            <a:ext cx="43955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200400"/>
            <a:ext cx="191537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5562600"/>
            <a:ext cx="8382000" cy="990600"/>
          </a:xfrm>
          <a:prstGeom prst="rect">
            <a:avLst/>
          </a:prstGeom>
          <a:solidFill>
            <a:srgbClr val="66FF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2800" b="1" dirty="0" smtClean="0">
                <a:solidFill>
                  <a:srgbClr val="C00000"/>
                </a:solidFill>
                <a:latin typeface="Berlin Sans FB" pitchFamily="34" charset="0"/>
              </a:rPr>
              <a:t>Aromatic Hydrocarbons </a:t>
            </a:r>
            <a:r>
              <a:rPr lang="en-CA" sz="2800" dirty="0" smtClean="0">
                <a:solidFill>
                  <a:prstClr val="black"/>
                </a:solidFill>
                <a:latin typeface="Berlin Sans FB" pitchFamily="34" charset="0"/>
              </a:rPr>
              <a:t>= always contain at least one benzene ring</a:t>
            </a:r>
            <a:endParaRPr lang="en-CA" sz="2800" dirty="0">
              <a:solidFill>
                <a:prstClr val="black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68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allAtOnce" animBg="1"/>
      <p:bldP spid="12" grpId="0" animBg="1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246993" y="152400"/>
            <a:ext cx="8702878" cy="6858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0000FF"/>
                </a:solidFill>
                <a:latin typeface="Britannic Bold" panose="020B0903060703020204" pitchFamily="34" charset="0"/>
              </a:rPr>
              <a:t>Aromatic Hydrocarbons</a:t>
            </a:r>
            <a:endParaRPr lang="en-CA" sz="3200" b="1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598" y="990601"/>
            <a:ext cx="8763001" cy="1200329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b="1" dirty="0" smtClean="0">
                <a:solidFill>
                  <a:srgbClr val="7030A0"/>
                </a:solidFill>
                <a:latin typeface="Berlin Sans FB" pitchFamily="34" charset="0"/>
              </a:rPr>
              <a:t>A benzene ring </a:t>
            </a:r>
            <a:r>
              <a:rPr lang="en-CA" sz="2400" dirty="0" smtClean="0">
                <a:latin typeface="Berlin Sans FB" pitchFamily="34" charset="0"/>
              </a:rPr>
              <a:t>with one methyl group = </a:t>
            </a:r>
            <a:r>
              <a:rPr lang="en-CA" sz="2400" dirty="0" err="1" smtClean="0">
                <a:solidFill>
                  <a:srgbClr val="0000FF"/>
                </a:solidFill>
                <a:latin typeface="Berlin Sans FB" pitchFamily="34" charset="0"/>
              </a:rPr>
              <a:t>toulene</a:t>
            </a:r>
            <a:endParaRPr lang="en-CA" sz="2400" dirty="0" smtClean="0">
              <a:solidFill>
                <a:srgbClr val="0000FF"/>
              </a:solidFill>
              <a:latin typeface="Berlin Sans FB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b="1" dirty="0" smtClean="0">
                <a:solidFill>
                  <a:srgbClr val="7030A0"/>
                </a:solidFill>
                <a:latin typeface="Berlin Sans FB" pitchFamily="34" charset="0"/>
              </a:rPr>
              <a:t>A benzene ring </a:t>
            </a:r>
            <a:r>
              <a:rPr lang="en-CA" sz="2400" dirty="0" smtClean="0">
                <a:latin typeface="Berlin Sans FB" pitchFamily="34" charset="0"/>
              </a:rPr>
              <a:t>with two methyl groups = </a:t>
            </a:r>
            <a:r>
              <a:rPr lang="en-CA" sz="2400" dirty="0" err="1" smtClean="0">
                <a:solidFill>
                  <a:srgbClr val="0000FF"/>
                </a:solidFill>
                <a:latin typeface="Berlin Sans FB" pitchFamily="34" charset="0"/>
              </a:rPr>
              <a:t>xylene</a:t>
            </a:r>
            <a:endParaRPr lang="en-CA" sz="2400" dirty="0" smtClean="0">
              <a:solidFill>
                <a:srgbClr val="0000FF"/>
              </a:solidFill>
              <a:latin typeface="Berlin Sans FB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dirty="0" smtClean="0">
                <a:latin typeface="Berlin Sans FB" pitchFamily="34" charset="0"/>
              </a:rPr>
              <a:t>A benzene ring can be a substituent group (a branch) </a:t>
            </a:r>
            <a:r>
              <a:rPr lang="en-CA" sz="2400" dirty="0" smtClean="0">
                <a:solidFill>
                  <a:srgbClr val="0000FF"/>
                </a:solidFill>
                <a:latin typeface="Berlin Sans FB" pitchFamily="34" charset="0"/>
              </a:rPr>
              <a:t>= phenyl</a:t>
            </a:r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362200"/>
            <a:ext cx="1885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362200"/>
            <a:ext cx="14573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2362200"/>
            <a:ext cx="13620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5105400"/>
            <a:ext cx="2819400" cy="135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968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4114800"/>
            <a:ext cx="1552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968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4114800"/>
            <a:ext cx="1552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968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0400" y="4191000"/>
            <a:ext cx="141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968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6019800"/>
            <a:ext cx="13144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9690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0" y="2209800"/>
            <a:ext cx="1323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9691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0" y="4191000"/>
            <a:ext cx="13049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5568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allAtOnce" animBg="1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246993" y="152400"/>
            <a:ext cx="8702878" cy="457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CA" sz="3600" b="1" dirty="0" smtClean="0">
                <a:solidFill>
                  <a:srgbClr val="0000FF"/>
                </a:solidFill>
                <a:latin typeface="Britannic Bold" panose="020B0903060703020204" pitchFamily="34" charset="0"/>
              </a:rPr>
              <a:t>Aromatic Hydrocarbons – Interesting examples</a:t>
            </a:r>
            <a:endParaRPr lang="en-CA" sz="3200" b="1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8200"/>
            <a:ext cx="19431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838200"/>
            <a:ext cx="3581400" cy="303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712" name="Picture 8" descr="C:\Documents and Settings\a.vlacil\Desktop\Chemistry 11 AA\8. Organic Chemistry\moth_balls_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4370" y="3657600"/>
            <a:ext cx="4464964" cy="2971800"/>
          </a:xfrm>
          <a:prstGeom prst="rect">
            <a:avLst/>
          </a:prstGeom>
          <a:noFill/>
        </p:spPr>
      </p:pic>
      <p:pic>
        <p:nvPicPr>
          <p:cNvPr id="200713" name="Picture 9" descr="C:\Documents and Settings\a.vlacil\Desktop\Chemistry 11 AA\8. Organic Chemistry\Toluene_Paint_Detai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276600"/>
            <a:ext cx="3429000" cy="3275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556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246993" y="152400"/>
            <a:ext cx="8702878" cy="457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CA" sz="3600" b="1" dirty="0" smtClean="0">
                <a:solidFill>
                  <a:srgbClr val="0000FF"/>
                </a:solidFill>
                <a:latin typeface="Britannic Bold" panose="020B0903060703020204" pitchFamily="34" charset="0"/>
              </a:rPr>
              <a:t>Aromatic Hydrocarbons – Interesting examples</a:t>
            </a:r>
            <a:endParaRPr lang="en-CA" sz="3200" b="1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2007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374468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 descr="http://upload.wikimedia.org/wikipedia/commons/thumb/6/67/Aspirin-skeletal.svg/336px-Aspirin-skeletal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914400"/>
            <a:ext cx="2202424" cy="1828800"/>
          </a:xfrm>
          <a:prstGeom prst="rect">
            <a:avLst/>
          </a:prstGeom>
          <a:noFill/>
        </p:spPr>
      </p:pic>
      <p:pic>
        <p:nvPicPr>
          <p:cNvPr id="10" name="Picture 2" descr="C:\Documents and Settings\a.vlacil\Desktop\Chemistry 11 AA\8. Organic Chemistry\Aspirin3Da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762000"/>
            <a:ext cx="2209800" cy="2209800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019800" y="3048000"/>
            <a:ext cx="1295400" cy="609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aspirin</a:t>
            </a:r>
            <a:endParaRPr lang="en-CA" sz="32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pic>
        <p:nvPicPr>
          <p:cNvPr id="324610" name="Picture 2" descr="C:\Documents and Settings\a.vlacil\Desktop\Chemistry 11 AA\8. Organic Chemistry\TNT-from-xtal-1982-3D-ball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590800"/>
            <a:ext cx="2133600" cy="2141387"/>
          </a:xfrm>
          <a:prstGeom prst="rect">
            <a:avLst/>
          </a:prstGeom>
          <a:noFill/>
        </p:spPr>
      </p:pic>
      <p:pic>
        <p:nvPicPr>
          <p:cNvPr id="324611" name="Picture 3" descr="C:\Documents and Settings\a.vlacil\Desktop\Chemistry 11 AA\8. Organic Chemistry\tnt-205.s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800600"/>
            <a:ext cx="3352800" cy="1885342"/>
          </a:xfrm>
          <a:prstGeom prst="rect">
            <a:avLst/>
          </a:prstGeom>
          <a:noFill/>
        </p:spPr>
      </p:pic>
      <p:pic>
        <p:nvPicPr>
          <p:cNvPr id="324612" name="Picture 4" descr="C:\Documents and Settings\a.vlacil\Desktop\Chemistry 11 AA\8. Organic Chemistry\5-aspiri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3733800"/>
            <a:ext cx="2255308" cy="2815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5568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35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35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05850" y="0"/>
            <a:ext cx="4381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35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914400"/>
            <a:ext cx="11144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35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752600"/>
            <a:ext cx="71056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359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590800"/>
            <a:ext cx="4267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359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3733800"/>
            <a:ext cx="21621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5568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600" dirty="0" smtClean="0">
                <a:solidFill>
                  <a:srgbClr val="FF0000"/>
                </a:solidFill>
                <a:latin typeface="Arial Black" pitchFamily="34" charset="0"/>
              </a:rPr>
              <a:t>HOMEWORK</a:t>
            </a:r>
            <a:endParaRPr lang="en-CA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119257"/>
            <a:ext cx="7632848" cy="3603812"/>
          </a:xfrm>
        </p:spPr>
        <p:txBody>
          <a:bodyPr/>
          <a:lstStyle/>
          <a:p>
            <a:r>
              <a:rPr lang="en-CA" sz="3600" b="1" dirty="0" smtClean="0"/>
              <a:t>Pages</a:t>
            </a:r>
            <a:r>
              <a:rPr lang="en-CA" sz="3600" dirty="0" smtClean="0"/>
              <a:t>: 415 – 416 </a:t>
            </a:r>
          </a:p>
          <a:p>
            <a:r>
              <a:rPr lang="en-CA" sz="3600" b="1" dirty="0" smtClean="0"/>
              <a:t>Problems</a:t>
            </a:r>
            <a:r>
              <a:rPr lang="en-CA" sz="3600" dirty="0" smtClean="0"/>
              <a:t>: all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6916E-379E-4FBE-9A49-D7106A826E0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9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0"/>
            <a:ext cx="5000170" cy="91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219200"/>
            <a:ext cx="3962400" cy="288174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962400" cy="666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64079"/>
            <a:ext cx="6324600" cy="219392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62400" cy="666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800600"/>
            <a:ext cx="6848475" cy="1066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34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828800"/>
            <a:ext cx="4009793" cy="279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00600"/>
            <a:ext cx="4343400" cy="170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762000"/>
            <a:ext cx="647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962400"/>
            <a:ext cx="647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2057400"/>
            <a:ext cx="6572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26" y="3699270"/>
            <a:ext cx="9144000" cy="119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239000" cy="685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b="1" dirty="0" smtClean="0">
                <a:solidFill>
                  <a:srgbClr val="0000FF"/>
                </a:solidFill>
              </a:rPr>
              <a:t>ORGANIC CHEMISTRY</a:t>
            </a:r>
            <a:endParaRPr lang="en-CA" sz="3200" b="1" dirty="0">
              <a:solidFill>
                <a:srgbClr val="0000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04800" y="980728"/>
            <a:ext cx="8534400" cy="2524472"/>
          </a:xfrm>
          <a:solidFill>
            <a:srgbClr val="FFFFCC"/>
          </a:solidFill>
        </p:spPr>
        <p:txBody>
          <a:bodyPr>
            <a:noAutofit/>
          </a:bodyPr>
          <a:lstStyle/>
          <a:p>
            <a:pPr algn="ctr"/>
            <a:r>
              <a:rPr lang="en-CA" sz="2400" dirty="0" smtClean="0">
                <a:solidFill>
                  <a:schemeClr val="tx1"/>
                </a:solidFill>
                <a:latin typeface="Berlin Sans FB" pitchFamily="34" charset="0"/>
              </a:rPr>
              <a:t>The chemistry of </a:t>
            </a:r>
            <a:r>
              <a:rPr lang="en-CA" sz="2400" dirty="0" smtClean="0">
                <a:solidFill>
                  <a:srgbClr val="7030A0"/>
                </a:solidFill>
                <a:latin typeface="Berlin Sans FB" pitchFamily="34" charset="0"/>
              </a:rPr>
              <a:t>CARBON</a:t>
            </a:r>
            <a:r>
              <a:rPr lang="en-CA" sz="2400" dirty="0" smtClean="0">
                <a:solidFill>
                  <a:schemeClr val="tx1"/>
                </a:solidFill>
                <a:latin typeface="Berlin Sans FB" pitchFamily="34" charset="0"/>
              </a:rPr>
              <a:t> containing compounds</a:t>
            </a:r>
          </a:p>
          <a:p>
            <a:pPr algn="ctr"/>
            <a:r>
              <a:rPr lang="en-CA" sz="2400" dirty="0" smtClean="0">
                <a:solidFill>
                  <a:schemeClr val="tx1"/>
                </a:solidFill>
                <a:latin typeface="Berlin Sans FB" pitchFamily="34" charset="0"/>
              </a:rPr>
              <a:t>The majority of organic compounds include </a:t>
            </a:r>
            <a:r>
              <a:rPr lang="en-CA" sz="2400" dirty="0" smtClean="0">
                <a:solidFill>
                  <a:srgbClr val="7030A0"/>
                </a:solidFill>
                <a:latin typeface="Berlin Sans FB" pitchFamily="34" charset="0"/>
              </a:rPr>
              <a:t>CARBON</a:t>
            </a:r>
            <a:r>
              <a:rPr lang="en-CA" sz="2400" dirty="0" smtClean="0">
                <a:solidFill>
                  <a:schemeClr val="tx1"/>
                </a:solidFill>
                <a:latin typeface="Berlin Sans FB" pitchFamily="34" charset="0"/>
              </a:rPr>
              <a:t> – </a:t>
            </a:r>
            <a:r>
              <a:rPr lang="en-CA" sz="2400" dirty="0" smtClean="0">
                <a:solidFill>
                  <a:srgbClr val="7030A0"/>
                </a:solidFill>
                <a:latin typeface="Berlin Sans FB" pitchFamily="34" charset="0"/>
              </a:rPr>
              <a:t>CARBON</a:t>
            </a:r>
            <a:r>
              <a:rPr lang="en-CA" sz="2400" dirty="0" smtClean="0">
                <a:solidFill>
                  <a:schemeClr val="tx1"/>
                </a:solidFill>
                <a:latin typeface="Berlin Sans FB" pitchFamily="34" charset="0"/>
              </a:rPr>
              <a:t> chains</a:t>
            </a:r>
          </a:p>
          <a:p>
            <a:pPr algn="ctr"/>
            <a:r>
              <a:rPr lang="en-CA" sz="2400" dirty="0" smtClean="0">
                <a:solidFill>
                  <a:schemeClr val="tx1"/>
                </a:solidFill>
                <a:latin typeface="Berlin Sans FB" pitchFamily="34" charset="0"/>
              </a:rPr>
              <a:t>Most of the time </a:t>
            </a:r>
            <a:r>
              <a:rPr lang="en-CA" sz="2400" dirty="0" smtClean="0">
                <a:solidFill>
                  <a:srgbClr val="7030A0"/>
                </a:solidFill>
                <a:latin typeface="Berlin Sans FB" pitchFamily="34" charset="0"/>
              </a:rPr>
              <a:t>HYDROGEN</a:t>
            </a:r>
            <a:r>
              <a:rPr lang="en-CA" sz="2400" dirty="0" smtClean="0">
                <a:solidFill>
                  <a:schemeClr val="tx1"/>
                </a:solidFill>
                <a:latin typeface="Berlin Sans FB" pitchFamily="34" charset="0"/>
              </a:rPr>
              <a:t> is present in organic molecules</a:t>
            </a:r>
          </a:p>
          <a:p>
            <a:pPr algn="ctr"/>
            <a:r>
              <a:rPr lang="en-CA" sz="2400" dirty="0" smtClean="0">
                <a:solidFill>
                  <a:schemeClr val="tx1"/>
                </a:solidFill>
                <a:latin typeface="Berlin Sans FB" pitchFamily="34" charset="0"/>
              </a:rPr>
              <a:t>Also, </a:t>
            </a:r>
            <a:r>
              <a:rPr lang="en-CA" sz="2400" dirty="0" smtClean="0">
                <a:solidFill>
                  <a:srgbClr val="FF0000"/>
                </a:solidFill>
                <a:latin typeface="Berlin Sans FB" pitchFamily="34" charset="0"/>
              </a:rPr>
              <a:t>OXYGEN</a:t>
            </a:r>
            <a:r>
              <a:rPr lang="en-CA" sz="2400" dirty="0" smtClean="0">
                <a:solidFill>
                  <a:schemeClr val="tx1"/>
                </a:solidFill>
                <a:latin typeface="Berlin Sans FB" pitchFamily="34" charset="0"/>
              </a:rPr>
              <a:t>, </a:t>
            </a:r>
            <a:r>
              <a:rPr lang="en-CA" sz="2400" dirty="0" smtClean="0">
                <a:solidFill>
                  <a:srgbClr val="0000FF"/>
                </a:solidFill>
                <a:latin typeface="Berlin Sans FB" pitchFamily="34" charset="0"/>
              </a:rPr>
              <a:t>NITROGEN</a:t>
            </a:r>
            <a:r>
              <a:rPr lang="en-CA" sz="2400" dirty="0" smtClean="0">
                <a:solidFill>
                  <a:schemeClr val="tx1"/>
                </a:solidFill>
                <a:latin typeface="Berlin Sans FB" pitchFamily="34" charset="0"/>
              </a:rPr>
              <a:t> and </a:t>
            </a:r>
            <a:r>
              <a:rPr lang="en-CA" sz="2400" dirty="0" smtClean="0">
                <a:solidFill>
                  <a:srgbClr val="00B050"/>
                </a:solidFill>
                <a:latin typeface="Berlin Sans FB" pitchFamily="34" charset="0"/>
              </a:rPr>
              <a:t>HALOGENS</a:t>
            </a:r>
            <a:r>
              <a:rPr lang="en-CA" sz="2400" dirty="0" smtClean="0">
                <a:solidFill>
                  <a:schemeClr val="tx1"/>
                </a:solidFill>
                <a:latin typeface="Berlin Sans FB" pitchFamily="34" charset="0"/>
              </a:rPr>
              <a:t> (FLUORINE, CHLORINE, BROMINE, IODINE)</a:t>
            </a:r>
          </a:p>
          <a:p>
            <a:endParaRPr lang="en-CA" sz="2400" dirty="0">
              <a:latin typeface="Berlin Sans FB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26" y="4869160"/>
            <a:ext cx="4549874" cy="194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95056"/>
            <a:ext cx="2915815" cy="196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95056"/>
            <a:ext cx="1663917" cy="191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700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323" y="4376142"/>
            <a:ext cx="3809677" cy="106908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FULL (KEKULE) </a:t>
            </a:r>
            <a:b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STRUCTURE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adway" pitchFamily="82" charset="0"/>
              </a:rPr>
              <a:t>HOMEWORK:</a:t>
            </a:r>
          </a:p>
          <a:p>
            <a:pPr algn="ctr"/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REPRESENT ALL POSSIBLE WAYS</a:t>
            </a:r>
          </a:p>
          <a:p>
            <a:pPr algn="ctr"/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 FOLLOWING HYDROCARBONS (ALKANES):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148064" y="4376142"/>
            <a:ext cx="3275856" cy="10690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CONDENSED</a:t>
            </a:r>
            <a:b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STRUCTURE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2447" y="2636539"/>
            <a:ext cx="27791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8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r>
              <a:rPr lang="en-US" sz="8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8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endParaRPr lang="en-US" sz="8000" b="1" spc="50" baseline="-2500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934072" y="5750024"/>
            <a:ext cx="3275856" cy="10690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SHORTHAND</a:t>
            </a:r>
            <a:b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STRUCTURE</a:t>
            </a:r>
            <a:endParaRPr lang="en-C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26324" y="2606077"/>
            <a:ext cx="27791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8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en-US" sz="8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8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</a:t>
            </a:r>
            <a:endParaRPr lang="en-US" sz="8000" b="1" spc="50" baseline="-2500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4967" y="2636539"/>
            <a:ext cx="27791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r>
              <a:rPr lang="en-US" sz="80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8000" b="1" spc="50" baseline="-2500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9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623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5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3429000" cy="669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828800"/>
            <a:ext cx="4286250" cy="5048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419600"/>
            <a:ext cx="3962400" cy="495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5029200"/>
            <a:ext cx="16478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5638800"/>
            <a:ext cx="2114550" cy="428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6172200"/>
            <a:ext cx="2076450" cy="390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5600" y="1371600"/>
            <a:ext cx="2095500" cy="40659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0" y="2286000"/>
            <a:ext cx="2895600" cy="2947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57800" y="4419600"/>
            <a:ext cx="3028950" cy="29830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67400" y="6400800"/>
            <a:ext cx="2676525" cy="2893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997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66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95800"/>
            <a:ext cx="2625012" cy="1219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762000"/>
            <a:ext cx="3762375" cy="361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2667000"/>
            <a:ext cx="3262312" cy="34980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3657600"/>
            <a:ext cx="2276475" cy="362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4953000"/>
            <a:ext cx="3276600" cy="4427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54391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685800"/>
            <a:ext cx="4657725" cy="1190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2209800"/>
            <a:ext cx="4610100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429000"/>
            <a:ext cx="3971925" cy="99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6589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5105400"/>
            <a:ext cx="2514600" cy="97280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6589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5486400"/>
            <a:ext cx="4457700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8979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905000"/>
            <a:ext cx="5000625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04800"/>
            <a:ext cx="2514600" cy="11813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4343400"/>
            <a:ext cx="4610100" cy="2114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7189" y="5507704"/>
            <a:ext cx="3174082" cy="126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9060" y="4444218"/>
            <a:ext cx="2387695" cy="180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1828800"/>
            <a:ext cx="3909677" cy="830997"/>
          </a:xfrm>
          <a:prstGeom prst="rect">
            <a:avLst/>
          </a:prstGeom>
          <a:solidFill>
            <a:srgbClr val="99FF99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THEY CAN BE:</a:t>
            </a:r>
            <a:endParaRPr lang="en-US" sz="4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770" y="3116803"/>
            <a:ext cx="3809677" cy="10690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 smtClean="0">
                <a:solidFill>
                  <a:srgbClr val="7030A0"/>
                </a:solidFill>
                <a:latin typeface="Agency FB" pitchFamily="34" charset="0"/>
              </a:rPr>
              <a:t>UNBRANCHED</a:t>
            </a:r>
          </a:p>
          <a:p>
            <a:r>
              <a:rPr lang="en-CA" sz="3600" b="1" dirty="0" smtClean="0">
                <a:solidFill>
                  <a:srgbClr val="7030A0"/>
                </a:solidFill>
                <a:latin typeface="Agency FB" pitchFamily="34" charset="0"/>
              </a:rPr>
              <a:t>(STRAIGHT CHAINS)</a:t>
            </a:r>
            <a:endParaRPr lang="en-CA" sz="36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96917" y="3122533"/>
            <a:ext cx="3809677" cy="10690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 smtClean="0">
                <a:solidFill>
                  <a:srgbClr val="7030A0"/>
                </a:solidFill>
                <a:latin typeface="Agency FB" pitchFamily="34" charset="0"/>
              </a:rPr>
              <a:t>BRANCHED</a:t>
            </a:r>
          </a:p>
          <a:p>
            <a:r>
              <a:rPr lang="en-CA" sz="3600" b="1" dirty="0" smtClean="0">
                <a:solidFill>
                  <a:srgbClr val="7030A0"/>
                </a:solidFill>
                <a:latin typeface="Agency FB" pitchFamily="34" charset="0"/>
              </a:rPr>
              <a:t>(SIDE CHAINS)</a:t>
            </a:r>
            <a:endParaRPr lang="en-CA" sz="36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6939" y="2639322"/>
            <a:ext cx="4130451" cy="4322366"/>
          </a:xfrm>
          <a:prstGeom prst="ellipse">
            <a:avLst/>
          </a:prstGeom>
          <a:solidFill>
            <a:schemeClr val="accent1">
              <a:alpha val="5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0" y="4695751"/>
            <a:ext cx="426433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CH</a:t>
            </a:r>
            <a:r>
              <a:rPr lang="en-US" sz="4400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en-US" sz="4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– </a:t>
            </a:r>
            <a:r>
              <a:rPr lang="en-US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CH</a:t>
            </a:r>
            <a:r>
              <a:rPr lang="en-US" sz="4400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2</a:t>
            </a:r>
            <a:r>
              <a:rPr lang="en-US" sz="4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–</a:t>
            </a:r>
            <a:r>
              <a:rPr lang="en-US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CH</a:t>
            </a:r>
            <a:r>
              <a:rPr lang="en-US" sz="4400" spc="50" baseline="-2500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</a:p>
          <a:p>
            <a:pPr algn="ctr"/>
            <a:endParaRPr lang="en-US" sz="6600" cap="none" spc="50" baseline="-2500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762000"/>
          </a:xfrm>
          <a:solidFill>
            <a:srgbClr val="FFFFCC"/>
          </a:solidFill>
        </p:spPr>
        <p:txBody>
          <a:bodyPr>
            <a:noAutofit/>
          </a:bodyPr>
          <a:lstStyle/>
          <a:p>
            <a:pPr marL="514350" indent="-514350" algn="ctr"/>
            <a:r>
              <a:rPr lang="en-CA" sz="2000" dirty="0" smtClean="0">
                <a:latin typeface="Berlin Sans FB" pitchFamily="34" charset="0"/>
              </a:rPr>
              <a:t>Compounds containing only </a:t>
            </a:r>
            <a:r>
              <a:rPr lang="en-CA" sz="2000" u="sng" dirty="0" smtClean="0">
                <a:solidFill>
                  <a:srgbClr val="0000FF"/>
                </a:solidFill>
                <a:latin typeface="Berlin Sans FB" pitchFamily="34" charset="0"/>
              </a:rPr>
              <a:t>CARBONS</a:t>
            </a:r>
            <a:r>
              <a:rPr lang="en-CA" sz="2000" dirty="0" smtClean="0">
                <a:latin typeface="Berlin Sans FB" pitchFamily="34" charset="0"/>
              </a:rPr>
              <a:t> and </a:t>
            </a:r>
            <a:r>
              <a:rPr lang="en-CA" sz="2000" u="sng" dirty="0" smtClean="0">
                <a:solidFill>
                  <a:srgbClr val="0000FF"/>
                </a:solidFill>
                <a:latin typeface="Berlin Sans FB" pitchFamily="34" charset="0"/>
              </a:rPr>
              <a:t>HYDROGENS </a:t>
            </a:r>
          </a:p>
          <a:p>
            <a:pPr marL="514350" indent="-514350" algn="ctr"/>
            <a:r>
              <a:rPr lang="en-CA" sz="2000" dirty="0" smtClean="0">
                <a:latin typeface="Berlin Sans FB" pitchFamily="34" charset="0"/>
              </a:rPr>
              <a:t>AND </a:t>
            </a:r>
            <a:r>
              <a:rPr lang="en-CA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single CARBON – CARBON bonds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62594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dirty="0" smtClean="0">
                <a:solidFill>
                  <a:srgbClr val="FF0000"/>
                </a:solidFill>
                <a:latin typeface="Britannic Bold" pitchFamily="34" charset="0"/>
              </a:rPr>
              <a:t>ALKANES</a:t>
            </a:r>
            <a:r>
              <a:rPr lang="en-CA" sz="3200" dirty="0" smtClean="0">
                <a:solidFill>
                  <a:srgbClr val="0070C0"/>
                </a:solidFill>
                <a:latin typeface="Britannic Bold" pitchFamily="34" charset="0"/>
              </a:rPr>
              <a:t> – </a:t>
            </a:r>
            <a:r>
              <a:rPr lang="en-CA" sz="3200" dirty="0" smtClean="0">
                <a:solidFill>
                  <a:srgbClr val="0000FF"/>
                </a:solidFill>
                <a:latin typeface="Britannic Bold" pitchFamily="34" charset="0"/>
              </a:rPr>
              <a:t>SATURATED HYDROCARBONS</a:t>
            </a:r>
            <a:endParaRPr lang="en-CA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06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2844"/>
            <a:ext cx="9086850" cy="936104"/>
          </a:xfrm>
        </p:spPr>
        <p:txBody>
          <a:bodyPr>
            <a:noAutofit/>
          </a:bodyPr>
          <a:lstStyle/>
          <a:p>
            <a:r>
              <a:rPr lang="en-CA" sz="2800" b="1" dirty="0" smtClean="0"/>
              <a:t>You just have to know the first ten alkanes</a:t>
            </a:r>
          </a:p>
          <a:p>
            <a:r>
              <a:rPr lang="en-CA" sz="2800" b="1" dirty="0" smtClean="0"/>
              <a:t>The naming is based on the number of carbons</a:t>
            </a:r>
            <a:endParaRPr lang="en-CA" sz="28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9322710"/>
              </p:ext>
            </p:extLst>
          </p:nvPr>
        </p:nvGraphicFramePr>
        <p:xfrm>
          <a:off x="2282" y="1916832"/>
          <a:ext cx="9141718" cy="4652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79804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98652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798652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713720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713720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713720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92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1675579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36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9032168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6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8041818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6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1808866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6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7282800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6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2054512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6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2915071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6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09600"/>
          </a:xfrm>
          <a:solidFill>
            <a:srgbClr val="0000FF"/>
          </a:solidFill>
        </p:spPr>
        <p:txBody>
          <a:bodyPr>
            <a:noAutofit/>
          </a:bodyPr>
          <a:lstStyle/>
          <a:p>
            <a:r>
              <a:rPr lang="en-CA" sz="28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WHY IS ORGANIC CHEMISTRY IMPORTANT?</a:t>
            </a:r>
            <a:endParaRPr lang="en-CA" sz="18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1295400"/>
          </a:xfrm>
          <a:solidFill>
            <a:srgbClr val="FFCCFF"/>
          </a:solidFill>
        </p:spPr>
        <p:txBody>
          <a:bodyPr>
            <a:noAutofit/>
          </a:bodyPr>
          <a:lstStyle/>
          <a:p>
            <a:pPr marL="457200" indent="-457200" algn="ctr"/>
            <a:r>
              <a:rPr lang="en-CA" sz="2400" dirty="0" smtClean="0">
                <a:solidFill>
                  <a:schemeClr val="tx1"/>
                </a:solidFill>
                <a:latin typeface="Cooper Black" pitchFamily="18" charset="0"/>
              </a:rPr>
              <a:t>Organic chemicals are all around us and in all living things!</a:t>
            </a:r>
          </a:p>
          <a:p>
            <a:pPr marL="457200" indent="-457200" algn="ctr"/>
            <a:r>
              <a:rPr lang="en-CA" sz="2400" dirty="0" smtClean="0">
                <a:solidFill>
                  <a:srgbClr val="0000FF"/>
                </a:solidFill>
                <a:latin typeface="Cooper Black" pitchFamily="18" charset="0"/>
              </a:rPr>
              <a:t>Proteins  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913387"/>
            <a:ext cx="2243783" cy="19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 descr="http://upload.wikimedia.org/wikipedia/commons/thumb/6/60/Myoglobin.png/220px-Myoglob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4224" y="4913387"/>
            <a:ext cx="2559776" cy="19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29" y="2286000"/>
            <a:ext cx="9115771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 descr="http://library.thinkquest.org/C006188/basics/pictures/protein_formul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3785" y="4872344"/>
            <a:ext cx="4340440" cy="198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576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7975112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6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8596792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6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5129614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6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0216440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1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3909474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1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0204222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1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1267398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1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6728908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10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1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3362613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10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1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6492306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10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5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1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www.cps.ca/english/statements/N/TransFats_figur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9558" y="2780928"/>
            <a:ext cx="5082072" cy="405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780928"/>
            <a:ext cx="4029559" cy="405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09600"/>
          </a:xfrm>
          <a:solidFill>
            <a:srgbClr val="0000FF"/>
          </a:solidFill>
        </p:spPr>
        <p:txBody>
          <a:bodyPr>
            <a:noAutofit/>
          </a:bodyPr>
          <a:lstStyle/>
          <a:p>
            <a:r>
              <a:rPr lang="en-CA" sz="28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WHY IS ORGANIC CHEMISTRY IMPORTANT?</a:t>
            </a:r>
            <a:endParaRPr lang="en-CA" sz="18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1295400"/>
          </a:xfrm>
          <a:solidFill>
            <a:srgbClr val="FFCCFF"/>
          </a:solidFill>
        </p:spPr>
        <p:txBody>
          <a:bodyPr>
            <a:noAutofit/>
          </a:bodyPr>
          <a:lstStyle/>
          <a:p>
            <a:pPr marL="457200" indent="-457200" algn="ctr"/>
            <a:r>
              <a:rPr lang="en-CA" sz="2400" dirty="0" smtClean="0">
                <a:solidFill>
                  <a:schemeClr val="tx1"/>
                </a:solidFill>
                <a:latin typeface="Cooper Black" pitchFamily="18" charset="0"/>
              </a:rPr>
              <a:t>Organic chemicals are all around us and in all living things!</a:t>
            </a:r>
          </a:p>
          <a:p>
            <a:pPr marL="457200" indent="-457200" algn="ctr"/>
            <a:r>
              <a:rPr lang="en-CA" sz="2400" dirty="0" smtClean="0">
                <a:solidFill>
                  <a:srgbClr val="0000FF"/>
                </a:solidFill>
                <a:latin typeface="Cooper Black" pitchFamily="18" charset="0"/>
              </a:rPr>
              <a:t>Proteins, </a:t>
            </a:r>
            <a:r>
              <a:rPr lang="en-CA" sz="2400" dirty="0" smtClean="0">
                <a:solidFill>
                  <a:srgbClr val="FF0000"/>
                </a:solidFill>
                <a:latin typeface="Cooper Black" pitchFamily="18" charset="0"/>
              </a:rPr>
              <a:t>Fats  </a:t>
            </a:r>
          </a:p>
        </p:txBody>
      </p:sp>
    </p:spTree>
    <p:extLst>
      <p:ext uri="{BB962C8B-B14F-4D97-AF65-F5344CB8AC3E}">
        <p14:creationId xmlns:p14="http://schemas.microsoft.com/office/powerpoint/2010/main" xmlns="" val="232503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9097890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10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5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pent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1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2142685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10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5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pent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5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12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1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0882282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CH</a:t>
                      </a:r>
                      <a:r>
                        <a:rPr lang="en-US" sz="2800" b="1" spc="50" baseline="-25000" dirty="0" smtClean="0">
                          <a:ln w="11430"/>
                          <a:solidFill>
                            <a:prstClr val="black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2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2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24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3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4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10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5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Arial Black" pitchFamily="34" charset="0"/>
                        </a:rPr>
                        <a:t>pent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5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12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24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4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24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1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0433503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10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91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115515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2325002"/>
              </p:ext>
            </p:extLst>
          </p:nvPr>
        </p:nvGraphicFramePr>
        <p:xfrm>
          <a:off x="2282" y="1196751"/>
          <a:ext cx="9141718" cy="54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0119836"/>
              </p:ext>
            </p:extLst>
          </p:nvPr>
        </p:nvGraphicFramePr>
        <p:xfrm>
          <a:off x="2282" y="1196751"/>
          <a:ext cx="9141718" cy="548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6959719"/>
              </p:ext>
            </p:extLst>
          </p:nvPr>
        </p:nvGraphicFramePr>
        <p:xfrm>
          <a:off x="2282" y="1196751"/>
          <a:ext cx="9141718" cy="548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629173"/>
              </p:ext>
            </p:extLst>
          </p:nvPr>
        </p:nvGraphicFramePr>
        <p:xfrm>
          <a:off x="2282" y="1196751"/>
          <a:ext cx="9141718" cy="548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035652"/>
              </p:ext>
            </p:extLst>
          </p:nvPr>
        </p:nvGraphicFramePr>
        <p:xfrm>
          <a:off x="2282" y="1196751"/>
          <a:ext cx="9141718" cy="548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3635896" cy="433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86000"/>
            <a:ext cx="5258313" cy="208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2360" y="4372745"/>
            <a:ext cx="2043293" cy="248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5653" y="4372746"/>
            <a:ext cx="3459482" cy="248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09600"/>
          </a:xfrm>
          <a:solidFill>
            <a:srgbClr val="0000FF"/>
          </a:solidFill>
        </p:spPr>
        <p:txBody>
          <a:bodyPr>
            <a:noAutofit/>
          </a:bodyPr>
          <a:lstStyle/>
          <a:p>
            <a:r>
              <a:rPr lang="en-CA" sz="28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WHY IS ORGANIC CHEMISTRY IMPORTANT?</a:t>
            </a:r>
            <a:endParaRPr lang="en-CA" sz="18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1295400"/>
          </a:xfrm>
          <a:solidFill>
            <a:srgbClr val="FFCCFF"/>
          </a:solidFill>
        </p:spPr>
        <p:txBody>
          <a:bodyPr>
            <a:noAutofit/>
          </a:bodyPr>
          <a:lstStyle/>
          <a:p>
            <a:pPr marL="457200" indent="-457200" algn="ctr"/>
            <a:r>
              <a:rPr lang="en-CA" sz="2400" dirty="0" smtClean="0">
                <a:solidFill>
                  <a:schemeClr val="tx1"/>
                </a:solidFill>
                <a:latin typeface="Cooper Black" pitchFamily="18" charset="0"/>
              </a:rPr>
              <a:t>Organic chemicals are all around us and in all living things!</a:t>
            </a:r>
          </a:p>
          <a:p>
            <a:pPr marL="457200" indent="-457200" algn="ctr"/>
            <a:r>
              <a:rPr lang="en-CA" sz="2400" dirty="0" smtClean="0">
                <a:solidFill>
                  <a:srgbClr val="0000FF"/>
                </a:solidFill>
                <a:latin typeface="Cooper Black" pitchFamily="18" charset="0"/>
              </a:rPr>
              <a:t>Proteins, </a:t>
            </a:r>
            <a:r>
              <a:rPr lang="en-CA" sz="2400" dirty="0" smtClean="0">
                <a:solidFill>
                  <a:srgbClr val="FF0000"/>
                </a:solidFill>
                <a:latin typeface="Cooper Black" pitchFamily="18" charset="0"/>
              </a:rPr>
              <a:t>Fats, </a:t>
            </a:r>
            <a:r>
              <a:rPr lang="en-CA" sz="2400" dirty="0" smtClean="0">
                <a:solidFill>
                  <a:srgbClr val="00B050"/>
                </a:solidFill>
                <a:latin typeface="Cooper Black" pitchFamily="18" charset="0"/>
              </a:rPr>
              <a:t>Plastics  </a:t>
            </a:r>
          </a:p>
        </p:txBody>
      </p:sp>
    </p:spTree>
    <p:extLst>
      <p:ext uri="{BB962C8B-B14F-4D97-AF65-F5344CB8AC3E}">
        <p14:creationId xmlns:p14="http://schemas.microsoft.com/office/powerpoint/2010/main" xmlns="" val="275651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0666937"/>
              </p:ext>
            </p:extLst>
          </p:nvPr>
        </p:nvGraphicFramePr>
        <p:xfrm>
          <a:off x="2282" y="1196751"/>
          <a:ext cx="9141718" cy="5594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3569169"/>
              </p:ext>
            </p:extLst>
          </p:nvPr>
        </p:nvGraphicFramePr>
        <p:xfrm>
          <a:off x="2282" y="1196751"/>
          <a:ext cx="9141718" cy="5594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6779638"/>
              </p:ext>
            </p:extLst>
          </p:nvPr>
        </p:nvGraphicFramePr>
        <p:xfrm>
          <a:off x="2282" y="1196751"/>
          <a:ext cx="9141718" cy="5594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oct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408719"/>
              </p:ext>
            </p:extLst>
          </p:nvPr>
        </p:nvGraphicFramePr>
        <p:xfrm>
          <a:off x="2282" y="1196751"/>
          <a:ext cx="9141718" cy="5594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oct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86190"/>
              </p:ext>
            </p:extLst>
          </p:nvPr>
        </p:nvGraphicFramePr>
        <p:xfrm>
          <a:off x="2282" y="1196751"/>
          <a:ext cx="9141718" cy="564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oct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3581771"/>
              </p:ext>
            </p:extLst>
          </p:nvPr>
        </p:nvGraphicFramePr>
        <p:xfrm>
          <a:off x="2282" y="1196751"/>
          <a:ext cx="9141718" cy="564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oct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3834925"/>
              </p:ext>
            </p:extLst>
          </p:nvPr>
        </p:nvGraphicFramePr>
        <p:xfrm>
          <a:off x="2282" y="1196751"/>
          <a:ext cx="9141718" cy="564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oct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non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5360875"/>
              </p:ext>
            </p:extLst>
          </p:nvPr>
        </p:nvGraphicFramePr>
        <p:xfrm>
          <a:off x="2282" y="1196751"/>
          <a:ext cx="9141718" cy="564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oct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non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20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6568140"/>
              </p:ext>
            </p:extLst>
          </p:nvPr>
        </p:nvGraphicFramePr>
        <p:xfrm>
          <a:off x="2282" y="1196751"/>
          <a:ext cx="9141718" cy="5757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oct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non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20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572478"/>
              </p:ext>
            </p:extLst>
          </p:nvPr>
        </p:nvGraphicFramePr>
        <p:xfrm>
          <a:off x="2282" y="1196751"/>
          <a:ext cx="9141718" cy="5757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oct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non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20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10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8920"/>
            <a:ext cx="4626962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08921"/>
            <a:ext cx="5715000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09600"/>
          </a:xfrm>
          <a:solidFill>
            <a:srgbClr val="0000FF"/>
          </a:solidFill>
        </p:spPr>
        <p:txBody>
          <a:bodyPr>
            <a:noAutofit/>
          </a:bodyPr>
          <a:lstStyle/>
          <a:p>
            <a:r>
              <a:rPr lang="en-CA" sz="28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WHY IS ORGANIC CHEMISTRY IMPORTANT?</a:t>
            </a:r>
            <a:endParaRPr lang="en-CA" sz="18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1295400"/>
          </a:xfrm>
          <a:solidFill>
            <a:srgbClr val="FFCCFF"/>
          </a:solidFill>
        </p:spPr>
        <p:txBody>
          <a:bodyPr>
            <a:noAutofit/>
          </a:bodyPr>
          <a:lstStyle/>
          <a:p>
            <a:pPr marL="457200" indent="-457200" algn="ctr"/>
            <a:r>
              <a:rPr lang="en-CA" sz="2400" dirty="0" smtClean="0">
                <a:solidFill>
                  <a:schemeClr val="tx1"/>
                </a:solidFill>
                <a:latin typeface="Cooper Black" pitchFamily="18" charset="0"/>
              </a:rPr>
              <a:t>Organic chemicals are all around us and in all living things!</a:t>
            </a:r>
          </a:p>
          <a:p>
            <a:pPr marL="457200" indent="-457200" algn="ctr"/>
            <a:r>
              <a:rPr lang="en-CA" sz="2400" dirty="0" smtClean="0">
                <a:solidFill>
                  <a:srgbClr val="0000FF"/>
                </a:solidFill>
                <a:latin typeface="Cooper Black" pitchFamily="18" charset="0"/>
              </a:rPr>
              <a:t>Proteins, </a:t>
            </a:r>
            <a:r>
              <a:rPr lang="en-CA" sz="2400" dirty="0" smtClean="0">
                <a:solidFill>
                  <a:srgbClr val="FF0000"/>
                </a:solidFill>
                <a:latin typeface="Cooper Black" pitchFamily="18" charset="0"/>
              </a:rPr>
              <a:t>Fats, </a:t>
            </a:r>
            <a:r>
              <a:rPr lang="en-CA" sz="2400" dirty="0" smtClean="0">
                <a:solidFill>
                  <a:srgbClr val="00B050"/>
                </a:solidFill>
                <a:latin typeface="Cooper Black" pitchFamily="18" charset="0"/>
              </a:rPr>
              <a:t>Plastics, </a:t>
            </a:r>
            <a:r>
              <a:rPr lang="en-CA" sz="2400" dirty="0" smtClean="0">
                <a:solidFill>
                  <a:srgbClr val="C00000"/>
                </a:solidFill>
                <a:latin typeface="Cooper Black" pitchFamily="18" charset="0"/>
              </a:rPr>
              <a:t>Drugs  </a:t>
            </a:r>
          </a:p>
        </p:txBody>
      </p:sp>
    </p:spTree>
    <p:extLst>
      <p:ext uri="{BB962C8B-B14F-4D97-AF65-F5344CB8AC3E}">
        <p14:creationId xmlns:p14="http://schemas.microsoft.com/office/powerpoint/2010/main" xmlns="" val="275651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9043552"/>
              </p:ext>
            </p:extLst>
          </p:nvPr>
        </p:nvGraphicFramePr>
        <p:xfrm>
          <a:off x="2282" y="1196751"/>
          <a:ext cx="9141718" cy="5757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oct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non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20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10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dec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3835230"/>
              </p:ext>
            </p:extLst>
          </p:nvPr>
        </p:nvGraphicFramePr>
        <p:xfrm>
          <a:off x="2282" y="1196751"/>
          <a:ext cx="9141718" cy="5757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oct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non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20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10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dec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10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22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6346"/>
            <a:ext cx="9144000" cy="997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NAMING OF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UNBRANCHED</a:t>
            </a: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b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(STRAIGHT CHAIN)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ALKANES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1204877"/>
              </p:ext>
            </p:extLst>
          </p:nvPr>
        </p:nvGraphicFramePr>
        <p:xfrm>
          <a:off x="2282" y="1196751"/>
          <a:ext cx="9141718" cy="593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89"/>
                <a:gridCol w="1783750"/>
                <a:gridCol w="1858073"/>
                <a:gridCol w="4236406"/>
              </a:tblGrid>
              <a:tr h="99295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CA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CARBONS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MOLECULAR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6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hex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14</a:t>
                      </a:r>
                      <a:endParaRPr lang="en-US" sz="1800" b="1" spc="50" baseline="-25000" dirty="0" smtClean="0">
                        <a:ln w="11430"/>
                        <a:solidFill>
                          <a:prstClr val="black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7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hept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16</a:t>
                      </a:r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8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oct</a:t>
                      </a:r>
                      <a:r>
                        <a:rPr lang="en-CA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18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6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6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6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9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non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20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lin Sans FB" pitchFamily="34" charset="0"/>
                        </a:rPr>
                        <a:t>10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</a:rPr>
                        <a:t>dec</a:t>
                      </a:r>
                      <a:r>
                        <a:rPr lang="en-CA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10</a:t>
                      </a:r>
                      <a:r>
                        <a:rPr lang="en-US" sz="2800" b="1" cap="none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2800" b="1" cap="none" spc="50" baseline="-2500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22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0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lang="en-US" sz="20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0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0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20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0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0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20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0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0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20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20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0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20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0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0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20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0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0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20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0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0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20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20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20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20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20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ctr"/>
                      <a:endParaRPr lang="en-CA" sz="2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21" y="0"/>
            <a:ext cx="903554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8270" y="7883"/>
            <a:ext cx="4381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953000"/>
            <a:ext cx="2000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068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4600" y="5257800"/>
            <a:ext cx="3019097" cy="1195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000" b="1" dirty="0" smtClean="0">
                <a:solidFill>
                  <a:prstClr val="black"/>
                </a:solidFill>
                <a:latin typeface="Agency FB" pitchFamily="34" charset="0"/>
              </a:rPr>
              <a:t>C</a:t>
            </a:r>
            <a:r>
              <a:rPr lang="en-CA" sz="6000" b="1" baseline="-25000" dirty="0" smtClean="0">
                <a:solidFill>
                  <a:prstClr val="black"/>
                </a:solidFill>
                <a:latin typeface="Agency FB" pitchFamily="34" charset="0"/>
              </a:rPr>
              <a:t>n</a:t>
            </a:r>
            <a:r>
              <a:rPr lang="en-CA" sz="6000" b="1" dirty="0" smtClean="0">
                <a:solidFill>
                  <a:prstClr val="black"/>
                </a:solidFill>
                <a:latin typeface="Agency FB" pitchFamily="34" charset="0"/>
              </a:rPr>
              <a:t>H</a:t>
            </a:r>
            <a:r>
              <a:rPr lang="en-CA" sz="6000" b="1" baseline="-25000" dirty="0" smtClean="0">
                <a:solidFill>
                  <a:prstClr val="black"/>
                </a:solidFill>
                <a:latin typeface="Agency FB" pitchFamily="34" charset="0"/>
              </a:rPr>
              <a:t>2n+2</a:t>
            </a:r>
            <a:endParaRPr lang="en-CA" sz="6000" b="1" baseline="-25000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09800" y="216881"/>
            <a:ext cx="4572000" cy="578542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General formula for alkanes?</a:t>
            </a:r>
            <a:endParaRPr lang="en-CA" sz="3200" b="1" dirty="0">
              <a:solidFill>
                <a:srgbClr val="7030A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55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EASY WAY TO REMEMBER THE FIRST 4 ?</a:t>
            </a:r>
            <a:endParaRPr lang="en-CA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635896" y="1828800"/>
            <a:ext cx="2736304" cy="37338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u="sng" dirty="0" smtClean="0">
                <a:solidFill>
                  <a:srgbClr val="FF0000"/>
                </a:solidFill>
                <a:latin typeface="Berlin Sans FB" pitchFamily="34" charset="0"/>
              </a:rPr>
              <a:t>M</a:t>
            </a:r>
            <a:r>
              <a:rPr lang="en-US" sz="4000" dirty="0" smtClean="0">
                <a:solidFill>
                  <a:srgbClr val="FF0000"/>
                </a:solidFill>
                <a:latin typeface="Berlin Sans FB" pitchFamily="34" charset="0"/>
              </a:rPr>
              <a:t>eth -</a:t>
            </a:r>
          </a:p>
          <a:p>
            <a:r>
              <a:rPr lang="en-US" sz="4000" u="sng" dirty="0" smtClean="0">
                <a:solidFill>
                  <a:srgbClr val="FF0000"/>
                </a:solidFill>
                <a:latin typeface="Berlin Sans FB" pitchFamily="34" charset="0"/>
              </a:rPr>
              <a:t>E</a:t>
            </a:r>
            <a:r>
              <a:rPr lang="en-US" sz="4000" dirty="0" smtClean="0">
                <a:solidFill>
                  <a:srgbClr val="FF0000"/>
                </a:solidFill>
                <a:latin typeface="Berlin Sans FB" pitchFamily="34" charset="0"/>
              </a:rPr>
              <a:t>th -</a:t>
            </a:r>
          </a:p>
          <a:p>
            <a:r>
              <a:rPr lang="en-US" sz="4000" u="sng" dirty="0" smtClean="0">
                <a:solidFill>
                  <a:srgbClr val="FF0000"/>
                </a:solidFill>
                <a:latin typeface="Berlin Sans FB" pitchFamily="34" charset="0"/>
              </a:rPr>
              <a:t>P</a:t>
            </a:r>
            <a:r>
              <a:rPr lang="en-US" sz="4000" dirty="0" smtClean="0">
                <a:solidFill>
                  <a:srgbClr val="FF0000"/>
                </a:solidFill>
                <a:latin typeface="Berlin Sans FB" pitchFamily="34" charset="0"/>
              </a:rPr>
              <a:t>rop -</a:t>
            </a:r>
          </a:p>
          <a:p>
            <a:r>
              <a:rPr lang="en-US" sz="4000" u="sng" dirty="0" smtClean="0">
                <a:solidFill>
                  <a:srgbClr val="FF0000"/>
                </a:solidFill>
                <a:latin typeface="Berlin Sans FB" pitchFamily="34" charset="0"/>
              </a:rPr>
              <a:t>B</a:t>
            </a:r>
            <a:r>
              <a:rPr lang="en-US" sz="4000" dirty="0" smtClean="0">
                <a:solidFill>
                  <a:srgbClr val="FF0000"/>
                </a:solidFill>
                <a:latin typeface="Berlin Sans FB" pitchFamily="34" charset="0"/>
              </a:rPr>
              <a:t>ut -</a:t>
            </a:r>
          </a:p>
          <a:p>
            <a:pPr lvl="1"/>
            <a:endParaRPr lang="en-US" sz="3200" dirty="0">
              <a:solidFill>
                <a:srgbClr val="0804C0"/>
              </a:solidFill>
              <a:latin typeface="Arial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796136" y="1828800"/>
            <a:ext cx="2871936" cy="37338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u="sng" dirty="0" smtClean="0">
                <a:solidFill>
                  <a:srgbClr val="FF0000"/>
                </a:solidFill>
                <a:latin typeface="Berlin Sans FB" pitchFamily="34" charset="0"/>
              </a:rPr>
              <a:t>M</a:t>
            </a:r>
            <a:r>
              <a:rPr lang="en-US" sz="4000" dirty="0" smtClean="0">
                <a:latin typeface="Berlin Sans FB" pitchFamily="34" charset="0"/>
              </a:rPr>
              <a:t>onkeys</a:t>
            </a:r>
          </a:p>
          <a:p>
            <a:r>
              <a:rPr lang="en-US" sz="4000" u="sng" dirty="0" smtClean="0">
                <a:solidFill>
                  <a:srgbClr val="FF0000"/>
                </a:solidFill>
                <a:latin typeface="Berlin Sans FB" pitchFamily="34" charset="0"/>
              </a:rPr>
              <a:t>E</a:t>
            </a:r>
            <a:r>
              <a:rPr lang="en-US" sz="4000" dirty="0" smtClean="0">
                <a:latin typeface="Berlin Sans FB" pitchFamily="34" charset="0"/>
              </a:rPr>
              <a:t>at</a:t>
            </a:r>
          </a:p>
          <a:p>
            <a:r>
              <a:rPr lang="en-US" sz="4000" u="sng" dirty="0" smtClean="0">
                <a:solidFill>
                  <a:srgbClr val="FF0000"/>
                </a:solidFill>
                <a:latin typeface="Berlin Sans FB" pitchFamily="34" charset="0"/>
              </a:rPr>
              <a:t>P</a:t>
            </a:r>
            <a:r>
              <a:rPr lang="en-US" sz="4000" dirty="0" smtClean="0">
                <a:latin typeface="Berlin Sans FB" pitchFamily="34" charset="0"/>
              </a:rPr>
              <a:t>eeled</a:t>
            </a:r>
          </a:p>
          <a:p>
            <a:r>
              <a:rPr lang="en-US" sz="4000" u="sng" dirty="0" smtClean="0">
                <a:solidFill>
                  <a:srgbClr val="FF0000"/>
                </a:solidFill>
                <a:latin typeface="Berlin Sans FB" pitchFamily="34" charset="0"/>
              </a:rPr>
              <a:t>B</a:t>
            </a:r>
            <a:r>
              <a:rPr lang="en-US" sz="4000" dirty="0" smtClean="0">
                <a:latin typeface="Berlin Sans FB" pitchFamily="34" charset="0"/>
              </a:rPr>
              <a:t>ananas</a:t>
            </a:r>
          </a:p>
          <a:p>
            <a:pPr lvl="1"/>
            <a:endParaRPr lang="en-US" sz="3200" dirty="0">
              <a:solidFill>
                <a:srgbClr val="0804C0"/>
              </a:solidFill>
              <a:latin typeface="Arial" charset="0"/>
            </a:endParaRPr>
          </a:p>
        </p:txBody>
      </p:sp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78320978"/>
              </p:ext>
            </p:extLst>
          </p:nvPr>
        </p:nvGraphicFramePr>
        <p:xfrm>
          <a:off x="197371" y="1028278"/>
          <a:ext cx="3438525" cy="4552950"/>
        </p:xfrm>
        <a:graphic>
          <a:graphicData uri="http://schemas.openxmlformats.org/presentationml/2006/ole">
            <p:oleObj spid="_x0000_s1119" name="Picture" r:id="rId3" imgW="3439160" imgH="4554220" progId="Word.Picture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334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598" y="4471852"/>
            <a:ext cx="2798986" cy="230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7189" y="5507704"/>
            <a:ext cx="3174082" cy="126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9060" y="4444218"/>
            <a:ext cx="2387695" cy="180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3770" y="3116803"/>
            <a:ext cx="3809677" cy="10690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 smtClean="0">
                <a:solidFill>
                  <a:srgbClr val="7030A0"/>
                </a:solidFill>
                <a:latin typeface="Agency FB" pitchFamily="34" charset="0"/>
              </a:rPr>
              <a:t>UNBRANCHED</a:t>
            </a:r>
          </a:p>
          <a:p>
            <a:r>
              <a:rPr lang="en-CA" sz="3600" b="1" dirty="0" smtClean="0">
                <a:solidFill>
                  <a:srgbClr val="7030A0"/>
                </a:solidFill>
                <a:latin typeface="Agency FB" pitchFamily="34" charset="0"/>
              </a:rPr>
              <a:t>(STRAIGHT CHAINS)</a:t>
            </a:r>
            <a:endParaRPr lang="en-CA" sz="36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96917" y="3122533"/>
            <a:ext cx="3809677" cy="10690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 smtClean="0">
                <a:solidFill>
                  <a:srgbClr val="7030A0"/>
                </a:solidFill>
                <a:latin typeface="Agency FB" pitchFamily="34" charset="0"/>
              </a:rPr>
              <a:t>BRANCHED</a:t>
            </a:r>
          </a:p>
          <a:p>
            <a:r>
              <a:rPr lang="en-CA" sz="3600" b="1" dirty="0" smtClean="0">
                <a:solidFill>
                  <a:srgbClr val="7030A0"/>
                </a:solidFill>
                <a:latin typeface="Agency FB" pitchFamily="34" charset="0"/>
              </a:rPr>
              <a:t>(SIDE CHAINS)</a:t>
            </a:r>
            <a:endParaRPr lang="en-CA" sz="36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67944" y="2736551"/>
            <a:ext cx="5760639" cy="4322366"/>
          </a:xfrm>
          <a:prstGeom prst="ellipse">
            <a:avLst/>
          </a:prstGeom>
          <a:solidFill>
            <a:schemeClr val="accent1">
              <a:alpha val="5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62594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dirty="0" smtClean="0">
                <a:solidFill>
                  <a:srgbClr val="FF0000"/>
                </a:solidFill>
                <a:latin typeface="Britannic Bold" pitchFamily="34" charset="0"/>
              </a:rPr>
              <a:t>ALKANES</a:t>
            </a:r>
            <a:r>
              <a:rPr lang="en-CA" sz="3200" dirty="0" smtClean="0">
                <a:solidFill>
                  <a:srgbClr val="0070C0"/>
                </a:solidFill>
                <a:latin typeface="Britannic Bold" pitchFamily="34" charset="0"/>
              </a:rPr>
              <a:t> – </a:t>
            </a:r>
            <a:r>
              <a:rPr lang="en-CA" sz="3200" dirty="0" smtClean="0">
                <a:solidFill>
                  <a:srgbClr val="0000FF"/>
                </a:solidFill>
                <a:latin typeface="Britannic Bold" pitchFamily="34" charset="0"/>
              </a:rPr>
              <a:t>SATURATED HYDROCARBONS</a:t>
            </a:r>
            <a:endParaRPr lang="en-CA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5600" y="1828800"/>
            <a:ext cx="3909677" cy="830997"/>
          </a:xfrm>
          <a:prstGeom prst="rect">
            <a:avLst/>
          </a:prstGeom>
          <a:solidFill>
            <a:srgbClr val="99FF99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THEY CAN BE:</a:t>
            </a:r>
            <a:endParaRPr lang="en-US" sz="4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762000"/>
          </a:xfrm>
          <a:solidFill>
            <a:srgbClr val="FFFFCC"/>
          </a:solidFill>
        </p:spPr>
        <p:txBody>
          <a:bodyPr>
            <a:noAutofit/>
          </a:bodyPr>
          <a:lstStyle/>
          <a:p>
            <a:pPr marL="514350" indent="-514350" algn="ctr"/>
            <a:r>
              <a:rPr lang="en-CA" sz="2000" dirty="0" smtClean="0">
                <a:latin typeface="Berlin Sans FB" pitchFamily="34" charset="0"/>
              </a:rPr>
              <a:t>Compounds containing only </a:t>
            </a:r>
            <a:r>
              <a:rPr lang="en-CA" sz="2000" u="sng" dirty="0" smtClean="0">
                <a:solidFill>
                  <a:srgbClr val="0000FF"/>
                </a:solidFill>
                <a:latin typeface="Berlin Sans FB" pitchFamily="34" charset="0"/>
              </a:rPr>
              <a:t>CARBONS</a:t>
            </a:r>
            <a:r>
              <a:rPr lang="en-CA" sz="2000" dirty="0" smtClean="0">
                <a:latin typeface="Berlin Sans FB" pitchFamily="34" charset="0"/>
              </a:rPr>
              <a:t> and </a:t>
            </a:r>
            <a:r>
              <a:rPr lang="en-CA" sz="2000" u="sng" dirty="0" smtClean="0">
                <a:solidFill>
                  <a:srgbClr val="0000FF"/>
                </a:solidFill>
                <a:latin typeface="Berlin Sans FB" pitchFamily="34" charset="0"/>
              </a:rPr>
              <a:t>HYDROGENS </a:t>
            </a:r>
          </a:p>
          <a:p>
            <a:pPr marL="514350" indent="-514350" algn="ctr"/>
            <a:r>
              <a:rPr lang="en-CA" sz="2000" dirty="0" smtClean="0">
                <a:latin typeface="Berlin Sans FB" pitchFamily="34" charset="0"/>
              </a:rPr>
              <a:t>AND </a:t>
            </a:r>
            <a:r>
              <a:rPr lang="en-CA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single CARBON – CARBON bonds</a:t>
            </a:r>
          </a:p>
        </p:txBody>
      </p:sp>
    </p:spTree>
    <p:extLst>
      <p:ext uri="{BB962C8B-B14F-4D97-AF65-F5344CB8AC3E}">
        <p14:creationId xmlns:p14="http://schemas.microsoft.com/office/powerpoint/2010/main" xmlns="" val="325655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9144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CA" sz="2400" dirty="0" smtClean="0">
                <a:latin typeface="Berlin Sans FB" pitchFamily="34" charset="0"/>
              </a:rPr>
              <a:t>A hydrocarbon chain can have “</a:t>
            </a:r>
            <a:r>
              <a:rPr lang="en-CA" sz="2400" b="1" dirty="0" smtClean="0">
                <a:solidFill>
                  <a:srgbClr val="0000FF"/>
                </a:solidFill>
                <a:latin typeface="Berlin Sans FB" pitchFamily="34" charset="0"/>
              </a:rPr>
              <a:t>side branches</a:t>
            </a:r>
            <a:r>
              <a:rPr lang="en-CA" sz="2400" dirty="0" smtClean="0">
                <a:latin typeface="Berlin Sans FB" pitchFamily="34" charset="0"/>
              </a:rPr>
              <a:t>”</a:t>
            </a:r>
          </a:p>
          <a:p>
            <a:r>
              <a:rPr lang="en-CA" sz="2400" dirty="0" smtClean="0">
                <a:latin typeface="Berlin Sans FB" pitchFamily="34" charset="0"/>
              </a:rPr>
              <a:t>These branches are also hydrocarbon chains</a:t>
            </a:r>
            <a:endParaRPr lang="en-CA" sz="2400" dirty="0">
              <a:latin typeface="Berlin Sans FB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612" y="3861048"/>
            <a:ext cx="5841617" cy="233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2057400"/>
            <a:ext cx="66294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These side branches are called: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41297" y="3861048"/>
            <a:ext cx="1547663" cy="1310080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2800" b="1" dirty="0" smtClean="0">
                <a:solidFill>
                  <a:srgbClr val="0000FF"/>
                </a:solidFill>
                <a:latin typeface="Britannic Bold" panose="020B0903060703020204" pitchFamily="34" charset="0"/>
              </a:rPr>
              <a:t>NAMING OF </a:t>
            </a:r>
            <a:r>
              <a:rPr lang="en-CA" sz="2800" b="1" u="sng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BRANCHED</a:t>
            </a:r>
            <a:r>
              <a:rPr lang="en-CA" sz="2800" b="1" dirty="0" smtClean="0">
                <a:solidFill>
                  <a:srgbClr val="00B0F0"/>
                </a:solidFill>
                <a:latin typeface="Britannic Bold" panose="020B0903060703020204" pitchFamily="34" charset="0"/>
              </a:rPr>
              <a:t> </a:t>
            </a:r>
            <a:br>
              <a:rPr lang="en-CA" sz="2800" b="1" dirty="0" smtClean="0">
                <a:solidFill>
                  <a:srgbClr val="00B0F0"/>
                </a:solidFill>
                <a:latin typeface="Britannic Bold" panose="020B0903060703020204" pitchFamily="34" charset="0"/>
              </a:rPr>
            </a:br>
            <a:r>
              <a:rPr lang="en-CA" sz="2800" b="1" dirty="0" smtClean="0">
                <a:latin typeface="Britannic Bold" panose="020B0903060703020204" pitchFamily="34" charset="0"/>
              </a:rPr>
              <a:t>(SIDE CHAINS – substituent groups) </a:t>
            </a:r>
            <a:r>
              <a:rPr lang="en-CA" sz="2800" b="1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ALKANES</a:t>
            </a:r>
            <a:endParaRPr lang="en-CA" sz="2800" b="1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743200" y="2819400"/>
            <a:ext cx="3809677" cy="81099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b="1" dirty="0" smtClean="0">
                <a:latin typeface="Agency FB" pitchFamily="34" charset="0"/>
              </a:rPr>
              <a:t>ALKYL GROUPS</a:t>
            </a:r>
            <a:endParaRPr lang="en-CA" sz="4800" b="1" dirty="0">
              <a:latin typeface="Agency FB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038600" y="3962400"/>
            <a:ext cx="4392488" cy="102623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800" b="1" dirty="0" smtClean="0">
                <a:solidFill>
                  <a:srgbClr val="0000FF"/>
                </a:solidFill>
              </a:rPr>
              <a:t>ALKYL GROUPS </a:t>
            </a:r>
            <a:r>
              <a:rPr lang="en-CA" sz="2800" dirty="0" smtClean="0"/>
              <a:t>has </a:t>
            </a:r>
            <a:r>
              <a:rPr lang="en-CA" sz="2800" b="1" u="sng" dirty="0" smtClean="0">
                <a:solidFill>
                  <a:srgbClr val="FF0000"/>
                </a:solidFill>
              </a:rPr>
              <a:t>lost ONE </a:t>
            </a:r>
          </a:p>
          <a:p>
            <a:pPr marL="0" indent="0" algn="ctr">
              <a:buNone/>
            </a:pPr>
            <a:r>
              <a:rPr lang="en-CA" sz="2800" b="1" u="sng" dirty="0" smtClean="0">
                <a:solidFill>
                  <a:srgbClr val="FF0000"/>
                </a:solidFill>
              </a:rPr>
              <a:t>HYDROGEN atom</a:t>
            </a:r>
            <a:endParaRPr lang="en-CA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6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06593" cy="81099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b="1" dirty="0" smtClean="0">
                <a:latin typeface="Agency FB" pitchFamily="34" charset="0"/>
              </a:rPr>
              <a:t>ALKYL GROUPS</a:t>
            </a:r>
            <a:endParaRPr lang="en-CA" sz="6600" b="1" dirty="0">
              <a:latin typeface="Agency FB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57" y="4224543"/>
            <a:ext cx="2150914" cy="177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7857" y="5920604"/>
            <a:ext cx="25999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CH</a:t>
            </a:r>
            <a:r>
              <a:rPr lang="en-US" sz="4400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en-US" sz="4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–</a:t>
            </a:r>
            <a:r>
              <a:rPr lang="en-US" sz="4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CH</a:t>
            </a:r>
            <a:r>
              <a:rPr lang="en-US" sz="4400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  <a:endParaRPr lang="en-US" sz="6600" cap="none" spc="50" baseline="-2500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57" y="3598723"/>
            <a:ext cx="2150914" cy="577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3600" b="1" dirty="0" smtClean="0"/>
              <a:t>ETH</a:t>
            </a:r>
            <a:r>
              <a:rPr lang="en-CA" sz="3600" b="1" dirty="0" smtClean="0">
                <a:solidFill>
                  <a:srgbClr val="FF0000"/>
                </a:solidFill>
              </a:rPr>
              <a:t>ANE</a:t>
            </a:r>
            <a:endParaRPr lang="en-CA" sz="36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80185" y="5110213"/>
            <a:ext cx="2627785" cy="0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2617914" y="3930179"/>
            <a:ext cx="2790056" cy="1026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800" b="1" dirty="0" smtClean="0"/>
              <a:t>Losing ONE HYDROGEN</a:t>
            </a:r>
            <a:r>
              <a:rPr lang="en-CA" sz="2800" dirty="0" smtClean="0"/>
              <a:t> atom</a:t>
            </a:r>
            <a:endParaRPr lang="en-CA" sz="2800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49263"/>
            <a:ext cx="2150914" cy="177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911046" y="4877273"/>
            <a:ext cx="648071" cy="65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5536159" y="5632389"/>
            <a:ext cx="324693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CH</a:t>
            </a:r>
            <a:r>
              <a:rPr lang="en-US" sz="4400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en-US" sz="4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–</a:t>
            </a:r>
            <a:r>
              <a:rPr lang="en-US" sz="4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CH</a:t>
            </a:r>
            <a:r>
              <a:rPr lang="en-US" sz="4400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2</a:t>
            </a:r>
            <a:r>
              <a:rPr lang="en-US" sz="66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8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–</a:t>
            </a:r>
            <a:endParaRPr lang="en-US" sz="4800" cap="none" spc="50" baseline="-2500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19672" y="4731946"/>
            <a:ext cx="709911" cy="756534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7671" y="2845007"/>
            <a:ext cx="179437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CH</a:t>
            </a:r>
            <a:r>
              <a:rPr lang="en-US" sz="4400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4</a:t>
            </a:r>
            <a:endParaRPr lang="en-US" sz="6600" cap="none" spc="50" baseline="-2500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78669" y="815570"/>
            <a:ext cx="2150914" cy="577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3600" b="1" dirty="0" smtClean="0"/>
              <a:t>METH</a:t>
            </a:r>
            <a:r>
              <a:rPr lang="en-CA" sz="3600" b="1" dirty="0" smtClean="0">
                <a:solidFill>
                  <a:srgbClr val="FF0000"/>
                </a:solidFill>
              </a:rPr>
              <a:t>ANE</a:t>
            </a:r>
            <a:endParaRPr lang="en-CA" sz="3600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942456" y="2139108"/>
            <a:ext cx="2627785" cy="0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>
          <a:xfrm>
            <a:off x="2780185" y="959074"/>
            <a:ext cx="2790056" cy="1026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800" b="1" dirty="0" smtClean="0"/>
              <a:t>Losing ONE HYDROGEN</a:t>
            </a:r>
            <a:r>
              <a:rPr lang="en-CA" sz="2800" dirty="0" smtClean="0"/>
              <a:t> atom</a:t>
            </a:r>
            <a:endParaRPr lang="en-CA" sz="2800" dirty="0"/>
          </a:p>
        </p:txBody>
      </p:sp>
      <p:sp>
        <p:nvSpPr>
          <p:cNvPr id="29" name="Rectangle 28"/>
          <p:cNvSpPr/>
          <p:nvPr/>
        </p:nvSpPr>
        <p:spPr>
          <a:xfrm>
            <a:off x="5859661" y="2829282"/>
            <a:ext cx="32469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CH</a:t>
            </a:r>
            <a:r>
              <a:rPr lang="en-US" sz="4400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en-US" sz="4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–</a:t>
            </a:r>
            <a:r>
              <a:rPr lang="en-US" sz="4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en-US" sz="4800" cap="none" spc="50" baseline="-2500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555752" y="1653311"/>
            <a:ext cx="623019" cy="756534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pic>
        <p:nvPicPr>
          <p:cNvPr id="31" name="Picture 13" descr="http://upload.wikimedia.org/wikipedia/commons/c/c0/Methane-2D-squa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098" y="1301655"/>
            <a:ext cx="1488055" cy="154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ontent Placeholder 2"/>
          <p:cNvSpPr txBox="1">
            <a:spLocks/>
          </p:cNvSpPr>
          <p:nvPr/>
        </p:nvSpPr>
        <p:spPr>
          <a:xfrm>
            <a:off x="6027440" y="3572110"/>
            <a:ext cx="2150914" cy="577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3600" b="1" dirty="0" smtClean="0"/>
              <a:t>ETH</a:t>
            </a:r>
            <a:r>
              <a:rPr lang="en-CA" sz="3600" b="1" dirty="0" smtClean="0">
                <a:solidFill>
                  <a:srgbClr val="FF0000"/>
                </a:solidFill>
              </a:rPr>
              <a:t>YL</a:t>
            </a:r>
            <a:endParaRPr lang="en-CA" sz="3600" dirty="0">
              <a:solidFill>
                <a:srgbClr val="FF0000"/>
              </a:solidFill>
            </a:endParaRPr>
          </a:p>
        </p:txBody>
      </p:sp>
      <p:pic>
        <p:nvPicPr>
          <p:cNvPr id="33" name="Picture 13" descr="http://upload.wikimedia.org/wikipedia/commons/c/c0/Methane-2D-squa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4743" y="1367726"/>
            <a:ext cx="1488055" cy="154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7631251" y="1811588"/>
            <a:ext cx="648071" cy="65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6154950" y="815570"/>
            <a:ext cx="2150914" cy="577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3600" b="1" dirty="0" smtClean="0"/>
              <a:t>METH</a:t>
            </a:r>
            <a:r>
              <a:rPr lang="en-CA" sz="3600" b="1" dirty="0" smtClean="0">
                <a:solidFill>
                  <a:srgbClr val="FF0000"/>
                </a:solidFill>
              </a:rPr>
              <a:t>YL</a:t>
            </a:r>
            <a:endParaRPr lang="en-CA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12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 animBg="1"/>
      <p:bldP spid="21" grpId="0"/>
      <p:bldP spid="11" grpId="0" animBg="1"/>
      <p:bldP spid="23" grpId="0"/>
      <p:bldP spid="24" grpId="0"/>
      <p:bldP spid="26" grpId="0"/>
      <p:bldP spid="29" grpId="0"/>
      <p:bldP spid="30" grpId="0" animBg="1"/>
      <p:bldP spid="32" grpId="0"/>
      <p:bldP spid="28" grpId="0" animBg="1"/>
      <p:bldP spid="3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06593" cy="9590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 smtClean="0">
                <a:latin typeface="Agency FB" pitchFamily="34" charset="0"/>
              </a:rPr>
              <a:t>These alkyl groups can connect to another hydrocarbon chains!</a:t>
            </a:r>
            <a:endParaRPr lang="en-CA" sz="3600" b="1" dirty="0">
              <a:latin typeface="Agency FB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57" y="4224543"/>
            <a:ext cx="2150914" cy="177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7857" y="5920604"/>
            <a:ext cx="25999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CH</a:t>
            </a:r>
            <a:r>
              <a:rPr lang="en-US" sz="4400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en-US" sz="4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–</a:t>
            </a:r>
            <a:r>
              <a:rPr lang="en-US" sz="4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CH</a:t>
            </a:r>
            <a:r>
              <a:rPr lang="en-US" sz="4400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  <a:endParaRPr lang="en-US" sz="6600" cap="none" spc="50" baseline="-2500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57" y="3598723"/>
            <a:ext cx="2150914" cy="577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3600" b="1" dirty="0" smtClean="0"/>
              <a:t>ETH</a:t>
            </a:r>
            <a:r>
              <a:rPr lang="en-CA" sz="3600" b="1" dirty="0" smtClean="0">
                <a:solidFill>
                  <a:srgbClr val="FF0000"/>
                </a:solidFill>
              </a:rPr>
              <a:t>ANE</a:t>
            </a:r>
            <a:endParaRPr lang="en-CA" sz="36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80185" y="5110213"/>
            <a:ext cx="2627785" cy="0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2617914" y="3930179"/>
            <a:ext cx="2790056" cy="1026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800" b="1" dirty="0" smtClean="0"/>
              <a:t>Losing ONE HYDROGEN</a:t>
            </a:r>
            <a:r>
              <a:rPr lang="en-CA" sz="2800" dirty="0" smtClean="0"/>
              <a:t> atom</a:t>
            </a:r>
            <a:endParaRPr lang="en-CA" sz="2800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49263"/>
            <a:ext cx="2150914" cy="177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911046" y="4877273"/>
            <a:ext cx="648071" cy="65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5536159" y="5632389"/>
            <a:ext cx="324693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CH</a:t>
            </a:r>
            <a:r>
              <a:rPr lang="en-US" sz="4400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en-US" sz="4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–</a:t>
            </a:r>
            <a:r>
              <a:rPr lang="en-US" sz="4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CH</a:t>
            </a:r>
            <a:r>
              <a:rPr lang="en-US" sz="4400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2</a:t>
            </a:r>
            <a:r>
              <a:rPr lang="en-US" sz="66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8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–</a:t>
            </a:r>
            <a:endParaRPr lang="en-US" sz="4800" cap="none" spc="50" baseline="-2500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19672" y="4731946"/>
            <a:ext cx="709911" cy="756534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7671" y="2845007"/>
            <a:ext cx="179437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CH</a:t>
            </a:r>
            <a:r>
              <a:rPr lang="en-US" sz="4400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4</a:t>
            </a:r>
            <a:endParaRPr lang="en-US" sz="6600" cap="none" spc="50" baseline="-2500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78669" y="815570"/>
            <a:ext cx="2150914" cy="577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3600" b="1" dirty="0" smtClean="0"/>
              <a:t>METH</a:t>
            </a:r>
            <a:r>
              <a:rPr lang="en-CA" sz="3600" b="1" dirty="0" smtClean="0">
                <a:solidFill>
                  <a:srgbClr val="FF0000"/>
                </a:solidFill>
              </a:rPr>
              <a:t>ANE</a:t>
            </a:r>
            <a:endParaRPr lang="en-CA" sz="3600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942456" y="2139108"/>
            <a:ext cx="2627785" cy="0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>
          <a:xfrm>
            <a:off x="2780185" y="959074"/>
            <a:ext cx="2790056" cy="1026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800" b="1" dirty="0" smtClean="0"/>
              <a:t>Losing ONE HYDROGEN</a:t>
            </a:r>
            <a:r>
              <a:rPr lang="en-CA" sz="2800" dirty="0" smtClean="0"/>
              <a:t> atom</a:t>
            </a:r>
            <a:endParaRPr lang="en-CA" sz="2800" dirty="0"/>
          </a:p>
        </p:txBody>
      </p:sp>
      <p:sp>
        <p:nvSpPr>
          <p:cNvPr id="29" name="Rectangle 28"/>
          <p:cNvSpPr/>
          <p:nvPr/>
        </p:nvSpPr>
        <p:spPr>
          <a:xfrm>
            <a:off x="5859661" y="2829282"/>
            <a:ext cx="32469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CH</a:t>
            </a:r>
            <a:r>
              <a:rPr lang="en-US" sz="4400" cap="none" spc="50" baseline="-2500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en-US" sz="4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–</a:t>
            </a:r>
            <a:r>
              <a:rPr lang="en-US" sz="44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en-US" sz="4800" cap="none" spc="50" baseline="-2500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555752" y="1653311"/>
            <a:ext cx="623019" cy="756534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pic>
        <p:nvPicPr>
          <p:cNvPr id="31" name="Picture 13" descr="http://upload.wikimedia.org/wikipedia/commons/c/c0/Methane-2D-squa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098" y="1301655"/>
            <a:ext cx="1488055" cy="154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ontent Placeholder 2"/>
          <p:cNvSpPr txBox="1">
            <a:spLocks/>
          </p:cNvSpPr>
          <p:nvPr/>
        </p:nvSpPr>
        <p:spPr>
          <a:xfrm>
            <a:off x="6027440" y="3572110"/>
            <a:ext cx="2150914" cy="577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3600" b="1" dirty="0" smtClean="0"/>
              <a:t>ETH</a:t>
            </a:r>
            <a:r>
              <a:rPr lang="en-CA" sz="3600" b="1" dirty="0" smtClean="0">
                <a:solidFill>
                  <a:srgbClr val="FF0000"/>
                </a:solidFill>
              </a:rPr>
              <a:t>YL</a:t>
            </a:r>
            <a:endParaRPr lang="en-CA" sz="3600" dirty="0">
              <a:solidFill>
                <a:srgbClr val="FF0000"/>
              </a:solidFill>
            </a:endParaRPr>
          </a:p>
        </p:txBody>
      </p:sp>
      <p:pic>
        <p:nvPicPr>
          <p:cNvPr id="33" name="Picture 13" descr="http://upload.wikimedia.org/wikipedia/commons/c/c0/Methane-2D-squa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4743" y="1367726"/>
            <a:ext cx="1488055" cy="154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7631251" y="1811588"/>
            <a:ext cx="648071" cy="65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6154950" y="815570"/>
            <a:ext cx="2150914" cy="577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3600" b="1" dirty="0" smtClean="0"/>
              <a:t>METH</a:t>
            </a:r>
            <a:r>
              <a:rPr lang="en-CA" sz="3600" b="1" dirty="0" smtClean="0">
                <a:solidFill>
                  <a:srgbClr val="FF0000"/>
                </a:solidFill>
              </a:rPr>
              <a:t>YL</a:t>
            </a:r>
            <a:endParaRPr lang="en-CA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3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98" y="3046462"/>
            <a:ext cx="2148858" cy="193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05586"/>
            <a:ext cx="2161856" cy="185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4202" y="3086061"/>
            <a:ext cx="2561814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05586"/>
            <a:ext cx="2394713" cy="185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46463"/>
            <a:ext cx="4462264" cy="382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166" y="3046462"/>
            <a:ext cx="5146686" cy="382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09600"/>
          </a:xfrm>
          <a:solidFill>
            <a:srgbClr val="0000FF"/>
          </a:solidFill>
        </p:spPr>
        <p:txBody>
          <a:bodyPr>
            <a:noAutofit/>
          </a:bodyPr>
          <a:lstStyle/>
          <a:p>
            <a:r>
              <a:rPr lang="en-CA" sz="28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WHY IS ORGANIC CHEMISTRY IMPORTANT?</a:t>
            </a:r>
            <a:endParaRPr lang="en-CA" sz="18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1295400"/>
          </a:xfrm>
          <a:solidFill>
            <a:srgbClr val="FFCCFF"/>
          </a:solidFill>
        </p:spPr>
        <p:txBody>
          <a:bodyPr>
            <a:noAutofit/>
          </a:bodyPr>
          <a:lstStyle/>
          <a:p>
            <a:pPr marL="457200" indent="-457200" algn="ctr"/>
            <a:r>
              <a:rPr lang="en-CA" sz="2400" dirty="0" smtClean="0">
                <a:solidFill>
                  <a:schemeClr val="tx1"/>
                </a:solidFill>
                <a:latin typeface="Cooper Black" pitchFamily="18" charset="0"/>
              </a:rPr>
              <a:t>Organic chemicals are all around us and in all living things!</a:t>
            </a:r>
          </a:p>
          <a:p>
            <a:pPr marL="457200" indent="-457200" algn="ctr"/>
            <a:r>
              <a:rPr lang="en-CA" sz="2400" dirty="0" smtClean="0">
                <a:solidFill>
                  <a:srgbClr val="0000FF"/>
                </a:solidFill>
                <a:latin typeface="Cooper Black" pitchFamily="18" charset="0"/>
              </a:rPr>
              <a:t>Proteins, </a:t>
            </a:r>
            <a:r>
              <a:rPr lang="en-CA" sz="2400" dirty="0" smtClean="0">
                <a:solidFill>
                  <a:srgbClr val="FF0000"/>
                </a:solidFill>
                <a:latin typeface="Cooper Black" pitchFamily="18" charset="0"/>
              </a:rPr>
              <a:t>Fats, </a:t>
            </a:r>
            <a:r>
              <a:rPr lang="en-CA" sz="2400" dirty="0" smtClean="0">
                <a:solidFill>
                  <a:srgbClr val="00B050"/>
                </a:solidFill>
                <a:latin typeface="Cooper Black" pitchFamily="18" charset="0"/>
              </a:rPr>
              <a:t>Plastics, </a:t>
            </a:r>
            <a:r>
              <a:rPr lang="en-CA" sz="2400" dirty="0" smtClean="0">
                <a:solidFill>
                  <a:srgbClr val="C00000"/>
                </a:solidFill>
                <a:latin typeface="Cooper Black" pitchFamily="18" charset="0"/>
              </a:rPr>
              <a:t>Drugs, </a:t>
            </a:r>
            <a:r>
              <a:rPr lang="en-CA" sz="2400" dirty="0" smtClean="0">
                <a:solidFill>
                  <a:srgbClr val="7030A0"/>
                </a:solidFill>
                <a:latin typeface="Cooper Black" pitchFamily="18" charset="0"/>
              </a:rPr>
              <a:t>Petroleum, Benzene  </a:t>
            </a:r>
          </a:p>
        </p:txBody>
      </p:sp>
    </p:spTree>
    <p:extLst>
      <p:ext uri="{BB962C8B-B14F-4D97-AF65-F5344CB8AC3E}">
        <p14:creationId xmlns:p14="http://schemas.microsoft.com/office/powerpoint/2010/main" xmlns="" val="275651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06593" cy="81099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b="1" dirty="0" smtClean="0">
                <a:latin typeface="Agency FB" pitchFamily="34" charset="0"/>
              </a:rPr>
              <a:t>ALKYL GROUPS</a:t>
            </a:r>
            <a:endParaRPr lang="en-CA" sz="6600" b="1" dirty="0">
              <a:latin typeface="Agency FB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2661448"/>
              </p:ext>
            </p:extLst>
          </p:nvPr>
        </p:nvGraphicFramePr>
        <p:xfrm>
          <a:off x="3128" y="830835"/>
          <a:ext cx="9106592" cy="5739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512"/>
                <a:gridCol w="3024336"/>
                <a:gridCol w="1296144"/>
                <a:gridCol w="3457600"/>
              </a:tblGrid>
              <a:tr h="992954">
                <a:tc>
                  <a:txBody>
                    <a:bodyPr/>
                    <a:lstStyle/>
                    <a:p>
                      <a:pPr algn="ctr"/>
                      <a:endParaRPr lang="en-CA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ORIGINAL HYDRO</a:t>
                      </a: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CARBON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 of ORIGINAL</a:t>
                      </a:r>
                      <a:r>
                        <a:rPr lang="en-CA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HYDROCARBON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ALKYL </a:t>
                      </a: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GROUP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 of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ALKYL GROUP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0" spc="50" dirty="0" smtClean="0">
                        <a:ln w="11430"/>
                        <a:solidFill>
                          <a:prstClr val="black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1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sz="18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CA" sz="1800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18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pent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141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06593" cy="81099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b="1" dirty="0" smtClean="0">
                <a:latin typeface="Agency FB" pitchFamily="34" charset="0"/>
              </a:rPr>
              <a:t>ALKYL GROUPS</a:t>
            </a:r>
            <a:endParaRPr lang="en-CA" sz="6600" b="1" dirty="0">
              <a:latin typeface="Agency FB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7976458"/>
              </p:ext>
            </p:extLst>
          </p:nvPr>
        </p:nvGraphicFramePr>
        <p:xfrm>
          <a:off x="3128" y="830835"/>
          <a:ext cx="9106592" cy="5739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512"/>
                <a:gridCol w="3024336"/>
                <a:gridCol w="1296144"/>
                <a:gridCol w="3457600"/>
              </a:tblGrid>
              <a:tr h="992954">
                <a:tc>
                  <a:txBody>
                    <a:bodyPr/>
                    <a:lstStyle/>
                    <a:p>
                      <a:pPr algn="ctr"/>
                      <a:endParaRPr lang="en-CA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ORIGINAL HYDRO</a:t>
                      </a: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CARBON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 of ORIGINAL</a:t>
                      </a:r>
                      <a:r>
                        <a:rPr lang="en-CA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HYDROCARBON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ALKYL </a:t>
                      </a: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GROUP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 of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ALKYL GROUP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0" spc="50" dirty="0" smtClean="0">
                        <a:ln w="11430"/>
                        <a:solidFill>
                          <a:prstClr val="black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1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sz="18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0" spc="50" dirty="0" smtClean="0">
                        <a:ln w="11430"/>
                        <a:solidFill>
                          <a:prstClr val="black"/>
                        </a:solidFill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18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pent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0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06593" cy="81099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b="1" dirty="0" smtClean="0">
                <a:latin typeface="Agency FB" pitchFamily="34" charset="0"/>
              </a:rPr>
              <a:t>ALKYL GROUPS</a:t>
            </a:r>
            <a:endParaRPr lang="en-CA" sz="6600" b="1" dirty="0">
              <a:latin typeface="Agency FB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3164001"/>
              </p:ext>
            </p:extLst>
          </p:nvPr>
        </p:nvGraphicFramePr>
        <p:xfrm>
          <a:off x="3128" y="830835"/>
          <a:ext cx="9106592" cy="5739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512"/>
                <a:gridCol w="3024336"/>
                <a:gridCol w="1296144"/>
                <a:gridCol w="3457600"/>
              </a:tblGrid>
              <a:tr h="992954">
                <a:tc>
                  <a:txBody>
                    <a:bodyPr/>
                    <a:lstStyle/>
                    <a:p>
                      <a:pPr algn="ctr"/>
                      <a:endParaRPr lang="en-CA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ORIGINAL HYDRO</a:t>
                      </a: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CARBON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 of ORIGINAL</a:t>
                      </a:r>
                      <a:r>
                        <a:rPr lang="en-CA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HYDROCARBON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ALKYL </a:t>
                      </a: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GROUP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 of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ALKYL GROUP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0" spc="50" dirty="0" smtClean="0">
                        <a:ln w="11430"/>
                        <a:solidFill>
                          <a:prstClr val="black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1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sz="18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0" spc="50" dirty="0" smtClean="0">
                        <a:ln w="11430"/>
                        <a:solidFill>
                          <a:prstClr val="black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endParaRPr lang="en-CA" sz="1800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18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pent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0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06593" cy="81099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b="1" dirty="0" smtClean="0">
                <a:latin typeface="Agency FB" pitchFamily="34" charset="0"/>
              </a:rPr>
              <a:t>ALKYL GROUPS</a:t>
            </a:r>
            <a:endParaRPr lang="en-CA" sz="6600" b="1" dirty="0">
              <a:latin typeface="Agency FB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6239486"/>
              </p:ext>
            </p:extLst>
          </p:nvPr>
        </p:nvGraphicFramePr>
        <p:xfrm>
          <a:off x="3128" y="830835"/>
          <a:ext cx="9106592" cy="5739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512"/>
                <a:gridCol w="3024336"/>
                <a:gridCol w="1296144"/>
                <a:gridCol w="3457600"/>
              </a:tblGrid>
              <a:tr h="992954">
                <a:tc>
                  <a:txBody>
                    <a:bodyPr/>
                    <a:lstStyle/>
                    <a:p>
                      <a:pPr algn="ctr"/>
                      <a:endParaRPr lang="en-CA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ORIGINAL HYDRO</a:t>
                      </a: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CARBON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 of ORIGINAL</a:t>
                      </a:r>
                      <a:r>
                        <a:rPr lang="en-CA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HYDROCARBON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ALKYL </a:t>
                      </a: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GROUP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 of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ALKYL GROUP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0" spc="50" dirty="0" smtClean="0">
                        <a:ln w="11430"/>
                        <a:solidFill>
                          <a:prstClr val="black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1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sz="18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0" spc="50" dirty="0" smtClean="0">
                        <a:ln w="11430"/>
                        <a:solidFill>
                          <a:prstClr val="black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endParaRPr lang="en-CA" sz="1800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18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pent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0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06593" cy="81099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b="1" dirty="0" smtClean="0">
                <a:latin typeface="Agency FB" pitchFamily="34" charset="0"/>
              </a:rPr>
              <a:t>ALKYL GROUPS</a:t>
            </a:r>
            <a:endParaRPr lang="en-CA" sz="6600" b="1" dirty="0">
              <a:latin typeface="Agency FB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2292135"/>
              </p:ext>
            </p:extLst>
          </p:nvPr>
        </p:nvGraphicFramePr>
        <p:xfrm>
          <a:off x="3128" y="830835"/>
          <a:ext cx="9106592" cy="5739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512"/>
                <a:gridCol w="3024336"/>
                <a:gridCol w="1296144"/>
                <a:gridCol w="3457600"/>
              </a:tblGrid>
              <a:tr h="992954">
                <a:tc>
                  <a:txBody>
                    <a:bodyPr/>
                    <a:lstStyle/>
                    <a:p>
                      <a:pPr algn="ctr"/>
                      <a:endParaRPr lang="en-CA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ORIGINAL HYDRO</a:t>
                      </a: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CARBON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 of ORIGINAL</a:t>
                      </a:r>
                      <a:r>
                        <a:rPr lang="en-CA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HYDROCARBON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ALKYL </a:t>
                      </a: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GROUP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 of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ALKYL GROUP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0" spc="50" dirty="0" smtClean="0">
                        <a:ln w="11430"/>
                        <a:solidFill>
                          <a:prstClr val="black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1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sz="18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0" spc="50" dirty="0" smtClean="0">
                        <a:ln w="11430"/>
                        <a:solidFill>
                          <a:prstClr val="black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endParaRPr lang="en-CA" sz="1800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18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endParaRPr lang="en-US" sz="18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pent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0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06593" cy="81099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b="1" dirty="0" smtClean="0">
                <a:latin typeface="Agency FB" pitchFamily="34" charset="0"/>
              </a:rPr>
              <a:t>ALKYL GROUPS</a:t>
            </a:r>
            <a:endParaRPr lang="en-CA" sz="6600" b="1" dirty="0">
              <a:latin typeface="Agency FB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4064387"/>
              </p:ext>
            </p:extLst>
          </p:nvPr>
        </p:nvGraphicFramePr>
        <p:xfrm>
          <a:off x="3128" y="830835"/>
          <a:ext cx="9106592" cy="5739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512"/>
                <a:gridCol w="3024336"/>
                <a:gridCol w="1296144"/>
                <a:gridCol w="3457600"/>
              </a:tblGrid>
              <a:tr h="992954">
                <a:tc>
                  <a:txBody>
                    <a:bodyPr/>
                    <a:lstStyle/>
                    <a:p>
                      <a:pPr algn="ctr"/>
                      <a:endParaRPr lang="en-CA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ORIGINAL HYDRO</a:t>
                      </a: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CARBON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 of ORIGINAL</a:t>
                      </a:r>
                      <a:r>
                        <a:rPr lang="en-CA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HYDROCARBON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ALKYL </a:t>
                      </a: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GROUP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 of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ALKYL GROUP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0" spc="50" dirty="0" smtClean="0">
                        <a:ln w="11430"/>
                        <a:solidFill>
                          <a:prstClr val="black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1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sz="18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0" spc="50" dirty="0" smtClean="0">
                        <a:ln w="11430"/>
                        <a:solidFill>
                          <a:prstClr val="black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endParaRPr lang="en-CA" sz="1800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18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endParaRPr lang="en-US" sz="18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pent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0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06593" cy="81099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b="1" dirty="0" smtClean="0">
                <a:latin typeface="Agency FB" pitchFamily="34" charset="0"/>
              </a:rPr>
              <a:t>ALKYL GROUPS</a:t>
            </a:r>
            <a:endParaRPr lang="en-CA" sz="6600" b="1" dirty="0">
              <a:latin typeface="Agency FB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8064308"/>
              </p:ext>
            </p:extLst>
          </p:nvPr>
        </p:nvGraphicFramePr>
        <p:xfrm>
          <a:off x="3128" y="830835"/>
          <a:ext cx="9106592" cy="5739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512"/>
                <a:gridCol w="3024336"/>
                <a:gridCol w="1296144"/>
                <a:gridCol w="3457600"/>
              </a:tblGrid>
              <a:tr h="992954">
                <a:tc>
                  <a:txBody>
                    <a:bodyPr/>
                    <a:lstStyle/>
                    <a:p>
                      <a:pPr algn="ctr"/>
                      <a:endParaRPr lang="en-CA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ORIGINAL HYDRO</a:t>
                      </a: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CARBON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 of ORIGINAL</a:t>
                      </a:r>
                      <a:r>
                        <a:rPr lang="en-CA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HYDROCARBON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ALKYL </a:t>
                      </a: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GROUP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 of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ALKYL GROUP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0" spc="50" dirty="0" smtClean="0">
                        <a:ln w="11430"/>
                        <a:solidFill>
                          <a:prstClr val="black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1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sz="18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0" spc="50" dirty="0" smtClean="0">
                        <a:ln w="11430"/>
                        <a:solidFill>
                          <a:prstClr val="black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endParaRPr lang="en-CA" sz="1800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18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endParaRPr lang="en-US" sz="18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pent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0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06593" cy="81099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b="1" dirty="0" smtClean="0">
                <a:latin typeface="Agency FB" pitchFamily="34" charset="0"/>
              </a:rPr>
              <a:t>ALKYL GROUPS</a:t>
            </a:r>
            <a:endParaRPr lang="en-CA" sz="6600" b="1" dirty="0">
              <a:latin typeface="Agency FB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1313627"/>
              </p:ext>
            </p:extLst>
          </p:nvPr>
        </p:nvGraphicFramePr>
        <p:xfrm>
          <a:off x="3128" y="830835"/>
          <a:ext cx="9106592" cy="5922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512"/>
                <a:gridCol w="3024336"/>
                <a:gridCol w="1296144"/>
                <a:gridCol w="3457600"/>
              </a:tblGrid>
              <a:tr h="992954">
                <a:tc>
                  <a:txBody>
                    <a:bodyPr/>
                    <a:lstStyle/>
                    <a:p>
                      <a:pPr algn="ctr"/>
                      <a:endParaRPr lang="en-CA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ORIGINAL HYDRO</a:t>
                      </a: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CARBON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 of ORIGINAL</a:t>
                      </a:r>
                      <a:r>
                        <a:rPr lang="en-CA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HYDROCARBON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ALKYL </a:t>
                      </a: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GROUP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 of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ALKYL GROUP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0" spc="50" dirty="0" smtClean="0">
                        <a:ln w="11430"/>
                        <a:solidFill>
                          <a:prstClr val="black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1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sz="18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0" spc="50" dirty="0" smtClean="0">
                        <a:ln w="11430"/>
                        <a:solidFill>
                          <a:prstClr val="black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endParaRPr lang="en-CA" sz="1800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18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endParaRPr lang="en-US" sz="18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pent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0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06593" cy="81099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b="1" dirty="0" smtClean="0">
                <a:latin typeface="Agency FB" pitchFamily="34" charset="0"/>
              </a:rPr>
              <a:t>ALKYL GROUPS</a:t>
            </a:r>
            <a:endParaRPr lang="en-CA" sz="6600" b="1" dirty="0">
              <a:latin typeface="Agency FB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6396947"/>
              </p:ext>
            </p:extLst>
          </p:nvPr>
        </p:nvGraphicFramePr>
        <p:xfrm>
          <a:off x="3128" y="830835"/>
          <a:ext cx="9106592" cy="5922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512"/>
                <a:gridCol w="3024336"/>
                <a:gridCol w="1296144"/>
                <a:gridCol w="3457600"/>
              </a:tblGrid>
              <a:tr h="992954">
                <a:tc>
                  <a:txBody>
                    <a:bodyPr/>
                    <a:lstStyle/>
                    <a:p>
                      <a:pPr algn="ctr"/>
                      <a:endParaRPr lang="en-CA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ORIGINAL HYDRO</a:t>
                      </a: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CARBON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 of ORIGINAL</a:t>
                      </a:r>
                      <a:r>
                        <a:rPr lang="en-CA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HYDROCARBON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ALKYL </a:t>
                      </a: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GROUP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 of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ALKYL GROUP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0" spc="50" dirty="0" smtClean="0">
                        <a:ln w="11430"/>
                        <a:solidFill>
                          <a:prstClr val="black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1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sz="18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0" spc="50" dirty="0" smtClean="0">
                        <a:ln w="11430"/>
                        <a:solidFill>
                          <a:prstClr val="black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endParaRPr lang="en-CA" sz="1800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18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endParaRPr lang="en-US" sz="18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pent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0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06593" cy="81099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b="1" dirty="0" smtClean="0">
                <a:latin typeface="Agency FB" pitchFamily="34" charset="0"/>
              </a:rPr>
              <a:t>ALKYL GROUPS</a:t>
            </a:r>
            <a:endParaRPr lang="en-CA" sz="6600" b="1" dirty="0">
              <a:latin typeface="Agency FB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7750751"/>
              </p:ext>
            </p:extLst>
          </p:nvPr>
        </p:nvGraphicFramePr>
        <p:xfrm>
          <a:off x="3128" y="830835"/>
          <a:ext cx="9106592" cy="5922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512"/>
                <a:gridCol w="3024336"/>
                <a:gridCol w="1296144"/>
                <a:gridCol w="3457600"/>
              </a:tblGrid>
              <a:tr h="992954">
                <a:tc>
                  <a:txBody>
                    <a:bodyPr/>
                    <a:lstStyle/>
                    <a:p>
                      <a:pPr algn="ctr"/>
                      <a:endParaRPr lang="en-CA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ORIGINAL HYDRO</a:t>
                      </a: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CARBON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 of ORIGINAL</a:t>
                      </a:r>
                      <a:r>
                        <a:rPr lang="en-CA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HYDROCARBON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ALKYL </a:t>
                      </a: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GROUP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 of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ALKYL GROUP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0" spc="50" dirty="0" smtClean="0">
                        <a:ln w="11430"/>
                        <a:solidFill>
                          <a:prstClr val="black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1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sz="18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0" spc="50" dirty="0" smtClean="0">
                        <a:ln w="11430"/>
                        <a:solidFill>
                          <a:prstClr val="black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endParaRPr lang="en-CA" sz="1800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18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endParaRPr lang="en-US" sz="18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</a:t>
                      </a: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pent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0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4150" y="3889940"/>
            <a:ext cx="3463330" cy="296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7927824" cy="126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04008"/>
            <a:ext cx="3709814" cy="275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09600"/>
          </a:xfrm>
          <a:solidFill>
            <a:srgbClr val="0000FF"/>
          </a:solidFill>
        </p:spPr>
        <p:txBody>
          <a:bodyPr>
            <a:noAutofit/>
          </a:bodyPr>
          <a:lstStyle/>
          <a:p>
            <a:r>
              <a:rPr lang="en-CA" sz="28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WHY IS ORGANIC CHEMISTRY IMPORTANT?</a:t>
            </a:r>
            <a:endParaRPr lang="en-CA" sz="18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1676400"/>
          </a:xfrm>
          <a:solidFill>
            <a:srgbClr val="FFCCFF"/>
          </a:solidFill>
        </p:spPr>
        <p:txBody>
          <a:bodyPr>
            <a:noAutofit/>
          </a:bodyPr>
          <a:lstStyle/>
          <a:p>
            <a:pPr marL="457200" indent="-457200" algn="ctr"/>
            <a:r>
              <a:rPr lang="en-CA" sz="2400" dirty="0" smtClean="0">
                <a:solidFill>
                  <a:schemeClr val="tx1"/>
                </a:solidFill>
                <a:latin typeface="Cooper Black" pitchFamily="18" charset="0"/>
              </a:rPr>
              <a:t>Organic chemicals are all around us and in all living things!</a:t>
            </a:r>
          </a:p>
          <a:p>
            <a:pPr marL="457200" indent="-457200" algn="ctr"/>
            <a:r>
              <a:rPr lang="en-CA" sz="2400" dirty="0" smtClean="0">
                <a:solidFill>
                  <a:srgbClr val="0000FF"/>
                </a:solidFill>
                <a:latin typeface="Cooper Black" pitchFamily="18" charset="0"/>
              </a:rPr>
              <a:t>Proteins, </a:t>
            </a:r>
            <a:r>
              <a:rPr lang="en-CA" sz="2400" dirty="0" smtClean="0">
                <a:solidFill>
                  <a:srgbClr val="FF0000"/>
                </a:solidFill>
                <a:latin typeface="Cooper Black" pitchFamily="18" charset="0"/>
              </a:rPr>
              <a:t>Fats, </a:t>
            </a:r>
            <a:r>
              <a:rPr lang="en-CA" sz="2400" dirty="0" smtClean="0">
                <a:solidFill>
                  <a:srgbClr val="00B050"/>
                </a:solidFill>
                <a:latin typeface="Cooper Black" pitchFamily="18" charset="0"/>
              </a:rPr>
              <a:t>Plastics, </a:t>
            </a:r>
            <a:r>
              <a:rPr lang="en-CA" sz="2400" dirty="0" smtClean="0">
                <a:solidFill>
                  <a:srgbClr val="C00000"/>
                </a:solidFill>
                <a:latin typeface="Cooper Black" pitchFamily="18" charset="0"/>
              </a:rPr>
              <a:t>Drugs, </a:t>
            </a:r>
            <a:r>
              <a:rPr lang="en-CA" sz="2400" dirty="0" smtClean="0">
                <a:solidFill>
                  <a:srgbClr val="7030A0"/>
                </a:solidFill>
                <a:latin typeface="Cooper Black" pitchFamily="18" charset="0"/>
              </a:rPr>
              <a:t>Petroleum, Benzene,</a:t>
            </a:r>
          </a:p>
          <a:p>
            <a:pPr marL="457200" indent="-457200" algn="ctr">
              <a:buNone/>
            </a:pPr>
            <a:r>
              <a:rPr lang="en-CA" sz="2400" dirty="0" smtClean="0">
                <a:solidFill>
                  <a:srgbClr val="0000FF"/>
                </a:solidFill>
                <a:latin typeface="Cooper Black" pitchFamily="18" charset="0"/>
              </a:rPr>
              <a:t>Teflon   </a:t>
            </a:r>
          </a:p>
        </p:txBody>
      </p:sp>
    </p:spTree>
    <p:extLst>
      <p:ext uri="{BB962C8B-B14F-4D97-AF65-F5344CB8AC3E}">
        <p14:creationId xmlns:p14="http://schemas.microsoft.com/office/powerpoint/2010/main" xmlns="" val="275651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06593" cy="81099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b="1" dirty="0" smtClean="0">
                <a:latin typeface="Agency FB" pitchFamily="34" charset="0"/>
              </a:rPr>
              <a:t>ALKYL GROUPS</a:t>
            </a:r>
            <a:endParaRPr lang="en-CA" sz="6600" b="1" dirty="0">
              <a:latin typeface="Agency FB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0551617"/>
              </p:ext>
            </p:extLst>
          </p:nvPr>
        </p:nvGraphicFramePr>
        <p:xfrm>
          <a:off x="3128" y="830835"/>
          <a:ext cx="9106592" cy="5922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512"/>
                <a:gridCol w="3024336"/>
                <a:gridCol w="1296144"/>
                <a:gridCol w="3457600"/>
              </a:tblGrid>
              <a:tr h="992954">
                <a:tc>
                  <a:txBody>
                    <a:bodyPr/>
                    <a:lstStyle/>
                    <a:p>
                      <a:pPr algn="ctr"/>
                      <a:endParaRPr lang="en-CA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ORIGINAL HYDRO</a:t>
                      </a: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CARBON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 of ORIGINAL</a:t>
                      </a:r>
                      <a:r>
                        <a:rPr lang="en-CA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HYDROCARBON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ALKYL </a:t>
                      </a: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GROUP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 of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ALKYL GROUP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0" spc="50" dirty="0" smtClean="0">
                        <a:ln w="11430"/>
                        <a:solidFill>
                          <a:prstClr val="black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1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sz="18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0" spc="50" dirty="0" smtClean="0">
                        <a:ln w="11430"/>
                        <a:solidFill>
                          <a:prstClr val="black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endParaRPr lang="en-CA" sz="1800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18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endParaRPr lang="en-US" sz="18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</a:t>
                      </a: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pent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err="1" smtClean="0">
                          <a:latin typeface="Arial Black" pitchFamily="34" charset="0"/>
                        </a:rPr>
                        <a:t>pent</a:t>
                      </a:r>
                      <a:r>
                        <a:rPr lang="en-CA" sz="160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0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06593" cy="81099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b="1" dirty="0" smtClean="0">
                <a:latin typeface="Agency FB" pitchFamily="34" charset="0"/>
              </a:rPr>
              <a:t>ALKYL GROUPS</a:t>
            </a:r>
            <a:endParaRPr lang="en-CA" sz="6600" b="1" dirty="0">
              <a:latin typeface="Agency FB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1577797"/>
              </p:ext>
            </p:extLst>
          </p:nvPr>
        </p:nvGraphicFramePr>
        <p:xfrm>
          <a:off x="3128" y="830835"/>
          <a:ext cx="9106592" cy="5922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512"/>
                <a:gridCol w="3024336"/>
                <a:gridCol w="1296144"/>
                <a:gridCol w="3457600"/>
              </a:tblGrid>
              <a:tr h="992954">
                <a:tc>
                  <a:txBody>
                    <a:bodyPr/>
                    <a:lstStyle/>
                    <a:p>
                      <a:pPr algn="ctr"/>
                      <a:endParaRPr lang="en-CA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ORIGINAL HYDRO</a:t>
                      </a: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CARBON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 of ORIGINAL</a:t>
                      </a:r>
                      <a:r>
                        <a:rPr lang="en-CA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HYDROCARBON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ALKYL </a:t>
                      </a: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GROUP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 of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ALKYL GROUP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0" spc="50" dirty="0" smtClean="0">
                        <a:ln w="11430"/>
                        <a:solidFill>
                          <a:prstClr val="black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1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sz="18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0" spc="50" dirty="0" smtClean="0">
                        <a:ln w="11430"/>
                        <a:solidFill>
                          <a:prstClr val="black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endParaRPr lang="en-CA" sz="1800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18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endParaRPr lang="en-US" sz="18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</a:t>
                      </a: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pent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err="1" smtClean="0">
                          <a:latin typeface="Arial Black" pitchFamily="34" charset="0"/>
                        </a:rPr>
                        <a:t>pent</a:t>
                      </a:r>
                      <a:r>
                        <a:rPr lang="en-CA" sz="160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</a:t>
                      </a: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532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06593" cy="81099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b="1" dirty="0" smtClean="0">
                <a:latin typeface="Agency FB" pitchFamily="34" charset="0"/>
              </a:rPr>
              <a:t>ALKYL GROUPS</a:t>
            </a:r>
            <a:endParaRPr lang="en-CA" sz="6600" b="1" dirty="0">
              <a:latin typeface="Agency FB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2493447"/>
              </p:ext>
            </p:extLst>
          </p:nvPr>
        </p:nvGraphicFramePr>
        <p:xfrm>
          <a:off x="3128" y="830835"/>
          <a:ext cx="9106592" cy="5922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512"/>
                <a:gridCol w="3024336"/>
                <a:gridCol w="1296144"/>
                <a:gridCol w="3457600"/>
              </a:tblGrid>
              <a:tr h="992954">
                <a:tc>
                  <a:txBody>
                    <a:bodyPr/>
                    <a:lstStyle/>
                    <a:p>
                      <a:pPr algn="ctr"/>
                      <a:endParaRPr lang="en-CA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ORIGINAL HYDRO</a:t>
                      </a: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CARBON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 of ORIGINAL</a:t>
                      </a:r>
                      <a:r>
                        <a:rPr lang="en-CA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HYDROCARBON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ALKYL </a:t>
                      </a:r>
                    </a:p>
                    <a:p>
                      <a:pPr algn="ctr"/>
                      <a:r>
                        <a:rPr lang="en-CA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GROUP</a:t>
                      </a:r>
                      <a:endParaRPr lang="en-CA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CONDENSED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FORMULA of </a:t>
                      </a:r>
                    </a:p>
                    <a:p>
                      <a:pPr algn="ctr"/>
                      <a:r>
                        <a:rPr lang="en-C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ALKYL GROUP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0" spc="50" dirty="0" smtClean="0">
                        <a:ln w="11430"/>
                        <a:solidFill>
                          <a:prstClr val="black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800" b="0" spc="5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CH</a:t>
                      </a:r>
                      <a:r>
                        <a:rPr lang="en-US" sz="1800" b="0" spc="50" baseline="-25000" dirty="0" smtClean="0">
                          <a:ln w="11430"/>
                          <a:solidFill>
                            <a:prstClr val="black"/>
                          </a:solidFill>
                          <a:effectLst/>
                        </a:rPr>
                        <a:t>4</a:t>
                      </a:r>
                      <a:endParaRPr lang="en-CA" sz="18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meth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0" spc="50" dirty="0" smtClean="0">
                        <a:ln w="11430"/>
                        <a:solidFill>
                          <a:prstClr val="black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endParaRPr lang="en-CA" sz="1800" b="0" dirty="0">
                        <a:effectLst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–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endParaRPr lang="en-US" sz="18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eth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endParaRPr lang="en-US" sz="1800" cap="none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prop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but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</a:t>
                      </a: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93659"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smtClean="0">
                          <a:latin typeface="Arial Black" pitchFamily="34" charset="0"/>
                        </a:rPr>
                        <a:t>pent</a:t>
                      </a:r>
                      <a:r>
                        <a:rPr lang="en-CA" sz="1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ane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</a:p>
                    <a:p>
                      <a:pPr algn="l"/>
                      <a:endParaRPr lang="en-CA" sz="1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CA" sz="1600" dirty="0" err="1" smtClean="0">
                          <a:latin typeface="Arial Black" pitchFamily="34" charset="0"/>
                        </a:rPr>
                        <a:t>pent</a:t>
                      </a:r>
                      <a:r>
                        <a:rPr lang="en-CA" sz="160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yl</a:t>
                      </a:r>
                      <a:endParaRPr lang="en-CA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5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cap="none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 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  </a:t>
                      </a:r>
                      <a:r>
                        <a:rPr lang="en-US" sz="1800" cap="none" spc="50" dirty="0" smtClean="0">
                          <a:ln w="11430"/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CH</a:t>
                      </a:r>
                      <a:r>
                        <a:rPr lang="en-US" sz="1800" spc="50" baseline="-25000" dirty="0" smtClean="0">
                          <a:ln w="11430"/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en-US" sz="1800" spc="50" dirty="0" smtClean="0">
                          <a:ln w="11430"/>
                          <a:effectLst/>
                          <a:latin typeface="Arial Narrow" pitchFamily="34" charset="0"/>
                        </a:rPr>
                        <a:t>  – </a:t>
                      </a: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pc="50" baseline="-25000" dirty="0" smtClean="0">
                        <a:ln w="11430"/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4597" y="2967335"/>
            <a:ext cx="9153211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FINISH THE REST FOR</a:t>
            </a:r>
          </a:p>
          <a:p>
            <a:pPr algn="ctr"/>
            <a:r>
              <a:rPr lang="en-US" sz="80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YOURSELF!!</a:t>
            </a:r>
            <a:endParaRPr lang="en-US" sz="80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3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938922" cy="273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b="1" u="sng" dirty="0">
                <a:solidFill>
                  <a:srgbClr val="FF0000"/>
                </a:solidFill>
                <a:latin typeface="Britannic Bold" panose="020B0903060703020204" pitchFamily="34" charset="0"/>
              </a:rPr>
              <a:t>THE LONGEST CONTINUOS CHAIN </a:t>
            </a:r>
            <a:r>
              <a:rPr lang="en-CA" sz="3200" b="1" dirty="0">
                <a:solidFill>
                  <a:srgbClr val="FF0000"/>
                </a:solidFill>
                <a:latin typeface="Britannic Bold" panose="020B0903060703020204" pitchFamily="34" charset="0"/>
              </a:rPr>
              <a:t>OF CARBON ATOMS</a:t>
            </a:r>
            <a:r>
              <a:rPr lang="en-CA" sz="3200" b="1" dirty="0">
                <a:solidFill>
                  <a:srgbClr val="00B0F0"/>
                </a:solidFill>
                <a:latin typeface="Britannic Bold" panose="020B0903060703020204" pitchFamily="34" charset="0"/>
              </a:rPr>
              <a:t> </a:t>
            </a:r>
            <a:r>
              <a:rPr lang="en-CA" sz="3200" b="1" dirty="0">
                <a:solidFill>
                  <a:srgbClr val="0000FF"/>
                </a:solidFill>
                <a:latin typeface="Britannic Bold" panose="020B0903060703020204" pitchFamily="34" charset="0"/>
              </a:rPr>
              <a:t>(A PARENT CHAIN)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1363"/>
            <a:ext cx="3108927" cy="314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16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1108" y="1322653"/>
            <a:ext cx="4319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spc="50" dirty="0">
                <a:ln w="11430"/>
                <a:latin typeface="Arial Narrow" pitchFamily="34" charset="0"/>
              </a:rPr>
              <a:t>CH</a:t>
            </a:r>
            <a:r>
              <a:rPr lang="en-US" sz="36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3600" b="1" spc="50" dirty="0">
                <a:ln w="11430"/>
                <a:latin typeface="Arial Narrow" pitchFamily="34" charset="0"/>
              </a:rPr>
              <a:t> – CH</a:t>
            </a:r>
            <a:r>
              <a:rPr lang="en-US" sz="36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3600" b="1" spc="50" dirty="0">
                <a:ln w="11430"/>
                <a:latin typeface="Arial Narrow" pitchFamily="34" charset="0"/>
              </a:rPr>
              <a:t> – CH</a:t>
            </a:r>
            <a:r>
              <a:rPr lang="en-US" sz="36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3600" b="1" spc="50" dirty="0">
                <a:ln w="11430"/>
                <a:latin typeface="Arial Narrow" pitchFamily="34" charset="0"/>
              </a:rPr>
              <a:t> </a:t>
            </a:r>
            <a:r>
              <a:rPr lang="en-US" sz="3600" b="1" spc="50" dirty="0" smtClean="0">
                <a:ln w="11430"/>
                <a:latin typeface="Arial Narrow" pitchFamily="34" charset="0"/>
              </a:rPr>
              <a:t>– </a:t>
            </a:r>
            <a:r>
              <a:rPr lang="en-US" sz="3600" b="1" spc="50" dirty="0">
                <a:ln w="11430"/>
                <a:latin typeface="Arial Narrow" pitchFamily="34" charset="0"/>
              </a:rPr>
              <a:t>CH</a:t>
            </a:r>
            <a:r>
              <a:rPr lang="en-US" sz="36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9001" y="2356320"/>
            <a:ext cx="5576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spc="50" dirty="0">
                <a:ln w="11430"/>
                <a:latin typeface="Arial Narrow" pitchFamily="34" charset="0"/>
              </a:rPr>
              <a:t>CH</a:t>
            </a:r>
            <a:r>
              <a:rPr lang="en-US" sz="36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3600" b="1" spc="50" dirty="0">
                <a:ln w="11430"/>
                <a:latin typeface="Arial Narrow" pitchFamily="34" charset="0"/>
              </a:rPr>
              <a:t> – CH</a:t>
            </a:r>
            <a:r>
              <a:rPr lang="en-US" sz="3600" b="1" spc="50" baseline="-25000" dirty="0">
                <a:ln w="11430"/>
                <a:latin typeface="Arial Narrow" pitchFamily="34" charset="0"/>
              </a:rPr>
              <a:t>2 </a:t>
            </a:r>
            <a:r>
              <a:rPr lang="en-US" sz="3600" b="1" spc="50" dirty="0">
                <a:ln w="11430"/>
                <a:latin typeface="Arial Narrow" pitchFamily="34" charset="0"/>
              </a:rPr>
              <a:t>– CH</a:t>
            </a:r>
            <a:r>
              <a:rPr lang="en-US" sz="3600" b="1" spc="50" baseline="-25000" dirty="0">
                <a:ln w="11430"/>
                <a:latin typeface="Arial Narrow" pitchFamily="34" charset="0"/>
              </a:rPr>
              <a:t>2  </a:t>
            </a:r>
            <a:r>
              <a:rPr lang="en-US" sz="3600" b="1" spc="50" dirty="0">
                <a:ln w="11430"/>
                <a:latin typeface="Arial Narrow" pitchFamily="34" charset="0"/>
              </a:rPr>
              <a:t>– CH</a:t>
            </a:r>
            <a:r>
              <a:rPr lang="en-US" sz="36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3600" b="1" spc="50" dirty="0">
                <a:ln w="11430"/>
                <a:latin typeface="Arial Narrow" pitchFamily="34" charset="0"/>
              </a:rPr>
              <a:t>  – CH</a:t>
            </a:r>
            <a:r>
              <a:rPr lang="en-US" sz="36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181289" y="1968984"/>
            <a:ext cx="0" cy="3873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3573534"/>
            <a:ext cx="8610600" cy="2123658"/>
          </a:xfrm>
          <a:prstGeom prst="rect">
            <a:avLst/>
          </a:prstGeom>
          <a:solidFill>
            <a:srgbClr val="99FF6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are the </a:t>
            </a:r>
            <a:r>
              <a:rPr lang="en-US" sz="4400" b="1" u="sng" spc="50" dirty="0" smtClean="0">
                <a:ln w="11430"/>
                <a:solidFill>
                  <a:srgbClr val="0000FF"/>
                </a:solidFill>
              </a:rPr>
              <a:t>possible continuous carbon chains</a:t>
            </a:r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and </a:t>
            </a:r>
            <a:r>
              <a:rPr lang="en-US" sz="4400" b="1" u="sng" spc="50" dirty="0" smtClean="0">
                <a:ln w="11430"/>
                <a:solidFill>
                  <a:srgbClr val="FF0000"/>
                </a:solidFill>
              </a:rPr>
              <a:t>which one of them is the longest</a:t>
            </a:r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3200" b="1" u="sng" dirty="0">
                <a:solidFill>
                  <a:srgbClr val="FF0000"/>
                </a:solidFill>
                <a:latin typeface="Britannic Bold" panose="020B0903060703020204" pitchFamily="34" charset="0"/>
              </a:rPr>
              <a:t>THE LONGEST CONTINUOS CHAIN </a:t>
            </a:r>
            <a:r>
              <a:rPr lang="en-CA" sz="3200" b="1" dirty="0">
                <a:solidFill>
                  <a:srgbClr val="FF0000"/>
                </a:solidFill>
                <a:latin typeface="Britannic Bold" panose="020B0903060703020204" pitchFamily="34" charset="0"/>
              </a:rPr>
              <a:t>OF CARBON ATOMS</a:t>
            </a:r>
            <a:r>
              <a:rPr lang="en-CA" sz="3200" b="1" dirty="0">
                <a:solidFill>
                  <a:srgbClr val="00B0F0"/>
                </a:solidFill>
                <a:latin typeface="Britannic Bold" panose="020B0903060703020204" pitchFamily="34" charset="0"/>
              </a:rPr>
              <a:t> </a:t>
            </a:r>
            <a:r>
              <a:rPr lang="en-CA" sz="3200" b="1" dirty="0">
                <a:solidFill>
                  <a:srgbClr val="0000FF"/>
                </a:solidFill>
                <a:latin typeface="Britannic Bold" panose="020B0903060703020204" pitchFamily="34" charset="0"/>
              </a:rPr>
              <a:t>(A PARENT CHAIN)</a:t>
            </a:r>
          </a:p>
        </p:txBody>
      </p:sp>
    </p:spTree>
    <p:extLst>
      <p:ext uri="{BB962C8B-B14F-4D97-AF65-F5344CB8AC3E}">
        <p14:creationId xmlns:p14="http://schemas.microsoft.com/office/powerpoint/2010/main" xmlns="" val="36729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600" spc="50" dirty="0">
                <a:ln w="11430"/>
                <a:solidFill>
                  <a:srgbClr val="0000FF"/>
                </a:solidFill>
                <a:latin typeface="Britannic Bold" panose="020B0903060703020204" pitchFamily="34" charset="0"/>
              </a:rPr>
              <a:t>What are the possible </a:t>
            </a:r>
            <a:r>
              <a:rPr lang="en-US" sz="3600" spc="50" dirty="0" smtClean="0">
                <a:ln w="11430"/>
                <a:solidFill>
                  <a:srgbClr val="0000FF"/>
                </a:solidFill>
                <a:latin typeface="Britannic Bold" panose="020B0903060703020204" pitchFamily="34" charset="0"/>
              </a:rPr>
              <a:t>continuous </a:t>
            </a:r>
            <a:r>
              <a:rPr lang="en-US" sz="3600" spc="50" dirty="0">
                <a:ln w="11430"/>
                <a:solidFill>
                  <a:srgbClr val="0000FF"/>
                </a:solidFill>
                <a:latin typeface="Britannic Bold" panose="020B0903060703020204" pitchFamily="34" charset="0"/>
              </a:rPr>
              <a:t>carbon </a:t>
            </a:r>
            <a:r>
              <a:rPr lang="en-US" sz="3600" spc="50" dirty="0" smtClean="0">
                <a:ln w="11430"/>
                <a:solidFill>
                  <a:srgbClr val="0000FF"/>
                </a:solidFill>
                <a:latin typeface="Britannic Bold" panose="020B0903060703020204" pitchFamily="34" charset="0"/>
              </a:rPr>
              <a:t>chains?</a:t>
            </a:r>
            <a:endParaRPr lang="en-CA" sz="3600" dirty="0">
              <a:solidFill>
                <a:srgbClr val="0000FF"/>
              </a:solidFill>
              <a:latin typeface="Britannic Bold" panose="020B09030607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65327" y="975221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latin typeface="Arial Narrow" pitchFamily="34" charset="0"/>
              </a:rPr>
              <a:t>CH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latin typeface="Arial Narrow" pitchFamily="34" charset="0"/>
              </a:rPr>
              <a:t> </a:t>
            </a:r>
            <a:r>
              <a:rPr lang="en-US" sz="2000" b="1" spc="50" dirty="0" smtClean="0">
                <a:ln w="11430"/>
                <a:latin typeface="Arial Narrow" pitchFamily="34" charset="0"/>
              </a:rPr>
              <a:t>– </a:t>
            </a: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2839821" y="1583086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377596" y="1375331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68083" y="2070228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CH 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– 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57423" y="2678093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spc="50" dirty="0">
                <a:ln w="11430"/>
                <a:latin typeface="Arial Narrow" pitchFamily="34" charset="0"/>
              </a:rPr>
              <a:t>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spc="50" dirty="0">
                <a:ln w="11430"/>
                <a:latin typeface="Arial Narrow" pitchFamily="34" charset="0"/>
              </a:rPr>
              <a:t> – 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2 </a:t>
            </a:r>
            <a:r>
              <a:rPr lang="en-US" sz="2000" spc="50" dirty="0">
                <a:ln w="11430"/>
                <a:latin typeface="Arial Narrow" pitchFamily="34" charset="0"/>
              </a:rPr>
              <a:t>– </a:t>
            </a:r>
            <a:r>
              <a:rPr lang="en-US" sz="2000" spc="50" dirty="0" smtClean="0">
                <a:ln w="11430"/>
                <a:latin typeface="Arial Narrow" pitchFamily="34" charset="0"/>
              </a:rPr>
              <a:t>CH</a:t>
            </a:r>
            <a:r>
              <a:rPr lang="en-US" sz="2000" spc="50" baseline="-25000" dirty="0" smtClean="0">
                <a:ln w="11430"/>
                <a:latin typeface="Arial Narrow" pitchFamily="34" charset="0"/>
              </a:rPr>
              <a:t>  </a:t>
            </a:r>
            <a:r>
              <a:rPr lang="en-US" sz="2000" spc="50" dirty="0">
                <a:ln w="11430"/>
                <a:latin typeface="Arial Narrow" pitchFamily="34" charset="0"/>
              </a:rPr>
              <a:t>– 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spc="50" dirty="0">
                <a:ln w="11430"/>
                <a:latin typeface="Arial Narrow" pitchFamily="34" charset="0"/>
              </a:rPr>
              <a:t>  – 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80352" y="2470338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25506" y="3695252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spc="50" dirty="0">
                <a:ln w="11430"/>
                <a:latin typeface="Arial Narrow" pitchFamily="34" charset="0"/>
              </a:rPr>
              <a:t>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spc="50" dirty="0">
                <a:ln w="11430"/>
                <a:latin typeface="Arial Narrow" pitchFamily="34" charset="0"/>
              </a:rPr>
              <a:t> – </a:t>
            </a:r>
            <a:r>
              <a:rPr lang="en-US" sz="2000" spc="50" dirty="0" smtClean="0">
                <a:ln w="11430"/>
                <a:latin typeface="Arial Narrow" pitchFamily="34" charset="0"/>
              </a:rPr>
              <a:t>CH </a:t>
            </a:r>
            <a:r>
              <a:rPr lang="en-US" sz="2000" spc="50" dirty="0">
                <a:ln w="11430"/>
                <a:latin typeface="Arial Narrow" pitchFamily="34" charset="0"/>
              </a:rPr>
              <a:t>– 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spc="50" dirty="0">
                <a:ln w="11430"/>
                <a:latin typeface="Arial Narrow" pitchFamily="34" charset="0"/>
              </a:rPr>
              <a:t> </a:t>
            </a:r>
            <a:r>
              <a:rPr lang="en-US" sz="2000" spc="50" dirty="0" smtClean="0">
                <a:ln w="11430"/>
                <a:latin typeface="Arial Narrow" pitchFamily="34" charset="0"/>
              </a:rPr>
              <a:t>– </a:t>
            </a:r>
            <a:r>
              <a:rPr lang="en-US" sz="2000" spc="50" dirty="0">
                <a:ln w="11430"/>
                <a:latin typeface="Arial Narrow" pitchFamily="34" charset="0"/>
              </a:rPr>
              <a:t>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4303117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537775" y="4095362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68082" y="5227933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CH </a:t>
            </a:r>
            <a:r>
              <a:rPr lang="en-US" sz="2000" spc="50" dirty="0">
                <a:ln w="11430"/>
                <a:latin typeface="Arial Narrow" pitchFamily="34" charset="0"/>
              </a:rPr>
              <a:t>– 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spc="50" dirty="0">
                <a:ln w="11430"/>
                <a:latin typeface="Arial Narrow" pitchFamily="34" charset="0"/>
              </a:rPr>
              <a:t> </a:t>
            </a:r>
            <a:r>
              <a:rPr lang="en-US" sz="2000" spc="50" dirty="0" smtClean="0">
                <a:ln w="11430"/>
                <a:latin typeface="Arial Narrow" pitchFamily="34" charset="0"/>
              </a:rPr>
              <a:t>– </a:t>
            </a:r>
            <a:r>
              <a:rPr lang="en-US" sz="2000" spc="50" dirty="0">
                <a:ln w="11430"/>
                <a:latin typeface="Arial Narrow" pitchFamily="34" charset="0"/>
              </a:rPr>
              <a:t>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57424" y="5835798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spc="50" dirty="0">
                <a:ln w="11430"/>
                <a:latin typeface="Arial Narrow" pitchFamily="34" charset="0"/>
              </a:rPr>
              <a:t>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spc="50" dirty="0">
                <a:ln w="11430"/>
                <a:latin typeface="Arial Narrow" pitchFamily="34" charset="0"/>
              </a:rPr>
              <a:t> – 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2 </a:t>
            </a:r>
            <a:r>
              <a:rPr lang="en-US" sz="2000" spc="50" dirty="0">
                <a:ln w="11430"/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480351" y="5628043"/>
            <a:ext cx="0" cy="19366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488242" y="2070228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CH </a:t>
            </a:r>
            <a:r>
              <a:rPr lang="en-US" sz="2000" spc="50" dirty="0">
                <a:ln w="11430"/>
                <a:latin typeface="Arial Narrow" pitchFamily="34" charset="0"/>
              </a:rPr>
              <a:t>– 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spc="50" dirty="0">
                <a:ln w="11430"/>
                <a:latin typeface="Arial Narrow" pitchFamily="34" charset="0"/>
              </a:rPr>
              <a:t> </a:t>
            </a:r>
            <a:r>
              <a:rPr lang="en-US" sz="2000" spc="50" dirty="0" smtClean="0">
                <a:ln w="11430"/>
                <a:latin typeface="Arial Narrow" pitchFamily="34" charset="0"/>
              </a:rPr>
              <a:t>– </a:t>
            </a:r>
            <a:r>
              <a:rPr lang="en-US" sz="2000" spc="50" dirty="0">
                <a:ln w="11430"/>
                <a:latin typeface="Arial Narrow" pitchFamily="34" charset="0"/>
              </a:rPr>
              <a:t>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62736" y="2678093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2000" spc="50" dirty="0">
                <a:ln w="11430"/>
                <a:latin typeface="Arial Narrow" pitchFamily="34" charset="0"/>
              </a:rPr>
              <a:t>– 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spc="50" dirty="0">
                <a:ln w="11430"/>
                <a:latin typeface="Arial Narrow" pitchFamily="34" charset="0"/>
              </a:rPr>
              <a:t>  – 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7400511" y="2470338"/>
            <a:ext cx="0" cy="19366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540942" y="3681165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spc="50" dirty="0">
                <a:ln w="11430"/>
                <a:latin typeface="Arial Narrow" pitchFamily="34" charset="0"/>
              </a:rPr>
              <a:t>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spc="50" dirty="0">
                <a:ln w="11430"/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CH 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– 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15436" y="4289030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2000" spc="50" dirty="0">
                <a:ln w="11430"/>
                <a:latin typeface="Arial Narrow" pitchFamily="34" charset="0"/>
              </a:rPr>
              <a:t>– 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spc="50" dirty="0">
                <a:ln w="11430"/>
                <a:latin typeface="Arial Narrow" pitchFamily="34" charset="0"/>
              </a:rPr>
              <a:t>  – 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7453211" y="4081275"/>
            <a:ext cx="0" cy="19366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550055" y="5227933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spc="50" dirty="0">
                <a:ln w="11430"/>
                <a:latin typeface="Arial Narrow" pitchFamily="34" charset="0"/>
              </a:rPr>
              <a:t>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spc="50" dirty="0">
                <a:ln w="11430"/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CH 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– 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924549" y="5835798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spc="50" dirty="0">
                <a:ln w="11430"/>
                <a:latin typeface="Arial Narrow" pitchFamily="34" charset="0"/>
              </a:rPr>
              <a:t>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spc="50" dirty="0">
                <a:ln w="11430"/>
                <a:latin typeface="Arial Narrow" pitchFamily="34" charset="0"/>
              </a:rPr>
              <a:t> – 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2 </a:t>
            </a:r>
            <a:r>
              <a:rPr lang="en-US" sz="2000" spc="50" dirty="0">
                <a:ln w="11430"/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7462324" y="5628043"/>
            <a:ext cx="0" cy="19366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2994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20" grpId="0"/>
      <p:bldP spid="21" grpId="0"/>
      <p:bldP spid="23" grpId="0"/>
      <p:bldP spid="24" grpId="0"/>
      <p:bldP spid="26" grpId="0"/>
      <p:bldP spid="27" grpId="0"/>
      <p:bldP spid="29" grpId="0"/>
      <p:bldP spid="30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77834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600" spc="50" dirty="0" smtClean="0">
                <a:ln w="11430"/>
                <a:solidFill>
                  <a:srgbClr val="0000FF"/>
                </a:solidFill>
                <a:latin typeface="Britannic Bold" panose="020B0903060703020204" pitchFamily="34" charset="0"/>
              </a:rPr>
              <a:t>Which one(s) is (are) the longest?</a:t>
            </a:r>
            <a:endParaRPr lang="en-CA" sz="3600" dirty="0">
              <a:solidFill>
                <a:srgbClr val="0000FF"/>
              </a:solidFill>
              <a:latin typeface="Britannic Bold" panose="020B09030607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65327" y="975221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latin typeface="Arial Narrow" pitchFamily="34" charset="0"/>
              </a:rPr>
              <a:t>CH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latin typeface="Arial Narrow" pitchFamily="34" charset="0"/>
              </a:rPr>
              <a:t> </a:t>
            </a:r>
            <a:r>
              <a:rPr lang="en-US" sz="2000" b="1" spc="50" dirty="0" smtClean="0">
                <a:ln w="11430"/>
                <a:latin typeface="Arial Narrow" pitchFamily="34" charset="0"/>
              </a:rPr>
              <a:t>– </a:t>
            </a: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2839821" y="1583086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377596" y="1375331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68083" y="2070228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CH 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– 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57423" y="2678093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spc="50" dirty="0">
                <a:ln w="11430"/>
                <a:latin typeface="Arial Narrow" pitchFamily="34" charset="0"/>
              </a:rPr>
              <a:t>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spc="50" dirty="0">
                <a:ln w="11430"/>
                <a:latin typeface="Arial Narrow" pitchFamily="34" charset="0"/>
              </a:rPr>
              <a:t> – 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2 </a:t>
            </a:r>
            <a:r>
              <a:rPr lang="en-US" sz="2000" spc="50" dirty="0">
                <a:ln w="11430"/>
                <a:latin typeface="Arial Narrow" pitchFamily="34" charset="0"/>
              </a:rPr>
              <a:t>– </a:t>
            </a:r>
            <a:r>
              <a:rPr lang="en-US" sz="2000" spc="50" dirty="0" smtClean="0">
                <a:ln w="11430"/>
                <a:latin typeface="Arial Narrow" pitchFamily="34" charset="0"/>
              </a:rPr>
              <a:t>CH</a:t>
            </a:r>
            <a:r>
              <a:rPr lang="en-US" sz="2000" spc="50" baseline="-25000" dirty="0" smtClean="0">
                <a:ln w="11430"/>
                <a:latin typeface="Arial Narrow" pitchFamily="34" charset="0"/>
              </a:rPr>
              <a:t>  </a:t>
            </a:r>
            <a:r>
              <a:rPr lang="en-US" sz="2000" spc="50" dirty="0">
                <a:ln w="11430"/>
                <a:latin typeface="Arial Narrow" pitchFamily="34" charset="0"/>
              </a:rPr>
              <a:t>– 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spc="50" dirty="0">
                <a:ln w="11430"/>
                <a:latin typeface="Arial Narrow" pitchFamily="34" charset="0"/>
              </a:rPr>
              <a:t>  – 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80352" y="2470338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25506" y="3695252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spc="50" dirty="0">
                <a:ln w="11430"/>
                <a:latin typeface="Arial Narrow" pitchFamily="34" charset="0"/>
              </a:rPr>
              <a:t>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spc="50" dirty="0">
                <a:ln w="11430"/>
                <a:latin typeface="Arial Narrow" pitchFamily="34" charset="0"/>
              </a:rPr>
              <a:t> – </a:t>
            </a:r>
            <a:r>
              <a:rPr lang="en-US" sz="2000" spc="50" dirty="0" smtClean="0">
                <a:ln w="11430"/>
                <a:latin typeface="Arial Narrow" pitchFamily="34" charset="0"/>
              </a:rPr>
              <a:t>CH </a:t>
            </a:r>
            <a:r>
              <a:rPr lang="en-US" sz="2000" spc="50" dirty="0">
                <a:ln w="11430"/>
                <a:latin typeface="Arial Narrow" pitchFamily="34" charset="0"/>
              </a:rPr>
              <a:t>– 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spc="50" dirty="0">
                <a:ln w="11430"/>
                <a:latin typeface="Arial Narrow" pitchFamily="34" charset="0"/>
              </a:rPr>
              <a:t> </a:t>
            </a:r>
            <a:r>
              <a:rPr lang="en-US" sz="2000" spc="50" dirty="0" smtClean="0">
                <a:ln w="11430"/>
                <a:latin typeface="Arial Narrow" pitchFamily="34" charset="0"/>
              </a:rPr>
              <a:t>– </a:t>
            </a:r>
            <a:r>
              <a:rPr lang="en-US" sz="2000" spc="50" dirty="0">
                <a:ln w="11430"/>
                <a:latin typeface="Arial Narrow" pitchFamily="34" charset="0"/>
              </a:rPr>
              <a:t>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4303117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537775" y="4095362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68082" y="5227933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CH </a:t>
            </a:r>
            <a:r>
              <a:rPr lang="en-US" sz="2000" spc="50" dirty="0">
                <a:ln w="11430"/>
                <a:latin typeface="Arial Narrow" pitchFamily="34" charset="0"/>
              </a:rPr>
              <a:t>– 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spc="50" dirty="0">
                <a:ln w="11430"/>
                <a:latin typeface="Arial Narrow" pitchFamily="34" charset="0"/>
              </a:rPr>
              <a:t> </a:t>
            </a:r>
            <a:r>
              <a:rPr lang="en-US" sz="2000" spc="50" dirty="0" smtClean="0">
                <a:ln w="11430"/>
                <a:latin typeface="Arial Narrow" pitchFamily="34" charset="0"/>
              </a:rPr>
              <a:t>– </a:t>
            </a:r>
            <a:r>
              <a:rPr lang="en-US" sz="2000" spc="50" dirty="0">
                <a:ln w="11430"/>
                <a:latin typeface="Arial Narrow" pitchFamily="34" charset="0"/>
              </a:rPr>
              <a:t>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57424" y="5835798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spc="50" dirty="0">
                <a:ln w="11430"/>
                <a:latin typeface="Arial Narrow" pitchFamily="34" charset="0"/>
              </a:rPr>
              <a:t>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spc="50" dirty="0">
                <a:ln w="11430"/>
                <a:latin typeface="Arial Narrow" pitchFamily="34" charset="0"/>
              </a:rPr>
              <a:t> – 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2 </a:t>
            </a:r>
            <a:r>
              <a:rPr lang="en-US" sz="2000" spc="50" dirty="0">
                <a:ln w="11430"/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480351" y="5628043"/>
            <a:ext cx="0" cy="19366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488242" y="2070228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CH </a:t>
            </a:r>
            <a:r>
              <a:rPr lang="en-US" sz="2000" spc="50" dirty="0">
                <a:ln w="11430"/>
                <a:latin typeface="Arial Narrow" pitchFamily="34" charset="0"/>
              </a:rPr>
              <a:t>– 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spc="50" dirty="0">
                <a:ln w="11430"/>
                <a:latin typeface="Arial Narrow" pitchFamily="34" charset="0"/>
              </a:rPr>
              <a:t> </a:t>
            </a:r>
            <a:r>
              <a:rPr lang="en-US" sz="2000" spc="50" dirty="0" smtClean="0">
                <a:ln w="11430"/>
                <a:latin typeface="Arial Narrow" pitchFamily="34" charset="0"/>
              </a:rPr>
              <a:t>– </a:t>
            </a:r>
            <a:r>
              <a:rPr lang="en-US" sz="2000" spc="50" dirty="0">
                <a:ln w="11430"/>
                <a:latin typeface="Arial Narrow" pitchFamily="34" charset="0"/>
              </a:rPr>
              <a:t>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62736" y="2678093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2000" spc="50" dirty="0">
                <a:ln w="11430"/>
                <a:latin typeface="Arial Narrow" pitchFamily="34" charset="0"/>
              </a:rPr>
              <a:t>– 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spc="50" dirty="0">
                <a:ln w="11430"/>
                <a:latin typeface="Arial Narrow" pitchFamily="34" charset="0"/>
              </a:rPr>
              <a:t>  – 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7400511" y="2470338"/>
            <a:ext cx="0" cy="19366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540942" y="3681165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spc="50" dirty="0">
                <a:ln w="11430"/>
                <a:latin typeface="Arial Narrow" pitchFamily="34" charset="0"/>
              </a:rPr>
              <a:t>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spc="50" dirty="0">
                <a:ln w="11430"/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CH 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– 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15436" y="4289030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2000" spc="50" dirty="0">
                <a:ln w="11430"/>
                <a:latin typeface="Arial Narrow" pitchFamily="34" charset="0"/>
              </a:rPr>
              <a:t>– 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spc="50" dirty="0">
                <a:ln w="11430"/>
                <a:latin typeface="Arial Narrow" pitchFamily="34" charset="0"/>
              </a:rPr>
              <a:t>  – 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7453211" y="4081275"/>
            <a:ext cx="0" cy="19366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550055" y="5227933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spc="50" dirty="0">
                <a:ln w="11430"/>
                <a:latin typeface="Arial Narrow" pitchFamily="34" charset="0"/>
              </a:rPr>
              <a:t>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spc="50" dirty="0">
                <a:ln w="11430"/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CH 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– 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924549" y="5835798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spc="50" dirty="0">
                <a:ln w="11430"/>
                <a:latin typeface="Arial Narrow" pitchFamily="34" charset="0"/>
              </a:rPr>
              <a:t>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spc="50" dirty="0">
                <a:ln w="11430"/>
                <a:latin typeface="Arial Narrow" pitchFamily="34" charset="0"/>
              </a:rPr>
              <a:t> – CH</a:t>
            </a:r>
            <a:r>
              <a:rPr lang="en-US" sz="2000" spc="50" baseline="-25000" dirty="0">
                <a:ln w="11430"/>
                <a:latin typeface="Arial Narrow" pitchFamily="34" charset="0"/>
              </a:rPr>
              <a:t>2 </a:t>
            </a:r>
            <a:r>
              <a:rPr lang="en-US" sz="2000" spc="50" dirty="0">
                <a:ln w="11430"/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FF0000"/>
                </a:solidFill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solidFill>
                  <a:srgbClr val="FF000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7462324" y="5628043"/>
            <a:ext cx="0" cy="19366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3166138" y="2348858"/>
            <a:ext cx="1505421" cy="53088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latin typeface="Agency FB" pitchFamily="34" charset="0"/>
              </a:rPr>
              <a:t>4 carbons</a:t>
            </a:r>
            <a:endParaRPr lang="en-CA" sz="2800" b="1" dirty="0">
              <a:latin typeface="Agency FB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193849" y="3888838"/>
            <a:ext cx="150542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latin typeface="Agency FB" pitchFamily="34" charset="0"/>
              </a:rPr>
              <a:t>5 carbons</a:t>
            </a:r>
            <a:endParaRPr lang="en-CA" sz="2800" b="1" dirty="0">
              <a:latin typeface="Agency FB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193849" y="5435606"/>
            <a:ext cx="150542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latin typeface="Agency FB" pitchFamily="34" charset="0"/>
              </a:rPr>
              <a:t>5 carbons</a:t>
            </a:r>
            <a:endParaRPr lang="en-CA" sz="2800" b="1" dirty="0">
              <a:latin typeface="Agency FB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7574193" y="1544840"/>
            <a:ext cx="150542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latin typeface="Agency FB" pitchFamily="34" charset="0"/>
              </a:rPr>
              <a:t>5 carbons</a:t>
            </a:r>
            <a:endParaRPr lang="en-CA" sz="2800" b="1" dirty="0">
              <a:latin typeface="Agency FB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7638579" y="3116710"/>
            <a:ext cx="150542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latin typeface="Agency FB" pitchFamily="34" charset="0"/>
              </a:rPr>
              <a:t>6 carbons</a:t>
            </a:r>
            <a:endParaRPr lang="en-CA" sz="2800" b="1" dirty="0">
              <a:latin typeface="Agency FB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7638579" y="6235908"/>
            <a:ext cx="150542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latin typeface="Agency FB" pitchFamily="34" charset="0"/>
              </a:rPr>
              <a:t>6 carbons</a:t>
            </a:r>
            <a:endParaRPr lang="en-CA" sz="2800" b="1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91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RULES FOR NAMING!</a:t>
            </a:r>
            <a:endParaRPr lang="en-CA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46125" y="1014774"/>
            <a:ext cx="814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spc="50" dirty="0" smtClean="0">
                <a:ln w="11430"/>
                <a:latin typeface="Arial Narrow" pitchFamily="34" charset="0"/>
              </a:rPr>
              <a:t>CH</a:t>
            </a:r>
            <a:r>
              <a:rPr lang="en-US" sz="3200" b="1" spc="50" baseline="-25000" dirty="0" smtClean="0">
                <a:ln w="11430"/>
                <a:latin typeface="Arial Narrow" pitchFamily="34" charset="0"/>
              </a:rPr>
              <a:t>3</a:t>
            </a:r>
            <a:endParaRPr lang="en-US" sz="3200" b="1" spc="50" baseline="-25000" dirty="0">
              <a:ln w="11430"/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1899224"/>
            <a:ext cx="5003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spc="50" dirty="0">
                <a:ln w="11430"/>
                <a:latin typeface="Arial Narrow" pitchFamily="34" charset="0"/>
              </a:rPr>
              <a:t>CH</a:t>
            </a:r>
            <a:r>
              <a:rPr lang="en-US" sz="32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3200" b="1" spc="50" dirty="0">
                <a:ln w="11430"/>
                <a:latin typeface="Arial Narrow" pitchFamily="34" charset="0"/>
              </a:rPr>
              <a:t> – CH</a:t>
            </a:r>
            <a:r>
              <a:rPr lang="en-US" sz="3200" b="1" spc="50" baseline="-25000" dirty="0">
                <a:ln w="11430"/>
                <a:latin typeface="Arial Narrow" pitchFamily="34" charset="0"/>
              </a:rPr>
              <a:t>2 </a:t>
            </a:r>
            <a:r>
              <a:rPr lang="en-US" sz="3200" b="1" spc="50" dirty="0">
                <a:ln w="11430"/>
                <a:latin typeface="Arial Narrow" pitchFamily="34" charset="0"/>
              </a:rPr>
              <a:t>– CH</a:t>
            </a:r>
            <a:r>
              <a:rPr lang="en-US" sz="3200" b="1" spc="50" baseline="-25000" dirty="0">
                <a:ln w="11430"/>
                <a:latin typeface="Arial Narrow" pitchFamily="34" charset="0"/>
              </a:rPr>
              <a:t>2  </a:t>
            </a:r>
            <a:r>
              <a:rPr lang="en-US" sz="3200" b="1" spc="50" dirty="0">
                <a:ln w="11430"/>
                <a:latin typeface="Arial Narrow" pitchFamily="34" charset="0"/>
              </a:rPr>
              <a:t>– CH</a:t>
            </a:r>
            <a:r>
              <a:rPr lang="en-US" sz="32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3200" b="1" spc="50" dirty="0">
                <a:ln w="11430"/>
                <a:latin typeface="Arial Narrow" pitchFamily="34" charset="0"/>
              </a:rPr>
              <a:t>  – CH</a:t>
            </a:r>
            <a:r>
              <a:rPr lang="en-US" sz="32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024908" y="1599549"/>
            <a:ext cx="0" cy="37341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160283" y="2699863"/>
            <a:ext cx="8859208" cy="1026232"/>
          </a:xfrm>
          <a:solidFill>
            <a:srgbClr val="FFFF99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1. FIND and NAME </a:t>
            </a:r>
            <a:r>
              <a:rPr lang="en-CA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LONGEST CONTINUOS CHAIN </a:t>
            </a: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OF CARBON ATOMS </a:t>
            </a:r>
            <a:r>
              <a:rPr lang="en-CA" sz="2800" dirty="0" smtClean="0">
                <a:latin typeface="Berlin Sans FB" pitchFamily="34" charset="0"/>
              </a:rPr>
              <a:t>(A PARENT CHAIN)</a:t>
            </a:r>
            <a:endParaRPr lang="en-CA" sz="2800" dirty="0">
              <a:latin typeface="Berlin Sans FB" pitchFamily="34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60283" y="3858705"/>
            <a:ext cx="8763000" cy="10262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2800" dirty="0" smtClean="0">
                <a:solidFill>
                  <a:srgbClr val="00B050"/>
                </a:solidFill>
                <a:latin typeface="Berlin Sans FB" pitchFamily="34" charset="0"/>
              </a:rPr>
              <a:t>2. FIND and NAME THE VARIOUS </a:t>
            </a:r>
            <a:r>
              <a:rPr lang="en-CA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ALKYL GROUPS </a:t>
            </a:r>
            <a:r>
              <a:rPr lang="en-CA" sz="2800" dirty="0" smtClean="0">
                <a:solidFill>
                  <a:srgbClr val="00B050"/>
                </a:solidFill>
                <a:latin typeface="Berlin Sans FB" pitchFamily="34" charset="0"/>
              </a:rPr>
              <a:t>WHICH ARE ATTACHED TO THE PARENT CHAIN</a:t>
            </a:r>
            <a:endParaRPr lang="en-CA" sz="2800" dirty="0">
              <a:solidFill>
                <a:srgbClr val="00B050"/>
              </a:solidFill>
              <a:latin typeface="Berlin Sans FB" pitchFamily="34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1395585" y="5020581"/>
            <a:ext cx="6422554" cy="5131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2800" dirty="0" smtClean="0">
                <a:solidFill>
                  <a:srgbClr val="FF0000"/>
                </a:solidFill>
                <a:latin typeface="Berlin Sans FB" pitchFamily="34" charset="0"/>
              </a:rPr>
              <a:t>3. </a:t>
            </a:r>
            <a:r>
              <a:rPr lang="en-CA" sz="2800" b="1" dirty="0" smtClean="0">
                <a:solidFill>
                  <a:srgbClr val="7030A0"/>
                </a:solidFill>
                <a:latin typeface="Berlin Sans FB" pitchFamily="34" charset="0"/>
              </a:rPr>
              <a:t>NUMBER</a:t>
            </a: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 </a:t>
            </a:r>
            <a:r>
              <a:rPr lang="en-CA" sz="2800" dirty="0" smtClean="0">
                <a:solidFill>
                  <a:srgbClr val="FF0000"/>
                </a:solidFill>
                <a:latin typeface="Berlin Sans FB" pitchFamily="34" charset="0"/>
              </a:rPr>
              <a:t>THE PARENT CHAIN</a:t>
            </a:r>
            <a:endParaRPr lang="en-CA" sz="28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162911" y="5613764"/>
            <a:ext cx="8903646" cy="1031254"/>
          </a:xfrm>
          <a:prstGeom prst="rect">
            <a:avLst/>
          </a:prstGeom>
          <a:solidFill>
            <a:srgbClr val="99FF9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2800" dirty="0" smtClean="0">
                <a:solidFill>
                  <a:srgbClr val="002060"/>
                </a:solidFill>
                <a:latin typeface="Berlin Sans FB" pitchFamily="34" charset="0"/>
              </a:rPr>
              <a:t>4. NOTE THE </a:t>
            </a:r>
            <a:r>
              <a:rPr lang="en-CA" sz="2800" b="1" u="sng" dirty="0" smtClean="0">
                <a:solidFill>
                  <a:srgbClr val="FF0000"/>
                </a:solidFill>
                <a:latin typeface="Berlin Sans FB" pitchFamily="34" charset="0"/>
              </a:rPr>
              <a:t>CARBON</a:t>
            </a:r>
            <a:r>
              <a:rPr lang="en-CA" sz="28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800" b="1" u="sng" dirty="0" smtClean="0">
                <a:solidFill>
                  <a:srgbClr val="FF0000"/>
                </a:solidFill>
                <a:latin typeface="Berlin Sans FB" pitchFamily="34" charset="0"/>
              </a:rPr>
              <a:t>ATOM </a:t>
            </a:r>
            <a:r>
              <a:rPr lang="en-CA" sz="2800" dirty="0" smtClean="0">
                <a:solidFill>
                  <a:srgbClr val="002060"/>
                </a:solidFill>
                <a:latin typeface="Berlin Sans FB" pitchFamily="34" charset="0"/>
              </a:rPr>
              <a:t>AT WHICH THE </a:t>
            </a:r>
            <a:r>
              <a:rPr lang="en-CA" sz="2800" b="1" u="sng" dirty="0" smtClean="0">
                <a:solidFill>
                  <a:srgbClr val="FF0000"/>
                </a:solidFill>
                <a:latin typeface="Berlin Sans FB" pitchFamily="34" charset="0"/>
              </a:rPr>
              <a:t>ALKYL</a:t>
            </a:r>
            <a:r>
              <a:rPr lang="en-CA" sz="28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800" b="1" u="sng" dirty="0" smtClean="0">
                <a:solidFill>
                  <a:srgbClr val="FF0000"/>
                </a:solidFill>
                <a:latin typeface="Berlin Sans FB" pitchFamily="34" charset="0"/>
              </a:rPr>
              <a:t>GROUPS</a:t>
            </a:r>
            <a:r>
              <a:rPr lang="en-CA" sz="28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800" dirty="0" smtClean="0">
                <a:solidFill>
                  <a:srgbClr val="002060"/>
                </a:solidFill>
                <a:latin typeface="Berlin Sans FB" pitchFamily="34" charset="0"/>
              </a:rPr>
              <a:t>ARE </a:t>
            </a:r>
            <a:r>
              <a:rPr lang="en-CA" sz="2800" b="1" u="sng" dirty="0" smtClean="0">
                <a:solidFill>
                  <a:srgbClr val="FF0000"/>
                </a:solidFill>
                <a:latin typeface="Berlin Sans FB" pitchFamily="34" charset="0"/>
              </a:rPr>
              <a:t>ATTACHED</a:t>
            </a:r>
            <a:r>
              <a:rPr lang="en-CA" sz="28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800" dirty="0" smtClean="0">
                <a:solidFill>
                  <a:srgbClr val="002060"/>
                </a:solidFill>
                <a:latin typeface="Berlin Sans FB" pitchFamily="34" charset="0"/>
              </a:rPr>
              <a:t>TO</a:t>
            </a:r>
            <a:endParaRPr lang="en-CA" sz="2800" dirty="0">
              <a:solidFill>
                <a:srgbClr val="00206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90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 animBg="1"/>
      <p:bldP spid="40" grpId="0" animBg="1"/>
      <p:bldP spid="41" grpId="0" animBg="1"/>
      <p:bldP spid="4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5327" y="975221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9821" y="1583086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 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757779" y="1375331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323528" y="2984068"/>
            <a:ext cx="1505421" cy="578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latin typeface="Agency FB" pitchFamily="34" charset="0"/>
              </a:rPr>
              <a:t>5 carbons</a:t>
            </a:r>
            <a:endParaRPr lang="en-CA" sz="2800" b="1" dirty="0">
              <a:latin typeface="Agency FB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506" y="1976093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583958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917958" y="2376203"/>
            <a:ext cx="0" cy="193668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205618" y="2002998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0112" y="2610863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498070" y="2403108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6455763" y="3010973"/>
            <a:ext cx="1505421" cy="578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latin typeface="Agency FB" pitchFamily="34" charset="0"/>
              </a:rPr>
              <a:t>5 carbons</a:t>
            </a:r>
            <a:endParaRPr lang="en-CA" sz="2800" b="1" dirty="0">
              <a:latin typeface="Agency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7862" y="2984068"/>
            <a:ext cx="41286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SAME MOLECULE!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311607" y="4869160"/>
            <a:ext cx="3934949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latin typeface="Agency FB" pitchFamily="34" charset="0"/>
              </a:rPr>
              <a:t>5 carbons = </a:t>
            </a:r>
            <a:r>
              <a:rPr lang="en-CA" sz="2800" b="1" dirty="0" smtClean="0">
                <a:solidFill>
                  <a:srgbClr val="7030A0"/>
                </a:solidFill>
                <a:latin typeface="Agency FB" pitchFamily="34" charset="0"/>
              </a:rPr>
              <a:t>pentane</a:t>
            </a:r>
            <a:endParaRPr lang="en-CA" sz="28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51858" y="3744646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26352" y="4352511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844310" y="4144756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839821" y="4338424"/>
            <a:ext cx="3256725" cy="4141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25110" y="166595"/>
            <a:ext cx="8859208" cy="790619"/>
          </a:xfrm>
          <a:solidFill>
            <a:srgbClr val="FFFF99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400" dirty="0" smtClean="0">
                <a:solidFill>
                  <a:srgbClr val="7030A0"/>
                </a:solidFill>
                <a:latin typeface="Berlin Sans FB" pitchFamily="34" charset="0"/>
              </a:rPr>
              <a:t>1. FIND and NAME </a:t>
            </a:r>
            <a:r>
              <a:rPr lang="en-CA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LONGEST CONTINUOS CHAIN </a:t>
            </a:r>
            <a:r>
              <a:rPr lang="en-CA" sz="2400" dirty="0" smtClean="0">
                <a:solidFill>
                  <a:srgbClr val="7030A0"/>
                </a:solidFill>
                <a:latin typeface="Berlin Sans FB" pitchFamily="34" charset="0"/>
              </a:rPr>
              <a:t>OF CARBON ATOMS </a:t>
            </a:r>
            <a:r>
              <a:rPr lang="en-CA" sz="2400" dirty="0" smtClean="0">
                <a:latin typeface="Berlin Sans FB" pitchFamily="34" charset="0"/>
              </a:rPr>
              <a:t>(A PARENT CHAIN)</a:t>
            </a:r>
            <a:endParaRPr lang="en-CA" sz="2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75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4" grpId="0"/>
      <p:bldP spid="15" grpId="0"/>
      <p:bldP spid="17" grpId="0" animBg="1"/>
      <p:bldP spid="5" grpId="0"/>
      <p:bldP spid="18" grpId="0" animBg="1"/>
      <p:bldP spid="22" grpId="0"/>
      <p:bldP spid="23" grpId="0"/>
      <p:bldP spid="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5327" y="975221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9821" y="1583086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 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757779" y="1375331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323528" y="2984068"/>
            <a:ext cx="1505421" cy="578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latin typeface="Agency FB" pitchFamily="34" charset="0"/>
              </a:rPr>
              <a:t>5 carbons</a:t>
            </a:r>
            <a:endParaRPr lang="en-CA" sz="2800" b="1" dirty="0">
              <a:latin typeface="Agency FB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506" y="1976093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583958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917958" y="2376203"/>
            <a:ext cx="0" cy="193668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205618" y="2002998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0112" y="2610863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498070" y="2403108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6455763" y="3010973"/>
            <a:ext cx="1505421" cy="578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latin typeface="Agency FB" pitchFamily="34" charset="0"/>
              </a:rPr>
              <a:t>5 carbons</a:t>
            </a:r>
            <a:endParaRPr lang="en-CA" sz="2800" b="1" dirty="0">
              <a:latin typeface="Agency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7862" y="2984068"/>
            <a:ext cx="41286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SAME MOLECULE!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311607" y="4869160"/>
            <a:ext cx="3934949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latin typeface="Agency FB" pitchFamily="34" charset="0"/>
              </a:rPr>
              <a:t>5 carbons = </a:t>
            </a:r>
            <a:r>
              <a:rPr lang="en-CA" sz="2800" b="1" dirty="0" smtClean="0">
                <a:solidFill>
                  <a:srgbClr val="7030A0"/>
                </a:solidFill>
                <a:latin typeface="Agency FB" pitchFamily="34" charset="0"/>
              </a:rPr>
              <a:t>pentane</a:t>
            </a:r>
            <a:endParaRPr lang="en-CA" sz="28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51858" y="3744646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26352" y="4352511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844310" y="4144756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839821" y="4338424"/>
            <a:ext cx="3256725" cy="4141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73214" y="93182"/>
            <a:ext cx="8763000" cy="8820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2400" dirty="0" smtClean="0">
                <a:solidFill>
                  <a:srgbClr val="00B050"/>
                </a:solidFill>
                <a:latin typeface="Berlin Sans FB" pitchFamily="34" charset="0"/>
              </a:rPr>
              <a:t>2. FIND and NAME THE VARIOUS </a:t>
            </a:r>
            <a:r>
              <a:rPr lang="en-CA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ALKYL GROUPS </a:t>
            </a:r>
            <a:r>
              <a:rPr lang="en-CA" sz="2400" dirty="0" smtClean="0">
                <a:solidFill>
                  <a:srgbClr val="00B050"/>
                </a:solidFill>
                <a:latin typeface="Berlin Sans FB" pitchFamily="34" charset="0"/>
              </a:rPr>
              <a:t>WHICH ARE ATTACHED TO THE PARENT CHAIN</a:t>
            </a:r>
            <a:endParaRPr lang="en-CA" sz="2400" dirty="0">
              <a:solidFill>
                <a:srgbClr val="00B05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38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66991"/>
            <a:ext cx="3419872" cy="377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95419"/>
            <a:ext cx="5724128" cy="384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09600"/>
          </a:xfrm>
          <a:solidFill>
            <a:srgbClr val="0000FF"/>
          </a:solidFill>
        </p:spPr>
        <p:txBody>
          <a:bodyPr>
            <a:noAutofit/>
          </a:bodyPr>
          <a:lstStyle/>
          <a:p>
            <a:r>
              <a:rPr lang="en-CA" sz="28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WHY IS ORGANIC CHEMISTRY IMPORTANT?</a:t>
            </a:r>
            <a:endParaRPr lang="en-CA" sz="18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1676400"/>
          </a:xfrm>
          <a:solidFill>
            <a:srgbClr val="FFCCFF"/>
          </a:solidFill>
        </p:spPr>
        <p:txBody>
          <a:bodyPr>
            <a:noAutofit/>
          </a:bodyPr>
          <a:lstStyle/>
          <a:p>
            <a:pPr marL="457200" indent="-457200" algn="ctr"/>
            <a:r>
              <a:rPr lang="en-CA" sz="2400" dirty="0" smtClean="0">
                <a:solidFill>
                  <a:schemeClr val="tx1"/>
                </a:solidFill>
                <a:latin typeface="Cooper Black" pitchFamily="18" charset="0"/>
              </a:rPr>
              <a:t>Organic chemicals are all around us and in all living things!</a:t>
            </a:r>
          </a:p>
          <a:p>
            <a:pPr marL="457200" indent="-457200" algn="ctr"/>
            <a:r>
              <a:rPr lang="en-CA" sz="2400" dirty="0" smtClean="0">
                <a:solidFill>
                  <a:srgbClr val="0000FF"/>
                </a:solidFill>
                <a:latin typeface="Cooper Black" pitchFamily="18" charset="0"/>
              </a:rPr>
              <a:t>Proteins, </a:t>
            </a:r>
            <a:r>
              <a:rPr lang="en-CA" sz="2400" dirty="0" smtClean="0">
                <a:solidFill>
                  <a:srgbClr val="FF0000"/>
                </a:solidFill>
                <a:latin typeface="Cooper Black" pitchFamily="18" charset="0"/>
              </a:rPr>
              <a:t>Fats, </a:t>
            </a:r>
            <a:r>
              <a:rPr lang="en-CA" sz="2400" dirty="0" smtClean="0">
                <a:solidFill>
                  <a:srgbClr val="00B050"/>
                </a:solidFill>
                <a:latin typeface="Cooper Black" pitchFamily="18" charset="0"/>
              </a:rPr>
              <a:t>Plastics, </a:t>
            </a:r>
            <a:r>
              <a:rPr lang="en-CA" sz="2400" dirty="0" smtClean="0">
                <a:solidFill>
                  <a:srgbClr val="C00000"/>
                </a:solidFill>
                <a:latin typeface="Cooper Black" pitchFamily="18" charset="0"/>
              </a:rPr>
              <a:t>Drugs, </a:t>
            </a:r>
            <a:r>
              <a:rPr lang="en-CA" sz="2400" dirty="0" smtClean="0">
                <a:solidFill>
                  <a:srgbClr val="7030A0"/>
                </a:solidFill>
                <a:latin typeface="Cooper Black" pitchFamily="18" charset="0"/>
              </a:rPr>
              <a:t>Petroleum, Benzene,</a:t>
            </a:r>
          </a:p>
          <a:p>
            <a:pPr marL="457200" indent="-457200" algn="ctr">
              <a:buNone/>
            </a:pPr>
            <a:r>
              <a:rPr lang="en-CA" sz="2400" dirty="0" smtClean="0">
                <a:solidFill>
                  <a:srgbClr val="0000FF"/>
                </a:solidFill>
                <a:latin typeface="Cooper Black" pitchFamily="18" charset="0"/>
              </a:rPr>
              <a:t>Teflon, </a:t>
            </a:r>
            <a:r>
              <a:rPr lang="en-CA" sz="2400" dirty="0" smtClean="0">
                <a:solidFill>
                  <a:srgbClr val="FF0000"/>
                </a:solidFill>
                <a:latin typeface="Cooper Black" pitchFamily="18" charset="0"/>
              </a:rPr>
              <a:t>Hormones    </a:t>
            </a:r>
          </a:p>
        </p:txBody>
      </p:sp>
    </p:spTree>
    <p:extLst>
      <p:ext uri="{BB962C8B-B14F-4D97-AF65-F5344CB8AC3E}">
        <p14:creationId xmlns:p14="http://schemas.microsoft.com/office/powerpoint/2010/main" xmlns="" val="275651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5327" y="975221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9821" y="1583086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 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757779" y="1375331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323528" y="2984068"/>
            <a:ext cx="1505421" cy="578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latin typeface="Agency FB" pitchFamily="34" charset="0"/>
              </a:rPr>
              <a:t>5 carbons</a:t>
            </a:r>
            <a:endParaRPr lang="en-CA" sz="2800" b="1" dirty="0">
              <a:latin typeface="Agency FB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506" y="1976093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583958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05618" y="2002998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0112" y="2610863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498070" y="2403108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6455763" y="3010973"/>
            <a:ext cx="1505421" cy="578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latin typeface="Agency FB" pitchFamily="34" charset="0"/>
              </a:rPr>
              <a:t>5 carbons</a:t>
            </a:r>
            <a:endParaRPr lang="en-CA" sz="2800" b="1" dirty="0">
              <a:latin typeface="Agency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7862" y="2984068"/>
            <a:ext cx="41286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SAME MOLECULE!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311607" y="4869160"/>
            <a:ext cx="3934949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latin typeface="Agency FB" pitchFamily="34" charset="0"/>
              </a:rPr>
              <a:t>5 carbons = </a:t>
            </a:r>
            <a:r>
              <a:rPr lang="en-CA" sz="2800" b="1" dirty="0" smtClean="0">
                <a:solidFill>
                  <a:srgbClr val="7030A0"/>
                </a:solidFill>
                <a:latin typeface="Agency FB" pitchFamily="34" charset="0"/>
              </a:rPr>
              <a:t>pentane</a:t>
            </a:r>
            <a:endParaRPr lang="en-CA" sz="28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51858" y="3744646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26352" y="4352511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844310" y="4144756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560138" y="3744646"/>
            <a:ext cx="576624" cy="41419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79081" y="3691954"/>
            <a:ext cx="251144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latin typeface="Agency FB" pitchFamily="34" charset="0"/>
              </a:rPr>
              <a:t>1 carbon = </a:t>
            </a:r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7020272" y="3944701"/>
            <a:ext cx="360040" cy="135650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524328" y="3880672"/>
            <a:ext cx="1512168" cy="15670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latin typeface="Agency FB" pitchFamily="34" charset="0"/>
              </a:rPr>
              <a:t>PUT THEM TOGETHER</a:t>
            </a:r>
          </a:p>
          <a:p>
            <a:r>
              <a:rPr lang="en-CA" sz="2400" b="1" dirty="0" smtClean="0">
                <a:latin typeface="Agency FB" pitchFamily="34" charset="0"/>
              </a:rPr>
              <a:t>(Alkyl group first)</a:t>
            </a:r>
            <a:endParaRPr lang="en-CA" sz="2400" b="1" dirty="0">
              <a:latin typeface="Agency FB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17958" y="2376203"/>
            <a:ext cx="0" cy="193668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>
          <a:xfrm>
            <a:off x="173214" y="93182"/>
            <a:ext cx="8763000" cy="8820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2400" dirty="0" smtClean="0">
                <a:solidFill>
                  <a:srgbClr val="00B050"/>
                </a:solidFill>
                <a:latin typeface="Berlin Sans FB" pitchFamily="34" charset="0"/>
              </a:rPr>
              <a:t>2. FIND and NAME THE VARIOUS </a:t>
            </a:r>
            <a:r>
              <a:rPr lang="en-CA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ALKYL GROUPS </a:t>
            </a:r>
            <a:r>
              <a:rPr lang="en-CA" sz="2400" dirty="0" smtClean="0">
                <a:solidFill>
                  <a:srgbClr val="00B050"/>
                </a:solidFill>
                <a:latin typeface="Berlin Sans FB" pitchFamily="34" charset="0"/>
              </a:rPr>
              <a:t>WHICH ARE ATTACHED TO THE PARENT CHAIN</a:t>
            </a:r>
            <a:endParaRPr lang="en-CA" sz="2400" dirty="0">
              <a:solidFill>
                <a:srgbClr val="00B05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61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3" grpId="0" animBg="1"/>
      <p:bldP spid="2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5327" y="975221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9821" y="1583086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 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757779" y="1375331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323528" y="2984068"/>
            <a:ext cx="1505421" cy="578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latin typeface="Agency FB" pitchFamily="34" charset="0"/>
              </a:rPr>
              <a:t>5 carbons</a:t>
            </a:r>
            <a:endParaRPr lang="en-CA" sz="2800" b="1" dirty="0">
              <a:latin typeface="Agency FB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506" y="1976093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583958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05618" y="2002998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0112" y="2610863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498070" y="2403108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6455763" y="3010973"/>
            <a:ext cx="1505421" cy="578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latin typeface="Agency FB" pitchFamily="34" charset="0"/>
              </a:rPr>
              <a:t>5 carbons</a:t>
            </a:r>
            <a:endParaRPr lang="en-CA" sz="2800" b="1" dirty="0">
              <a:latin typeface="Agency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7862" y="2984068"/>
            <a:ext cx="41286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SAME MOLECULE!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311607" y="4869160"/>
            <a:ext cx="3934949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latin typeface="Agency FB" pitchFamily="34" charset="0"/>
              </a:rPr>
              <a:t>5 carbons = </a:t>
            </a:r>
            <a:r>
              <a:rPr lang="en-CA" sz="2800" b="1" dirty="0" smtClean="0">
                <a:solidFill>
                  <a:srgbClr val="7030A0"/>
                </a:solidFill>
                <a:latin typeface="Agency FB" pitchFamily="34" charset="0"/>
              </a:rPr>
              <a:t>pentane</a:t>
            </a:r>
            <a:endParaRPr lang="en-CA" sz="28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51858" y="3744646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26352" y="4352511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844310" y="4144756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560138" y="3744646"/>
            <a:ext cx="576624" cy="41419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79081" y="3691954"/>
            <a:ext cx="251144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latin typeface="Agency FB" pitchFamily="34" charset="0"/>
              </a:rPr>
              <a:t>1 carbon = </a:t>
            </a:r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endParaRPr lang="en-CA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7020272" y="3944701"/>
            <a:ext cx="360040" cy="135650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524328" y="3880672"/>
            <a:ext cx="1512168" cy="15670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latin typeface="Agency FB" pitchFamily="34" charset="0"/>
              </a:rPr>
              <a:t>PUT THEM TOGETHER</a:t>
            </a:r>
          </a:p>
          <a:p>
            <a:r>
              <a:rPr lang="en-CA" sz="2400" b="1" dirty="0" smtClean="0">
                <a:latin typeface="Agency FB" pitchFamily="34" charset="0"/>
              </a:rPr>
              <a:t>(Alkyl group first)</a:t>
            </a:r>
            <a:endParaRPr lang="en-CA" sz="2400" b="1" dirty="0">
              <a:latin typeface="Agency FB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203134" y="5805264"/>
            <a:ext cx="2933628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r>
              <a:rPr lang="en-CA" sz="2800" b="1" dirty="0" smtClean="0">
                <a:solidFill>
                  <a:srgbClr val="7030A0"/>
                </a:solidFill>
                <a:latin typeface="Agency FB" pitchFamily="34" charset="0"/>
              </a:rPr>
              <a:t>pentane</a:t>
            </a:r>
            <a:endParaRPr lang="en-CA" sz="28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917958" y="2376203"/>
            <a:ext cx="0" cy="193668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/>
          <p:cNvSpPr txBox="1">
            <a:spLocks/>
          </p:cNvSpPr>
          <p:nvPr/>
        </p:nvSpPr>
        <p:spPr>
          <a:xfrm>
            <a:off x="173214" y="93182"/>
            <a:ext cx="8763000" cy="8820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2400" dirty="0" smtClean="0">
                <a:solidFill>
                  <a:srgbClr val="00B050"/>
                </a:solidFill>
                <a:latin typeface="Berlin Sans FB" pitchFamily="34" charset="0"/>
              </a:rPr>
              <a:t>2. FIND and NAME THE VARIOUS </a:t>
            </a:r>
            <a:r>
              <a:rPr lang="en-CA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ALKYL GROUPS </a:t>
            </a:r>
            <a:r>
              <a:rPr lang="en-CA" sz="2400" dirty="0" smtClean="0">
                <a:solidFill>
                  <a:srgbClr val="00B050"/>
                </a:solidFill>
                <a:latin typeface="Berlin Sans FB" pitchFamily="34" charset="0"/>
              </a:rPr>
              <a:t>WHICH ARE ATTACHED TO THE PARENT CHAIN</a:t>
            </a:r>
            <a:endParaRPr lang="en-CA" sz="2400" dirty="0">
              <a:solidFill>
                <a:srgbClr val="00B050"/>
              </a:solidFill>
              <a:latin typeface="Berlin Sans FB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502342" y="5805264"/>
            <a:ext cx="2933628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>
                <a:solidFill>
                  <a:srgbClr val="FF0000"/>
                </a:solidFill>
                <a:latin typeface="Agency FB" pitchFamily="34" charset="0"/>
              </a:rPr>
              <a:t>m</a:t>
            </a:r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ethyl – </a:t>
            </a:r>
            <a:r>
              <a:rPr lang="en-CA" sz="2800" b="1" dirty="0" smtClean="0">
                <a:solidFill>
                  <a:srgbClr val="7030A0"/>
                </a:solidFill>
                <a:latin typeface="Agency FB" pitchFamily="34" charset="0"/>
              </a:rPr>
              <a:t>pentane</a:t>
            </a:r>
            <a:endParaRPr lang="en-CA" sz="2800" b="1" dirty="0">
              <a:solidFill>
                <a:srgbClr val="7030A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23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81580" y="588887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56074" y="1196752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374032" y="988997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6084168" y="782287"/>
            <a:ext cx="2933628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r>
              <a:rPr lang="en-CA" sz="2800" b="1" dirty="0" smtClean="0">
                <a:solidFill>
                  <a:srgbClr val="7030A0"/>
                </a:solidFill>
                <a:latin typeface="Agency FB" pitchFamily="34" charset="0"/>
              </a:rPr>
              <a:t>pentane</a:t>
            </a:r>
            <a:endParaRPr lang="en-CA" sz="28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7808" y="1885031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latin typeface="Arial Narrow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2302" y="2492896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130260" y="2285141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390407" y="1885031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64901" y="2492896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6682859" y="2285141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995936" y="2185120"/>
            <a:ext cx="8322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</a:t>
            </a:r>
            <a:endParaRPr lang="en-US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0913" y="2866145"/>
            <a:ext cx="28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Berlin Sans FB" pitchFamily="34" charset="0"/>
              </a:rPr>
              <a:t>1</a:t>
            </a:r>
            <a:endParaRPr lang="en-US" sz="2000" b="1" spc="50" baseline="-25000" dirty="0">
              <a:ln w="11430"/>
              <a:latin typeface="Berlin Sans FB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198471" y="2878114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Berlin Sans FB" pitchFamily="34" charset="0"/>
              </a:rPr>
              <a:t>3</a:t>
            </a:r>
            <a:endParaRPr lang="en-US" sz="2000" b="1" spc="50" baseline="-25000" dirty="0">
              <a:ln w="11430"/>
              <a:latin typeface="Berlin Sans FB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83591" y="2878114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Berlin Sans FB" pitchFamily="34" charset="0"/>
              </a:rPr>
              <a:t>4</a:t>
            </a:r>
            <a:endParaRPr lang="en-US" sz="2000" b="1" spc="50" baseline="-25000" dirty="0">
              <a:ln w="11430"/>
              <a:latin typeface="Berlin Sans FB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74153" y="2856983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Berlin Sans FB" pitchFamily="34" charset="0"/>
              </a:rPr>
              <a:t>3</a:t>
            </a:r>
            <a:endParaRPr lang="en-US" sz="2000" b="1" spc="50" baseline="-25000" dirty="0">
              <a:ln w="11430"/>
              <a:latin typeface="Berlin Sans FB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64189" y="2866145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Berlin Sans FB" pitchFamily="34" charset="0"/>
              </a:rPr>
              <a:t>2</a:t>
            </a:r>
            <a:endParaRPr lang="en-US" sz="2000" b="1" spc="50" baseline="-25000" dirty="0">
              <a:ln w="11430"/>
              <a:latin typeface="Berlin Sans FB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812360" y="2877953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Berlin Sans FB" pitchFamily="34" charset="0"/>
              </a:rPr>
              <a:t>2</a:t>
            </a:r>
            <a:endParaRPr lang="en-US" sz="2000" b="1" spc="50" baseline="-25000" dirty="0">
              <a:ln w="11430"/>
              <a:latin typeface="Berlin Sans FB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532440" y="2866145"/>
            <a:ext cx="28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Berlin Sans FB" pitchFamily="34" charset="0"/>
              </a:rPr>
              <a:t>1</a:t>
            </a:r>
            <a:endParaRPr lang="en-US" sz="2000" b="1" spc="50" baseline="-25000" dirty="0">
              <a:ln w="11430"/>
              <a:latin typeface="Berlin Sans FB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20501" y="288943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Berlin Sans FB" pitchFamily="34" charset="0"/>
              </a:rPr>
              <a:t>5</a:t>
            </a:r>
            <a:endParaRPr lang="en-US" sz="2000" b="1" spc="50" baseline="-25000" dirty="0">
              <a:ln w="11430"/>
              <a:latin typeface="Berlin Sans FB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17913" y="2867123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Berlin Sans FB" pitchFamily="34" charset="0"/>
              </a:rPr>
              <a:t>5</a:t>
            </a:r>
            <a:endParaRPr lang="en-US" sz="2000" b="1" spc="50" baseline="-25000" dirty="0">
              <a:ln w="11430"/>
              <a:latin typeface="Berlin Sans FB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510376" y="2889435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Berlin Sans FB" pitchFamily="34" charset="0"/>
              </a:rPr>
              <a:t>4</a:t>
            </a:r>
            <a:endParaRPr lang="en-US" sz="2000" b="1" spc="50" baseline="-25000" dirty="0">
              <a:ln w="11430"/>
              <a:latin typeface="Berlin Sans FB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214769" y="75771"/>
            <a:ext cx="6422554" cy="5131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2400" dirty="0" smtClean="0">
                <a:solidFill>
                  <a:srgbClr val="FF0000"/>
                </a:solidFill>
                <a:latin typeface="Berlin Sans FB" pitchFamily="34" charset="0"/>
              </a:rPr>
              <a:t>3. </a:t>
            </a:r>
            <a:r>
              <a:rPr lang="en-CA" sz="2400" b="1" dirty="0" smtClean="0">
                <a:solidFill>
                  <a:srgbClr val="7030A0"/>
                </a:solidFill>
                <a:latin typeface="Berlin Sans FB" pitchFamily="34" charset="0"/>
              </a:rPr>
              <a:t>NUMBER</a:t>
            </a:r>
            <a:r>
              <a:rPr lang="en-CA" sz="2400" dirty="0" smtClean="0">
                <a:solidFill>
                  <a:srgbClr val="7030A0"/>
                </a:solidFill>
                <a:latin typeface="Berlin Sans FB" pitchFamily="34" charset="0"/>
              </a:rPr>
              <a:t> </a:t>
            </a:r>
            <a:r>
              <a:rPr lang="en-CA" sz="2400" dirty="0" smtClean="0">
                <a:solidFill>
                  <a:srgbClr val="FF0000"/>
                </a:solidFill>
                <a:latin typeface="Berlin Sans FB" pitchFamily="34" charset="0"/>
              </a:rPr>
              <a:t>THE PARENT CHAIN</a:t>
            </a:r>
            <a:endParaRPr lang="en-CA" sz="2400" dirty="0">
              <a:solidFill>
                <a:srgbClr val="FF00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05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81580" y="588887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56074" y="1196752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374032" y="988997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6050975" y="699726"/>
            <a:ext cx="2933628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r>
              <a:rPr lang="en-CA" sz="2800" b="1" dirty="0" smtClean="0">
                <a:solidFill>
                  <a:srgbClr val="7030A0"/>
                </a:solidFill>
                <a:latin typeface="Agency FB" pitchFamily="34" charset="0"/>
              </a:rPr>
              <a:t>pentane</a:t>
            </a:r>
            <a:endParaRPr lang="en-CA" sz="28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7808" y="1885031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latin typeface="Arial Narrow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2302" y="2492896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130260" y="2285141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390407" y="1885031"/>
            <a:ext cx="584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latin typeface="Arial Narrow" pitchFamily="34" charset="0"/>
              </a:rPr>
              <a:t>3</a:t>
            </a:r>
            <a:endParaRPr lang="en-US" sz="2000" b="1" spc="50" baseline="-25000" dirty="0">
              <a:ln w="11430"/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64901" y="2492896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6682859" y="2285141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995936" y="2185120"/>
            <a:ext cx="8322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</a:t>
            </a:r>
            <a:endParaRPr lang="en-US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0913" y="2866145"/>
            <a:ext cx="28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Berlin Sans FB" pitchFamily="34" charset="0"/>
              </a:rPr>
              <a:t>1</a:t>
            </a:r>
            <a:endParaRPr lang="en-US" sz="2000" b="1" spc="50" baseline="-25000" dirty="0">
              <a:ln w="11430"/>
              <a:latin typeface="Berlin Sans FB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198471" y="2878114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Berlin Sans FB" pitchFamily="34" charset="0"/>
              </a:rPr>
              <a:t>3</a:t>
            </a:r>
            <a:endParaRPr lang="en-US" sz="2000" b="1" spc="50" baseline="-25000" dirty="0">
              <a:ln w="11430"/>
              <a:latin typeface="Berlin Sans FB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83591" y="2878114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Berlin Sans FB" pitchFamily="34" charset="0"/>
              </a:rPr>
              <a:t>4</a:t>
            </a:r>
            <a:endParaRPr lang="en-US" sz="2000" b="1" spc="50" baseline="-25000" dirty="0">
              <a:ln w="11430"/>
              <a:latin typeface="Berlin Sans FB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74153" y="2856983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Berlin Sans FB" pitchFamily="34" charset="0"/>
              </a:rPr>
              <a:t>3</a:t>
            </a:r>
            <a:endParaRPr lang="en-US" sz="2000" b="1" spc="50" baseline="-25000" dirty="0">
              <a:ln w="11430"/>
              <a:latin typeface="Berlin Sans FB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64189" y="2866145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Berlin Sans FB" pitchFamily="34" charset="0"/>
              </a:rPr>
              <a:t>2</a:t>
            </a:r>
            <a:endParaRPr lang="en-US" sz="2000" b="1" spc="50" baseline="-25000" dirty="0">
              <a:ln w="11430"/>
              <a:latin typeface="Berlin Sans FB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812360" y="2877953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Berlin Sans FB" pitchFamily="34" charset="0"/>
              </a:rPr>
              <a:t>2</a:t>
            </a:r>
            <a:endParaRPr lang="en-US" sz="2000" b="1" spc="50" baseline="-25000" dirty="0">
              <a:ln w="11430"/>
              <a:latin typeface="Berlin Sans FB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532440" y="2866145"/>
            <a:ext cx="28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Berlin Sans FB" pitchFamily="34" charset="0"/>
              </a:rPr>
              <a:t>1</a:t>
            </a:r>
            <a:endParaRPr lang="en-US" sz="2000" b="1" spc="50" baseline="-25000" dirty="0">
              <a:ln w="11430"/>
              <a:latin typeface="Berlin Sans FB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20501" y="288943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Berlin Sans FB" pitchFamily="34" charset="0"/>
              </a:rPr>
              <a:t>5</a:t>
            </a:r>
            <a:endParaRPr lang="en-US" sz="2000" b="1" spc="50" baseline="-25000" dirty="0">
              <a:ln w="11430"/>
              <a:latin typeface="Berlin Sans FB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17913" y="2867123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Berlin Sans FB" pitchFamily="34" charset="0"/>
              </a:rPr>
              <a:t>5</a:t>
            </a:r>
            <a:endParaRPr lang="en-US" sz="2000" b="1" spc="50" baseline="-25000" dirty="0">
              <a:ln w="11430"/>
              <a:latin typeface="Berlin Sans FB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510376" y="2889435"/>
            <a:ext cx="344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latin typeface="Berlin Sans FB" pitchFamily="34" charset="0"/>
              </a:rPr>
              <a:t>4</a:t>
            </a:r>
            <a:endParaRPr lang="en-US" sz="2000" b="1" spc="50" baseline="-25000" dirty="0">
              <a:ln w="11430"/>
              <a:latin typeface="Berlin Sans FB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66998" y="3429000"/>
            <a:ext cx="2933628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latin typeface="Agency FB" pitchFamily="34" charset="0"/>
              </a:rPr>
              <a:t>2</a:t>
            </a:r>
            <a:r>
              <a:rPr lang="en-CA" sz="2800" b="1" dirty="0" smtClean="0">
                <a:solidFill>
                  <a:srgbClr val="00B0F0"/>
                </a:solidFill>
                <a:latin typeface="Agency FB" pitchFamily="34" charset="0"/>
              </a:rPr>
              <a:t> - </a:t>
            </a:r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r>
              <a:rPr lang="en-CA" sz="2800" b="1" dirty="0" smtClean="0">
                <a:solidFill>
                  <a:srgbClr val="7030A0"/>
                </a:solidFill>
                <a:latin typeface="Agency FB" pitchFamily="34" charset="0"/>
              </a:rPr>
              <a:t>pentane</a:t>
            </a:r>
            <a:endParaRPr lang="en-CA" sz="28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084168" y="3429000"/>
            <a:ext cx="2933628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latin typeface="Agency FB" pitchFamily="34" charset="0"/>
              </a:rPr>
              <a:t>4</a:t>
            </a:r>
            <a:r>
              <a:rPr lang="en-CA" sz="2800" b="1" dirty="0" smtClean="0">
                <a:solidFill>
                  <a:srgbClr val="00B0F0"/>
                </a:solidFill>
                <a:latin typeface="Agency FB" pitchFamily="34" charset="0"/>
              </a:rPr>
              <a:t> - </a:t>
            </a:r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r>
              <a:rPr lang="en-CA" sz="2800" b="1" dirty="0" smtClean="0">
                <a:solidFill>
                  <a:srgbClr val="7030A0"/>
                </a:solidFill>
                <a:latin typeface="Agency FB" pitchFamily="34" charset="0"/>
              </a:rPr>
              <a:t>pentane</a:t>
            </a:r>
            <a:endParaRPr lang="en-CA" sz="28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78510" y="4478711"/>
            <a:ext cx="8106417" cy="4766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dirty="0" smtClean="0">
                <a:solidFill>
                  <a:srgbClr val="002060"/>
                </a:solidFill>
                <a:latin typeface="Berlin Sans FB" pitchFamily="34" charset="0"/>
              </a:rPr>
              <a:t>5. Choose the lowest possible set of numbers</a:t>
            </a:r>
            <a:endParaRPr lang="en-CA" sz="2800" dirty="0">
              <a:solidFill>
                <a:srgbClr val="002060"/>
              </a:solidFill>
              <a:latin typeface="Berlin Sans FB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-180528" y="3089490"/>
            <a:ext cx="4032448" cy="120360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2152194" y="5299969"/>
            <a:ext cx="4703147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b="1" dirty="0" smtClean="0">
                <a:latin typeface="Agency FB" pitchFamily="34" charset="0"/>
              </a:rPr>
              <a:t>2</a:t>
            </a:r>
            <a:r>
              <a:rPr lang="en-CA" sz="4800" b="1" dirty="0" smtClean="0">
                <a:solidFill>
                  <a:srgbClr val="00B0F0"/>
                </a:solidFill>
                <a:latin typeface="Agency FB" pitchFamily="34" charset="0"/>
              </a:rPr>
              <a:t> - </a:t>
            </a:r>
            <a:r>
              <a:rPr lang="en-CA" sz="48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r>
              <a:rPr lang="en-CA" sz="4800" b="1" dirty="0" smtClean="0">
                <a:solidFill>
                  <a:srgbClr val="7030A0"/>
                </a:solidFill>
                <a:latin typeface="Agency FB" pitchFamily="34" charset="0"/>
              </a:rPr>
              <a:t>pentane</a:t>
            </a:r>
            <a:endParaRPr lang="en-CA" sz="48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215578" y="3364328"/>
            <a:ext cx="8322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</a:t>
            </a:r>
            <a:endParaRPr lang="en-US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71209" y="0"/>
            <a:ext cx="8903646" cy="6997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2000" dirty="0" smtClean="0">
                <a:solidFill>
                  <a:srgbClr val="002060"/>
                </a:solidFill>
                <a:latin typeface="Berlin Sans FB" pitchFamily="34" charset="0"/>
              </a:rPr>
              <a:t>4. NOTE THE </a:t>
            </a:r>
            <a:r>
              <a:rPr lang="en-CA" sz="2000" b="1" u="sng" dirty="0" smtClean="0">
                <a:solidFill>
                  <a:srgbClr val="FF0000"/>
                </a:solidFill>
                <a:latin typeface="Berlin Sans FB" pitchFamily="34" charset="0"/>
              </a:rPr>
              <a:t>CARBON</a:t>
            </a:r>
            <a:r>
              <a:rPr lang="en-CA" sz="20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000" b="1" u="sng" dirty="0" smtClean="0">
                <a:solidFill>
                  <a:srgbClr val="FF0000"/>
                </a:solidFill>
                <a:latin typeface="Berlin Sans FB" pitchFamily="34" charset="0"/>
              </a:rPr>
              <a:t>ATOM </a:t>
            </a:r>
            <a:r>
              <a:rPr lang="en-CA" sz="2000" dirty="0" smtClean="0">
                <a:solidFill>
                  <a:srgbClr val="002060"/>
                </a:solidFill>
                <a:latin typeface="Berlin Sans FB" pitchFamily="34" charset="0"/>
              </a:rPr>
              <a:t>AT WHICH THE </a:t>
            </a:r>
            <a:r>
              <a:rPr lang="en-CA" sz="2000" b="1" u="sng" dirty="0" smtClean="0">
                <a:solidFill>
                  <a:srgbClr val="FF0000"/>
                </a:solidFill>
                <a:latin typeface="Berlin Sans FB" pitchFamily="34" charset="0"/>
              </a:rPr>
              <a:t>ALKYL</a:t>
            </a:r>
            <a:r>
              <a:rPr lang="en-CA" sz="20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000" b="1" u="sng" dirty="0" smtClean="0">
                <a:solidFill>
                  <a:srgbClr val="FF0000"/>
                </a:solidFill>
                <a:latin typeface="Berlin Sans FB" pitchFamily="34" charset="0"/>
              </a:rPr>
              <a:t>GROUPS</a:t>
            </a:r>
            <a:r>
              <a:rPr lang="en-CA" sz="20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000" dirty="0" smtClean="0">
                <a:solidFill>
                  <a:srgbClr val="002060"/>
                </a:solidFill>
                <a:latin typeface="Berlin Sans FB" pitchFamily="34" charset="0"/>
              </a:rPr>
              <a:t>ARE </a:t>
            </a:r>
            <a:r>
              <a:rPr lang="en-CA" sz="2000" b="1" u="sng" dirty="0" smtClean="0">
                <a:solidFill>
                  <a:srgbClr val="FF0000"/>
                </a:solidFill>
                <a:latin typeface="Berlin Sans FB" pitchFamily="34" charset="0"/>
              </a:rPr>
              <a:t>ATTACHED</a:t>
            </a:r>
            <a:r>
              <a:rPr lang="en-CA" sz="20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000" dirty="0" smtClean="0">
                <a:solidFill>
                  <a:srgbClr val="002060"/>
                </a:solidFill>
                <a:latin typeface="Berlin Sans FB" pitchFamily="34" charset="0"/>
              </a:rPr>
              <a:t>TO</a:t>
            </a:r>
            <a:endParaRPr lang="en-CA" sz="2000" dirty="0">
              <a:solidFill>
                <a:srgbClr val="002060"/>
              </a:solidFill>
              <a:latin typeface="Berlin Sans FB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2171458" y="6029121"/>
            <a:ext cx="4703147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b="1" dirty="0" smtClean="0">
                <a:latin typeface="Agency FB" pitchFamily="34" charset="0"/>
              </a:rPr>
              <a:t>2</a:t>
            </a:r>
            <a:r>
              <a:rPr lang="en-CA" sz="4800" b="1" dirty="0" smtClean="0">
                <a:solidFill>
                  <a:srgbClr val="00B0F0"/>
                </a:solidFill>
                <a:latin typeface="Agency FB" pitchFamily="34" charset="0"/>
              </a:rPr>
              <a:t> – </a:t>
            </a:r>
            <a:r>
              <a:rPr lang="en-CA" sz="4800" b="1" dirty="0" smtClean="0">
                <a:solidFill>
                  <a:srgbClr val="FF0000"/>
                </a:solidFill>
                <a:latin typeface="Agency FB" pitchFamily="34" charset="0"/>
              </a:rPr>
              <a:t>methyl – </a:t>
            </a:r>
            <a:r>
              <a:rPr lang="en-CA" sz="4800" b="1" dirty="0" smtClean="0">
                <a:solidFill>
                  <a:srgbClr val="7030A0"/>
                </a:solidFill>
                <a:latin typeface="Agency FB" pitchFamily="34" charset="0"/>
              </a:rPr>
              <a:t>pentane</a:t>
            </a:r>
            <a:endParaRPr lang="en-CA" sz="4800" b="1" dirty="0">
              <a:solidFill>
                <a:srgbClr val="7030A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2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45" grpId="0" animBg="1"/>
      <p:bldP spid="46" grpId="0" animBg="1"/>
      <p:bldP spid="47" grpId="0"/>
      <p:bldP spid="49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0" y="0"/>
            <a:ext cx="9144000" cy="69972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3600" b="1" dirty="0" smtClean="0">
                <a:latin typeface="Agency FB" panose="020B0503020202020204" pitchFamily="34" charset="0"/>
              </a:rPr>
              <a:t>Name the following alkanes</a:t>
            </a:r>
            <a:endParaRPr lang="en-CA" sz="3600" b="1" dirty="0">
              <a:latin typeface="Agency FB" panose="020B0503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723374"/>
            <a:ext cx="2967038" cy="220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199"/>
            <a:ext cx="3779520" cy="170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231359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7620000" y="1358464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6614160" y="1358464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5867400" y="1358464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4876800" y="1354522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1676400" y="2029811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2209800" y="2346435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2971800" y="203638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58389" y="4063449"/>
            <a:ext cx="299441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latin typeface="Agency FB" pitchFamily="34" charset="0"/>
              </a:rPr>
              <a:t>2</a:t>
            </a:r>
            <a:r>
              <a:rPr lang="en-CA" sz="3200" b="1" dirty="0" smtClean="0">
                <a:solidFill>
                  <a:srgbClr val="00B0F0"/>
                </a:solidFill>
                <a:latin typeface="Agency FB" pitchFamily="34" charset="0"/>
              </a:rPr>
              <a:t> – 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methyl –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butane</a:t>
            </a:r>
            <a:endParaRPr lang="en-CA" sz="32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72840" y="3124200"/>
            <a:ext cx="2979960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latin typeface="Agency FB" pitchFamily="34" charset="0"/>
              </a:rPr>
              <a:t>2</a:t>
            </a:r>
            <a:r>
              <a:rPr lang="en-CA" sz="3200" b="1" dirty="0" smtClean="0">
                <a:solidFill>
                  <a:srgbClr val="00B0F0"/>
                </a:solidFill>
                <a:latin typeface="Agency FB" pitchFamily="34" charset="0"/>
              </a:rPr>
              <a:t> – 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butane</a:t>
            </a:r>
            <a:endParaRPr lang="en-CA" sz="32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509509" y="4063449"/>
            <a:ext cx="2994411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latin typeface="Agency FB" pitchFamily="34" charset="0"/>
              </a:rPr>
              <a:t>2</a:t>
            </a:r>
            <a:r>
              <a:rPr lang="en-CA" sz="3200" b="1" dirty="0" smtClean="0">
                <a:solidFill>
                  <a:srgbClr val="00B0F0"/>
                </a:solidFill>
                <a:latin typeface="Agency FB" pitchFamily="34" charset="0"/>
              </a:rPr>
              <a:t> – 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methyl –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butane</a:t>
            </a:r>
            <a:endParaRPr lang="en-CA" sz="32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523960" y="3124200"/>
            <a:ext cx="2979960" cy="5785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latin typeface="Agency FB" pitchFamily="34" charset="0"/>
              </a:rPr>
              <a:t>2</a:t>
            </a:r>
            <a:r>
              <a:rPr lang="en-CA" sz="3200" b="1" dirty="0" smtClean="0">
                <a:solidFill>
                  <a:srgbClr val="00B0F0"/>
                </a:solidFill>
                <a:latin typeface="Agency FB" pitchFamily="34" charset="0"/>
              </a:rPr>
              <a:t> – </a:t>
            </a:r>
            <a:r>
              <a:rPr lang="en-CA" sz="3200" b="1" dirty="0" smtClean="0">
                <a:solidFill>
                  <a:srgbClr val="FF0000"/>
                </a:solidFill>
                <a:latin typeface="Agency FB" pitchFamily="34" charset="0"/>
              </a:rPr>
              <a:t>methyl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butane</a:t>
            </a:r>
            <a:endParaRPr lang="en-CA" sz="3200" b="1" dirty="0">
              <a:solidFill>
                <a:srgbClr val="7030A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69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6346"/>
            <a:ext cx="9144000" cy="9970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RULES FOR NAMING!</a:t>
            </a:r>
            <a:endParaRPr lang="en-CA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8284" y="1340768"/>
            <a:ext cx="7632848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IF YOU HAVE MORE THAN ONLY ONE ALKYL GROUP?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6395" y="3092391"/>
            <a:ext cx="3751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spc="50" dirty="0">
                <a:ln w="11430"/>
                <a:latin typeface="Arial Narrow" pitchFamily="34" charset="0"/>
              </a:rPr>
              <a:t>CH</a:t>
            </a:r>
            <a:r>
              <a:rPr lang="en-US" sz="32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3200" b="1" spc="50" dirty="0">
                <a:ln w="11430"/>
                <a:latin typeface="Arial Narrow" pitchFamily="34" charset="0"/>
              </a:rPr>
              <a:t> – </a:t>
            </a:r>
            <a:r>
              <a:rPr lang="en-US" sz="3200" b="1" spc="50" dirty="0" smtClean="0">
                <a:ln w="11430"/>
                <a:latin typeface="Arial Narrow" pitchFamily="34" charset="0"/>
              </a:rPr>
              <a:t>CH </a:t>
            </a:r>
            <a:r>
              <a:rPr lang="en-US" sz="3200" b="1" spc="50" dirty="0">
                <a:ln w="11430"/>
                <a:latin typeface="Arial Narrow" pitchFamily="34" charset="0"/>
              </a:rPr>
              <a:t>– CH</a:t>
            </a:r>
            <a:r>
              <a:rPr lang="en-US" sz="32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3200" b="1" spc="50" dirty="0">
                <a:ln w="11430"/>
                <a:latin typeface="Arial Narrow" pitchFamily="34" charset="0"/>
              </a:rPr>
              <a:t> </a:t>
            </a:r>
            <a:r>
              <a:rPr lang="en-US" sz="3200" b="1" spc="50" dirty="0" smtClean="0">
                <a:ln w="11430"/>
                <a:latin typeface="Arial Narrow" pitchFamily="34" charset="0"/>
              </a:rPr>
              <a:t>– </a:t>
            </a:r>
            <a:r>
              <a:rPr lang="en-US" sz="3200" b="1" spc="50" dirty="0">
                <a:ln w="11430"/>
                <a:latin typeface="Arial Narrow" pitchFamily="34" charset="0"/>
              </a:rPr>
              <a:t>CH</a:t>
            </a:r>
            <a:r>
              <a:rPr lang="en-US" sz="32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58262" y="4013654"/>
            <a:ext cx="4874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spc="50" dirty="0">
                <a:ln w="11430"/>
                <a:latin typeface="Arial Narrow" pitchFamily="34" charset="0"/>
              </a:rPr>
              <a:t>CH</a:t>
            </a:r>
            <a:r>
              <a:rPr lang="en-US" sz="32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3200" b="1" spc="50" dirty="0">
                <a:ln w="11430"/>
                <a:latin typeface="Arial Narrow" pitchFamily="34" charset="0"/>
              </a:rPr>
              <a:t> – CH</a:t>
            </a:r>
            <a:r>
              <a:rPr lang="en-US" sz="3200" b="1" spc="50" baseline="-25000" dirty="0">
                <a:ln w="11430"/>
                <a:latin typeface="Arial Narrow" pitchFamily="34" charset="0"/>
              </a:rPr>
              <a:t>2 </a:t>
            </a:r>
            <a:r>
              <a:rPr lang="en-US" sz="3200" b="1" spc="50" dirty="0">
                <a:ln w="11430"/>
                <a:latin typeface="Arial Narrow" pitchFamily="34" charset="0"/>
              </a:rPr>
              <a:t>– </a:t>
            </a:r>
            <a:r>
              <a:rPr lang="en-US" sz="3200" b="1" spc="50" dirty="0" smtClean="0">
                <a:ln w="11430"/>
                <a:latin typeface="Arial Narrow" pitchFamily="34" charset="0"/>
              </a:rPr>
              <a:t>CH</a:t>
            </a:r>
            <a:r>
              <a:rPr lang="en-US" sz="3200" b="1" spc="50" baseline="-25000" dirty="0" smtClean="0">
                <a:ln w="11430"/>
                <a:latin typeface="Arial Narrow" pitchFamily="34" charset="0"/>
              </a:rPr>
              <a:t>  </a:t>
            </a:r>
            <a:r>
              <a:rPr lang="en-US" sz="3200" b="1" spc="50" dirty="0">
                <a:ln w="11430"/>
                <a:latin typeface="Arial Narrow" pitchFamily="34" charset="0"/>
              </a:rPr>
              <a:t>– CH</a:t>
            </a:r>
            <a:r>
              <a:rPr lang="en-US" sz="32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3200" b="1" spc="50" dirty="0">
                <a:ln w="11430"/>
                <a:latin typeface="Arial Narrow" pitchFamily="34" charset="0"/>
              </a:rPr>
              <a:t>  – CH</a:t>
            </a:r>
            <a:r>
              <a:rPr lang="en-US" sz="32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295596" y="3677166"/>
            <a:ext cx="0" cy="3603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276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109125" y="5733256"/>
            <a:ext cx="8961133" cy="47667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dirty="0" smtClean="0">
                <a:latin typeface="Berlin Sans FB" pitchFamily="34" charset="0"/>
              </a:rPr>
              <a:t>5. CHOOSE </a:t>
            </a:r>
            <a:r>
              <a:rPr lang="en-CA" sz="2800" u="sng" dirty="0" smtClean="0">
                <a:solidFill>
                  <a:srgbClr val="C00000"/>
                </a:solidFill>
                <a:latin typeface="Berlin Sans FB" pitchFamily="34" charset="0"/>
              </a:rPr>
              <a:t>THE LOWEST POSSIBLE SET </a:t>
            </a:r>
            <a:r>
              <a:rPr lang="en-CA" sz="2800" dirty="0" smtClean="0">
                <a:latin typeface="Berlin Sans FB" pitchFamily="34" charset="0"/>
              </a:rPr>
              <a:t>OF NUMBERS</a:t>
            </a:r>
            <a:endParaRPr lang="en-CA" sz="2800" dirty="0">
              <a:latin typeface="Berlin Sans FB" pitchFamily="34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25580" y="1020935"/>
            <a:ext cx="8859208" cy="1026232"/>
          </a:xfrm>
          <a:solidFill>
            <a:srgbClr val="FFFF99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1. FIND and NAME </a:t>
            </a:r>
            <a:r>
              <a:rPr lang="en-CA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LONGEST CONTINUOS CHAIN </a:t>
            </a: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OF CARBON ATOMS </a:t>
            </a:r>
            <a:r>
              <a:rPr lang="en-CA" sz="2800" dirty="0" smtClean="0">
                <a:latin typeface="Berlin Sans FB" pitchFamily="34" charset="0"/>
              </a:rPr>
              <a:t>(A PARENT CHAIN)</a:t>
            </a:r>
            <a:endParaRPr lang="en-CA" sz="2800" dirty="0">
              <a:latin typeface="Berlin Sans FB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90500" y="2133600"/>
            <a:ext cx="8763000" cy="10262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2800" dirty="0" smtClean="0">
                <a:solidFill>
                  <a:srgbClr val="00B050"/>
                </a:solidFill>
                <a:latin typeface="Berlin Sans FB" pitchFamily="34" charset="0"/>
              </a:rPr>
              <a:t>2. FIND and NAME THE VARIOUS </a:t>
            </a:r>
            <a:r>
              <a:rPr lang="en-CA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ALKYL GROUPS </a:t>
            </a:r>
            <a:r>
              <a:rPr lang="en-CA" sz="2800" dirty="0" smtClean="0">
                <a:solidFill>
                  <a:srgbClr val="00B050"/>
                </a:solidFill>
                <a:latin typeface="Berlin Sans FB" pitchFamily="34" charset="0"/>
              </a:rPr>
              <a:t>WHICH ARE ATTACHED TO THE PARENT CHAIN</a:t>
            </a:r>
            <a:endParaRPr lang="en-CA" sz="2800" dirty="0">
              <a:solidFill>
                <a:srgbClr val="00B050"/>
              </a:solidFill>
              <a:latin typeface="Berlin Sans FB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403457" y="3365324"/>
            <a:ext cx="6422554" cy="5131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2800" dirty="0" smtClean="0">
                <a:solidFill>
                  <a:srgbClr val="FF0000"/>
                </a:solidFill>
                <a:latin typeface="Berlin Sans FB" pitchFamily="34" charset="0"/>
              </a:rPr>
              <a:t>3. </a:t>
            </a:r>
            <a:r>
              <a:rPr lang="en-CA" sz="2800" b="1" dirty="0" smtClean="0">
                <a:solidFill>
                  <a:srgbClr val="7030A0"/>
                </a:solidFill>
                <a:latin typeface="Berlin Sans FB" pitchFamily="34" charset="0"/>
              </a:rPr>
              <a:t>NUMBER</a:t>
            </a: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 </a:t>
            </a:r>
            <a:r>
              <a:rPr lang="en-CA" sz="2800" dirty="0" smtClean="0">
                <a:solidFill>
                  <a:srgbClr val="FF0000"/>
                </a:solidFill>
                <a:latin typeface="Berlin Sans FB" pitchFamily="34" charset="0"/>
              </a:rPr>
              <a:t>THE PARENT CHAIN</a:t>
            </a:r>
            <a:endParaRPr lang="en-CA" sz="28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09125" y="4038600"/>
            <a:ext cx="8903646" cy="1447800"/>
          </a:xfrm>
          <a:prstGeom prst="rect">
            <a:avLst/>
          </a:prstGeom>
          <a:solidFill>
            <a:srgbClr val="99FF9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800" dirty="0" smtClean="0">
                <a:solidFill>
                  <a:srgbClr val="002060"/>
                </a:solidFill>
                <a:latin typeface="Berlin Sans FB" pitchFamily="34" charset="0"/>
              </a:rPr>
              <a:t>4. NOTE THE </a:t>
            </a:r>
            <a:r>
              <a:rPr lang="en-CA" sz="2800" b="1" u="sng" dirty="0" smtClean="0">
                <a:solidFill>
                  <a:srgbClr val="FF0000"/>
                </a:solidFill>
                <a:latin typeface="Berlin Sans FB" pitchFamily="34" charset="0"/>
              </a:rPr>
              <a:t>CARBON</a:t>
            </a:r>
            <a:r>
              <a:rPr lang="en-CA" sz="28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800" b="1" u="sng" dirty="0" smtClean="0">
                <a:solidFill>
                  <a:srgbClr val="FF0000"/>
                </a:solidFill>
                <a:latin typeface="Berlin Sans FB" pitchFamily="34" charset="0"/>
              </a:rPr>
              <a:t>ATOM </a:t>
            </a:r>
            <a:r>
              <a:rPr lang="en-CA" sz="2800" dirty="0" smtClean="0">
                <a:solidFill>
                  <a:srgbClr val="002060"/>
                </a:solidFill>
                <a:latin typeface="Berlin Sans FB" pitchFamily="34" charset="0"/>
              </a:rPr>
              <a:t>AT WHICH THE </a:t>
            </a:r>
            <a:r>
              <a:rPr lang="en-CA" sz="2800" b="1" u="sng" dirty="0" smtClean="0">
                <a:solidFill>
                  <a:srgbClr val="FF0000"/>
                </a:solidFill>
                <a:latin typeface="Berlin Sans FB" pitchFamily="34" charset="0"/>
              </a:rPr>
              <a:t>ALKYL</a:t>
            </a:r>
            <a:r>
              <a:rPr lang="en-CA" sz="28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800" b="1" u="sng" dirty="0" smtClean="0">
                <a:solidFill>
                  <a:srgbClr val="FF0000"/>
                </a:solidFill>
                <a:latin typeface="Berlin Sans FB" pitchFamily="34" charset="0"/>
              </a:rPr>
              <a:t>GROUPS</a:t>
            </a:r>
            <a:r>
              <a:rPr lang="en-CA" sz="28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800" dirty="0" smtClean="0">
                <a:solidFill>
                  <a:srgbClr val="002060"/>
                </a:solidFill>
                <a:latin typeface="Berlin Sans FB" pitchFamily="34" charset="0"/>
              </a:rPr>
              <a:t>ARE </a:t>
            </a:r>
            <a:r>
              <a:rPr lang="en-CA" sz="2800" b="1" u="sng" dirty="0" smtClean="0">
                <a:solidFill>
                  <a:srgbClr val="FF0000"/>
                </a:solidFill>
                <a:latin typeface="Berlin Sans FB" pitchFamily="34" charset="0"/>
              </a:rPr>
              <a:t>ATTACHED</a:t>
            </a:r>
            <a:r>
              <a:rPr lang="en-CA" sz="28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800" dirty="0" smtClean="0">
                <a:solidFill>
                  <a:srgbClr val="002060"/>
                </a:solidFill>
                <a:latin typeface="Berlin Sans FB" pitchFamily="34" charset="0"/>
              </a:rPr>
              <a:t>TO </a:t>
            </a:r>
            <a:r>
              <a:rPr lang="en-CA" sz="2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AND </a:t>
            </a:r>
            <a:r>
              <a:rPr lang="en-CA" sz="28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ARRANGE THEM ALPHABETICALLY</a:t>
            </a:r>
          </a:p>
          <a:p>
            <a:pPr marL="0" indent="0" algn="ctr">
              <a:buFont typeface="Arial" pitchFamily="34" charset="0"/>
              <a:buNone/>
            </a:pPr>
            <a:endParaRPr lang="en-CA" sz="2800" dirty="0">
              <a:solidFill>
                <a:srgbClr val="00206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28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build="p" animBg="1"/>
      <p:bldP spid="21" grpId="0" animBg="1"/>
      <p:bldP spid="22" grpId="0" animBg="1"/>
      <p:bldP spid="23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465327" y="975221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latin typeface="Arial Narrow" pitchFamily="34" charset="0"/>
              </a:rPr>
              <a:t>CH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latin typeface="Arial Narrow" pitchFamily="34" charset="0"/>
              </a:rPr>
              <a:t> </a:t>
            </a:r>
            <a:r>
              <a:rPr lang="en-US" sz="2000" b="1" spc="50" dirty="0" smtClean="0">
                <a:ln w="11430"/>
                <a:latin typeface="Arial Narrow" pitchFamily="34" charset="0"/>
              </a:rPr>
              <a:t>– </a:t>
            </a: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39821" y="1583086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377596" y="1375331"/>
            <a:ext cx="0" cy="1936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"/>
            <a:ext cx="8229600" cy="838200"/>
          </a:xfrm>
          <a:solidFill>
            <a:srgbClr val="FFFF99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400" dirty="0" smtClean="0">
                <a:solidFill>
                  <a:srgbClr val="7030A0"/>
                </a:solidFill>
                <a:latin typeface="Berlin Sans FB" pitchFamily="34" charset="0"/>
              </a:rPr>
              <a:t>1. FIND and NAME </a:t>
            </a:r>
            <a:r>
              <a:rPr lang="en-CA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LONGEST CONTINUOS CHAIN </a:t>
            </a:r>
            <a:r>
              <a:rPr lang="en-CA" sz="2400" dirty="0" smtClean="0">
                <a:solidFill>
                  <a:srgbClr val="7030A0"/>
                </a:solidFill>
                <a:latin typeface="Berlin Sans FB" pitchFamily="34" charset="0"/>
              </a:rPr>
              <a:t>OF CARBON ATOMS </a:t>
            </a:r>
            <a:r>
              <a:rPr lang="en-CA" sz="2400" dirty="0" smtClean="0">
                <a:latin typeface="Berlin Sans FB" pitchFamily="34" charset="0"/>
              </a:rPr>
              <a:t>(A PARENT CHAIN)</a:t>
            </a:r>
            <a:endParaRPr lang="en-CA" sz="2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4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193317" y="1204599"/>
            <a:ext cx="1505421" cy="5785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6 carbons</a:t>
            </a:r>
            <a:endParaRPr lang="en-CA" sz="2800" b="1" dirty="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65327" y="975221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39821" y="1583086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377596" y="1375331"/>
            <a:ext cx="0" cy="193668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"/>
            <a:ext cx="8229600" cy="838200"/>
          </a:xfrm>
          <a:solidFill>
            <a:srgbClr val="FFFF99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400" dirty="0" smtClean="0">
                <a:solidFill>
                  <a:srgbClr val="7030A0"/>
                </a:solidFill>
                <a:latin typeface="Berlin Sans FB" pitchFamily="34" charset="0"/>
              </a:rPr>
              <a:t>1. FIND and NAME </a:t>
            </a:r>
            <a:r>
              <a:rPr lang="en-CA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LONGEST CONTINUOS CHAIN </a:t>
            </a:r>
            <a:r>
              <a:rPr lang="en-CA" sz="2400" dirty="0" smtClean="0">
                <a:solidFill>
                  <a:srgbClr val="7030A0"/>
                </a:solidFill>
                <a:latin typeface="Berlin Sans FB" pitchFamily="34" charset="0"/>
              </a:rPr>
              <a:t>OF CARBON ATOMS </a:t>
            </a:r>
            <a:r>
              <a:rPr lang="en-CA" sz="2400" dirty="0" smtClean="0">
                <a:latin typeface="Berlin Sans FB" pitchFamily="34" charset="0"/>
              </a:rPr>
              <a:t>(A PARENT CHAIN)</a:t>
            </a:r>
            <a:endParaRPr lang="en-CA" sz="2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66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193317" y="1204599"/>
            <a:ext cx="2843179" cy="5785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 smtClean="0">
                <a:solidFill>
                  <a:prstClr val="black"/>
                </a:solidFill>
                <a:latin typeface="Agency FB" pitchFamily="34" charset="0"/>
              </a:rPr>
              <a:t>6 carbons = </a:t>
            </a:r>
            <a:r>
              <a:rPr lang="en-CA" sz="2800" b="1" dirty="0" smtClean="0">
                <a:solidFill>
                  <a:srgbClr val="00B0F0"/>
                </a:solidFill>
                <a:latin typeface="Agency FB" pitchFamily="34" charset="0"/>
              </a:rPr>
              <a:t>HEXANE</a:t>
            </a:r>
            <a:endParaRPr lang="en-CA" sz="2800" b="1" dirty="0">
              <a:solidFill>
                <a:srgbClr val="00B0F0"/>
              </a:solidFill>
              <a:latin typeface="Agency FB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65327" y="975221"/>
            <a:ext cx="254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latin typeface="Arial Narrow" pitchFamily="34" charset="0"/>
              </a:rPr>
              <a:t> 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39821" y="1583086"/>
            <a:ext cx="3256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3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 – CH</a:t>
            </a:r>
            <a:r>
              <a:rPr lang="en-US" sz="2000" b="1" spc="50" baseline="-25000" dirty="0">
                <a:ln w="11430"/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en-US" sz="2000" b="1" spc="50" dirty="0">
                <a:ln w="11430"/>
                <a:solidFill>
                  <a:srgbClr val="00B0F0"/>
                </a:solidFill>
                <a:latin typeface="Arial Narrow" pitchFamily="34" charset="0"/>
              </a:rPr>
              <a:t>– 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CH</a:t>
            </a:r>
            <a:r>
              <a:rPr lang="en-US" sz="2000" b="1" spc="50" baseline="-25000" dirty="0" smtClean="0">
                <a:ln w="11430"/>
                <a:solidFill>
                  <a:srgbClr val="00B0F0"/>
                </a:solidFill>
                <a:latin typeface="Arial Narrow" pitchFamily="34" charset="0"/>
              </a:rPr>
              <a:t>  </a:t>
            </a:r>
            <a:r>
              <a:rPr lang="en-US" sz="2000" b="1" spc="50" dirty="0">
                <a:ln w="11430"/>
                <a:latin typeface="Arial Narrow" pitchFamily="34" charset="0"/>
              </a:rPr>
              <a:t>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2</a:t>
            </a:r>
            <a:r>
              <a:rPr lang="en-US" sz="2000" b="1" spc="50" dirty="0">
                <a:ln w="11430"/>
                <a:latin typeface="Arial Narrow" pitchFamily="34" charset="0"/>
              </a:rPr>
              <a:t>  – CH</a:t>
            </a:r>
            <a:r>
              <a:rPr lang="en-US" sz="2000" b="1" spc="50" baseline="-25000" dirty="0">
                <a:ln w="11430"/>
                <a:latin typeface="Arial Narrow" pitchFamily="34" charset="0"/>
              </a:rPr>
              <a:t>3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377596" y="1375331"/>
            <a:ext cx="0" cy="193668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"/>
            <a:ext cx="8229600" cy="838200"/>
          </a:xfrm>
          <a:solidFill>
            <a:srgbClr val="FFFF99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400" dirty="0" smtClean="0">
                <a:solidFill>
                  <a:srgbClr val="7030A0"/>
                </a:solidFill>
                <a:latin typeface="Berlin Sans FB" pitchFamily="34" charset="0"/>
              </a:rPr>
              <a:t>1. FIND and NAME </a:t>
            </a:r>
            <a:r>
              <a:rPr lang="en-CA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LONGEST CONTINUOS CHAIN </a:t>
            </a:r>
            <a:r>
              <a:rPr lang="en-CA" sz="2400" dirty="0" smtClean="0">
                <a:solidFill>
                  <a:srgbClr val="7030A0"/>
                </a:solidFill>
                <a:latin typeface="Berlin Sans FB" pitchFamily="34" charset="0"/>
              </a:rPr>
              <a:t>OF CARBON ATOMS </a:t>
            </a:r>
            <a:r>
              <a:rPr lang="en-CA" sz="2400" dirty="0" smtClean="0">
                <a:latin typeface="Berlin Sans FB" pitchFamily="34" charset="0"/>
              </a:rPr>
              <a:t>(A PARENT CHAIN)</a:t>
            </a:r>
            <a:endParaRPr lang="en-CA" sz="2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14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6816</TotalTime>
  <Words>9017</Words>
  <Application>Microsoft Office PowerPoint</Application>
  <PresentationFormat>On-screen Show (4:3)</PresentationFormat>
  <Paragraphs>3797</Paragraphs>
  <Slides>203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203</vt:i4>
      </vt:variant>
    </vt:vector>
  </HeadingPairs>
  <TitlesOfParts>
    <vt:vector size="211" baseType="lpstr">
      <vt:lpstr>Executive</vt:lpstr>
      <vt:lpstr>Office Theme</vt:lpstr>
      <vt:lpstr>Pushpin</vt:lpstr>
      <vt:lpstr>1_Office Theme</vt:lpstr>
      <vt:lpstr>2_Office Theme</vt:lpstr>
      <vt:lpstr>4_Office Theme</vt:lpstr>
      <vt:lpstr>5_Office Theme</vt:lpstr>
      <vt:lpstr>Picture</vt:lpstr>
      <vt:lpstr>ORGANIC CHEMISTRY</vt:lpstr>
      <vt:lpstr>ORGANIC CHEMISTRY</vt:lpstr>
      <vt:lpstr>WHY IS ORGANIC CHEMISTRY IMPORTANT?</vt:lpstr>
      <vt:lpstr>WHY IS ORGANIC CHEMISTRY IMPORTANT?</vt:lpstr>
      <vt:lpstr>WHY IS ORGANIC CHEMISTRY IMPORTANT?</vt:lpstr>
      <vt:lpstr>WHY IS ORGANIC CHEMISTRY IMPORTANT?</vt:lpstr>
      <vt:lpstr>WHY IS ORGANIC CHEMISTRY IMPORTANT?</vt:lpstr>
      <vt:lpstr>WHY IS ORGANIC CHEMISTRY IMPORTANT?</vt:lpstr>
      <vt:lpstr>WHY IS ORGANIC CHEMISTRY IMPORTANT?</vt:lpstr>
      <vt:lpstr>SINGLE, DOUBLE, and TRIPLE BONDS FOR CARBON</vt:lpstr>
      <vt:lpstr>SINGLE, DOUBLE, and TRIPLE BONDS FOR CARBON</vt:lpstr>
      <vt:lpstr>SINGLE, DOUBLE, and TRIPLE BONDS FOR CARBON</vt:lpstr>
      <vt:lpstr>SINGLE, DOUBLE, and TRIPLE BONDS FOR CARBON</vt:lpstr>
      <vt:lpstr>ALKANES – SATURATED HYDROCARBONS</vt:lpstr>
      <vt:lpstr>FULL (KEKULE)  STRUCTURE</vt:lpstr>
      <vt:lpstr>FULL (KEKULE)  STRUCTURE</vt:lpstr>
      <vt:lpstr>FULL (KEKULE)  STRUCTURE</vt:lpstr>
      <vt:lpstr>FULL (KEKULE)  STRUCTURE</vt:lpstr>
      <vt:lpstr>FULL (KEKULE)  STRUCTURE</vt:lpstr>
      <vt:lpstr>FULL (KEKULE)  STRUCTURE</vt:lpstr>
      <vt:lpstr>ALKANES – SATURATED HYDROCARBONS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NAMING OF UNBRANCHED  (STRAIGHT CHAIN) ALKANES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NAMING OF UNBRANCHED  (STRAIGHT CHAIN) ALKANES</vt:lpstr>
      <vt:lpstr>Slide 63</vt:lpstr>
      <vt:lpstr>Slide 64</vt:lpstr>
      <vt:lpstr>EASY WAY TO REMEMBER THE FIRST 4 ?</vt:lpstr>
      <vt:lpstr>ALKANES – SATURATED HYDROCARBONS</vt:lpstr>
      <vt:lpstr>NAMING OF BRANCHED  (SIDE CHAINS – substituent groups) ALKANES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THE LONGEST CONTINUOS CHAIN OF CARBON ATOMS (A PARENT CHAIN)</vt:lpstr>
      <vt:lpstr>THE LONGEST CONTINUOS CHAIN OF CARBON ATOMS (A PARENT CHAIN)</vt:lpstr>
      <vt:lpstr>What are the possible continuous carbon chains?</vt:lpstr>
      <vt:lpstr>Which one(s) is (are) the longest?</vt:lpstr>
      <vt:lpstr>RULES FOR NAMING!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RULES FOR NAMING!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RULES FOR NAMING!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STRUCTURAL ISOMERS</vt:lpstr>
      <vt:lpstr>STRUCTURAL ISOMERS</vt:lpstr>
      <vt:lpstr>STRUCTURAL ISOMERS</vt:lpstr>
      <vt:lpstr>Slide 124</vt:lpstr>
      <vt:lpstr>CYCLOALKANES</vt:lpstr>
      <vt:lpstr>RULES FOR NAMING!</vt:lpstr>
      <vt:lpstr>RULES FOR NAMING!</vt:lpstr>
      <vt:lpstr>RULES FOR NAMING!</vt:lpstr>
      <vt:lpstr>RULES FOR NAMING!</vt:lpstr>
      <vt:lpstr>RULES FOR NAMING!</vt:lpstr>
      <vt:lpstr>RULES FOR NAMING!</vt:lpstr>
      <vt:lpstr>RULES FOR NAMING!</vt:lpstr>
      <vt:lpstr>RULES FOR NAMING!</vt:lpstr>
      <vt:lpstr>RULES FOR NAMING!</vt:lpstr>
      <vt:lpstr>RULES FOR NAMING!</vt:lpstr>
      <vt:lpstr>RULES FOR NAMING!</vt:lpstr>
      <vt:lpstr>RULES FOR NAMING!</vt:lpstr>
      <vt:lpstr>Slide 138</vt:lpstr>
      <vt:lpstr>RULES FOR NAMING!</vt:lpstr>
      <vt:lpstr>USE THE SAME RULES AS FOR ALKANES EXCEPT…</vt:lpstr>
      <vt:lpstr>USE THE SAME RULES AS FOR ALKANES EXCEPT…</vt:lpstr>
      <vt:lpstr>Slide 142</vt:lpstr>
      <vt:lpstr>Slide 143</vt:lpstr>
      <vt:lpstr>Slide 144</vt:lpstr>
      <vt:lpstr>ALKENES and ALKYNES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  <vt:lpstr>Slide 158</vt:lpstr>
      <vt:lpstr>Slide 159</vt:lpstr>
      <vt:lpstr>Slide 160</vt:lpstr>
      <vt:lpstr>Slide 161</vt:lpstr>
      <vt:lpstr>Slide 162</vt:lpstr>
      <vt:lpstr>Slide 163</vt:lpstr>
      <vt:lpstr>Slide 164</vt:lpstr>
      <vt:lpstr>NAMING OF UNBRANCHED  (STRAIGHT CHAIN) ALKANES</vt:lpstr>
      <vt:lpstr>NAMING OF UNBRANCHED  (STRAIGHT CHAIN) ALKANES</vt:lpstr>
      <vt:lpstr>NAMING OF UNBRANCHED  (STRAIGHT CHAIN) ALKANES</vt:lpstr>
      <vt:lpstr>NAMING OF UNBRANCHED  (STRAIGHT CHAIN) ALKANES</vt:lpstr>
      <vt:lpstr>NAMING OF UNBRANCHED  (STRAIGHT CHAIN) ALKANES</vt:lpstr>
      <vt:lpstr>NAMING OF UNBRANCHED  (STRAIGHT CHAIN) ALKANES</vt:lpstr>
      <vt:lpstr>NAMING OF UNBRANCHED  (STRAIGHT CHAIN) ALKANES</vt:lpstr>
      <vt:lpstr>NAMING OF UNBRANCHED  (STRAIGHT CHAIN) ALKANES</vt:lpstr>
      <vt:lpstr>NAMING OF UNBRANCHED  (STRAIGHT CHAIN) ALKANES</vt:lpstr>
      <vt:lpstr>NAMING OF UNBRANCHED  (STRAIGHT CHAIN) ALKANES</vt:lpstr>
      <vt:lpstr>NAMING OF UNBRANCHED  (STRAIGHT CHAIN) ALKANES</vt:lpstr>
      <vt:lpstr>NAMING OF UNBRANCHED  (STRAIGHT CHAIN) ALKANES</vt:lpstr>
      <vt:lpstr>NAMING OF UNBRANCHED  (STRAIGHT CHAIN) ALKANES</vt:lpstr>
      <vt:lpstr>NAMING OF UNBRANCHED  (STRAIGHT CHAIN) ALKANES</vt:lpstr>
      <vt:lpstr>NAMING OF UNBRANCHED  (STRAIGHT CHAIN) ALKANES</vt:lpstr>
      <vt:lpstr>Alkenes</vt:lpstr>
      <vt:lpstr>Alkenes</vt:lpstr>
      <vt:lpstr>Alkenes and Geometrical Isomers</vt:lpstr>
      <vt:lpstr>Alkenes and Geometrical Isomers</vt:lpstr>
      <vt:lpstr>Alkenes and Geometrical Isomers</vt:lpstr>
      <vt:lpstr>Alkenes and Geometrical Isomers</vt:lpstr>
      <vt:lpstr>Slide 186</vt:lpstr>
      <vt:lpstr>Slide 187</vt:lpstr>
      <vt:lpstr>Slide 188</vt:lpstr>
      <vt:lpstr>Alkynes</vt:lpstr>
      <vt:lpstr>Alkynes</vt:lpstr>
      <vt:lpstr>Aromatic Hydrocarbons</vt:lpstr>
      <vt:lpstr>Aromatic Hydrocarbons</vt:lpstr>
      <vt:lpstr>Aromatic Hydrocarbons – Interesting examples</vt:lpstr>
      <vt:lpstr>Aromatic Hydrocarbons – Interesting examples</vt:lpstr>
      <vt:lpstr>Slide 195</vt:lpstr>
      <vt:lpstr>HOMEWORK</vt:lpstr>
      <vt:lpstr>Slide 197</vt:lpstr>
      <vt:lpstr>Slide 198</vt:lpstr>
      <vt:lpstr>Slide 199</vt:lpstr>
      <vt:lpstr>Slide 200</vt:lpstr>
      <vt:lpstr>Slide 201</vt:lpstr>
      <vt:lpstr>Slide 202</vt:lpstr>
      <vt:lpstr>Slide 203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EMPIRICA</dc:title>
  <dc:creator>andrej</dc:creator>
  <cp:lastModifiedBy>a.vlacil</cp:lastModifiedBy>
  <cp:revision>574</cp:revision>
  <dcterms:created xsi:type="dcterms:W3CDTF">2012-03-28T05:15:33Z</dcterms:created>
  <dcterms:modified xsi:type="dcterms:W3CDTF">2014-06-12T13:27:06Z</dcterms:modified>
</cp:coreProperties>
</file>