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56" r:id="rId2"/>
    <p:sldMasterId id="2147483868" r:id="rId3"/>
    <p:sldMasterId id="2147483905" r:id="rId4"/>
  </p:sldMasterIdLst>
  <p:notesMasterIdLst>
    <p:notesMasterId r:id="rId30"/>
  </p:notesMasterIdLst>
  <p:sldIdLst>
    <p:sldId id="772" r:id="rId5"/>
    <p:sldId id="1056" r:id="rId6"/>
    <p:sldId id="1012" r:id="rId7"/>
    <p:sldId id="1013" r:id="rId8"/>
    <p:sldId id="1058" r:id="rId9"/>
    <p:sldId id="928" r:id="rId10"/>
    <p:sldId id="1057" r:id="rId11"/>
    <p:sldId id="1059" r:id="rId12"/>
    <p:sldId id="1060" r:id="rId13"/>
    <p:sldId id="1062" r:id="rId14"/>
    <p:sldId id="1063" r:id="rId15"/>
    <p:sldId id="1064" r:id="rId16"/>
    <p:sldId id="1061" r:id="rId17"/>
    <p:sldId id="1066" r:id="rId18"/>
    <p:sldId id="1065" r:id="rId19"/>
    <p:sldId id="1067" r:id="rId20"/>
    <p:sldId id="1068" r:id="rId21"/>
    <p:sldId id="1069" r:id="rId22"/>
    <p:sldId id="1070" r:id="rId23"/>
    <p:sldId id="1072" r:id="rId24"/>
    <p:sldId id="1071" r:id="rId25"/>
    <p:sldId id="1073" r:id="rId26"/>
    <p:sldId id="1074" r:id="rId27"/>
    <p:sldId id="1075" r:id="rId28"/>
    <p:sldId id="93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FFFF99"/>
    <a:srgbClr val="99FFCC"/>
    <a:srgbClr val="99FF66"/>
    <a:srgbClr val="00FF00"/>
    <a:srgbClr val="00FFFF"/>
    <a:srgbClr val="99FF99"/>
    <a:srgbClr val="FFFF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46" autoAdjust="0"/>
    <p:restoredTop sz="94660"/>
  </p:normalViewPr>
  <p:slideViewPr>
    <p:cSldViewPr>
      <p:cViewPr>
        <p:scale>
          <a:sx n="70" d="100"/>
          <a:sy n="70" d="100"/>
        </p:scale>
        <p:origin x="-73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49217-55D8-49C7-BC22-19BFECC9225A}" type="datetimeFigureOut">
              <a:rPr lang="en-CA" smtClean="0"/>
              <a:pPr/>
              <a:t>12/06/2014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8392A-2217-407A-B87E-4BECAD97B7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8651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B2E3-484C-4F54-ACDA-DC67E8D9899A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5C1D9-BE51-4988-A4FD-2EC5C4A6F100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09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FF50D-BEC6-4F74-AF02-2F77B9619905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31AB-FC3C-435E-9A04-87D01F01F2DD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46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150C-8D59-4B0E-AC37-288195DCBFF5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795EF-810D-4BFE-9E1E-996BC60836DC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18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676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95400" y="3962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F0AD277-85CB-43A0-8600-1273FE17030A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74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6CC5B55-4467-41B2-9C4A-0E2A64F19328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38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2B2E3-484C-4F54-ACDA-DC67E8D9899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C1D9-BE51-4988-A4FD-2EC5C4A6F1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33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E11DB-C361-4230-9CE8-6BE13BA0DEA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2820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B9963-8697-4989-BC28-A629D79A8D4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B1C1F-F6BD-4636-AEF4-78A63B4BB5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123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27F05-13CC-4B69-9B67-E6CD3433CA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AC263-5393-40A4-948A-81D939A5493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101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5A8D4-87A6-4B1E-9C6B-CAF042FAC2F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A5DF-36A2-4BE0-83AA-47E0DF7019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37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83713-510A-431C-BAF9-6BB15F468C8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31213-D8D1-4B0C-B01B-88E9335D26E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5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11DB-C361-4230-9CE8-6BE13BA0DEA0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916E-379E-4FBE-9A49-D7106A826E06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412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1C6B-BD61-495A-86CC-6A3BFBB398E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A56D-DBB3-4BAD-A402-8980CC0ECE5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714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58F26-AB40-48F9-A81D-F92A0354BC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583D8-965E-4A8C-8E9E-08097E33F09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640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67EF4-D416-401B-9EE3-F684E4D8F32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E72C-EDF2-4D2C-8749-8D39FEFF374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684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FF50D-BEC6-4F74-AF02-2F77B961990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C31AB-FC3C-435E-9A04-87D01F01F2D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097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D150C-8D59-4B0E-AC37-288195DCBF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795EF-810D-4BFE-9E1E-996BC60836D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1766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676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95400" y="3962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F0AD277-85CB-43A0-8600-1273FE17030A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743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9282B2E3-484C-4F54-ACDA-DC67E8D9899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285C1D9-BE51-4988-A4FD-2EC5C4A6F1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E11DB-C361-4230-9CE8-6BE13BA0DEA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B9963-8697-4989-BC28-A629D79A8D4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B1C1F-F6BD-4636-AEF4-78A63B4BB5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27F05-13CC-4B69-9B67-E6CD3433CA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AC263-5393-40A4-948A-81D939A5493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9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10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B9963-8697-4989-BC28-A629D79A8D47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1C1F-F6BD-4636-AEF4-78A63B4BB5D8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3491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5A8D4-87A6-4B1E-9C6B-CAF042FAC2F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A5DF-36A2-4BE0-83AA-47E0DF7019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83713-510A-431C-BAF9-6BB15F468C8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31213-D8D1-4B0C-B01B-88E9335D26E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1C6B-BD61-495A-86CC-6A3BFBB398E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A56D-DBB3-4BAD-A402-8980CC0ECE5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A7958F26-AB40-48F9-A81D-F92A0354BC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3DA583D8-965E-4A8C-8E9E-08097E33F09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E6F67EF4-D416-401B-9EE3-F684E4D8F32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C078E72C-EDF2-4D2C-8749-8D39FEFF374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FF50D-BEC6-4F74-AF02-2F77B961990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C31AB-FC3C-435E-9A04-87D01F01F2D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D150C-8D59-4B0E-AC37-288195DCBF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795EF-810D-4BFE-9E1E-996BC60836D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2B2E3-484C-4F54-ACDA-DC67E8D9899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C1D9-BE51-4988-A4FD-2EC5C4A6F1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320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E11DB-C361-4230-9CE8-6BE13BA0DEA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335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B9963-8697-4989-BC28-A629D79A8D4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B1C1F-F6BD-4636-AEF4-78A63B4BB5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35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7F05-13CC-4B69-9B67-E6CD3433CA6B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C263-5393-40A4-948A-81D939A54933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2044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27F05-13CC-4B69-9B67-E6CD3433CA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AC263-5393-40A4-948A-81D939A5493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639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5A8D4-87A6-4B1E-9C6B-CAF042FAC2F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A5DF-36A2-4BE0-83AA-47E0DF7019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57589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83713-510A-431C-BAF9-6BB15F468C8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31213-D8D1-4B0C-B01B-88E9335D26E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0883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1C6B-BD61-495A-86CC-6A3BFBB398E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A56D-DBB3-4BAD-A402-8980CC0ECE5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632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58F26-AB40-48F9-A81D-F92A0354BC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583D8-965E-4A8C-8E9E-08097E33F09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5910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67EF4-D416-401B-9EE3-F684E4D8F32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E72C-EDF2-4D2C-8749-8D39FEFF374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590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FF50D-BEC6-4F74-AF02-2F77B961990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C31AB-FC3C-435E-9A04-87D01F01F2D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844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D150C-8D59-4B0E-AC37-288195DCBF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795EF-810D-4BFE-9E1E-996BC60836D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9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A8D4-87A6-4B1E-9C6B-CAF042FAC2FB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A5DF-36A2-4BE0-83AA-47E0DF701900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4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3713-510A-431C-BAF9-6BB15F468C87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1213-D8D1-4B0C-B01B-88E9335D26E5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41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01C6B-BD61-495A-86CC-6A3BFBB398E3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A56D-DBB3-4BAD-A402-8980CC0ECE5C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86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8F26-AB40-48F9-A81D-F92A0354BCFA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83D8-965E-4A8C-8E9E-08097E33F099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40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7EF4-D416-401B-9EE3-F684E4D8F32E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E72C-EDF2-4D2C-8749-8D39FEFF3744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10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CE6AC5-BE76-4BEE-B9F2-F830E2282053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36DB2-E3D1-43C2-8D0C-DBADF47C4076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28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ECAE-A133-4D08-92F8-E530A19F5A9C}" type="datetime1">
              <a:rPr lang="en-US" smtClean="0"/>
              <a:pPr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897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94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CE6AC5-BE76-4BEE-B9F2-F830E228205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36DB2-E3D1-43C2-8D0C-DBADF47C407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ECAE-A133-4D08-92F8-E530A19F5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92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46.gif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8.gif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4.png"/><Relationship Id="rId5" Type="http://schemas.openxmlformats.org/officeDocument/2006/relationships/image" Target="../media/image88.png"/><Relationship Id="rId10" Type="http://schemas.openxmlformats.org/officeDocument/2006/relationships/image" Target="../media/image71.png"/><Relationship Id="rId4" Type="http://schemas.openxmlformats.org/officeDocument/2006/relationships/image" Target="../media/image59.png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2" y="0"/>
            <a:ext cx="9144000" cy="990600"/>
          </a:xfrm>
        </p:spPr>
        <p:txBody>
          <a:bodyPr/>
          <a:lstStyle/>
          <a:p>
            <a:r>
              <a:rPr lang="en-CA" sz="6000" b="1" dirty="0" smtClean="0">
                <a:solidFill>
                  <a:srgbClr val="FF0000"/>
                </a:solidFill>
              </a:rPr>
              <a:t>ORGANIC CHEMISTRY</a:t>
            </a:r>
            <a:endParaRPr lang="en-CA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9" y="836712"/>
            <a:ext cx="422108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517"/>
            <a:ext cx="4644008" cy="327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96" y="4100736"/>
            <a:ext cx="3131840" cy="27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481811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219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7755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</a:rPr>
              <a:t>ETHERS: R – O </a:t>
            </a:r>
            <a:r>
              <a:rPr lang="en-CA" sz="3600" b="1" dirty="0" smtClean="0">
                <a:solidFill>
                  <a:srgbClr val="0000FF"/>
                </a:solidFill>
              </a:rPr>
              <a:t>– </a:t>
            </a:r>
            <a:r>
              <a:rPr lang="en-CA" sz="3600" b="1" dirty="0" smtClean="0">
                <a:solidFill>
                  <a:srgbClr val="0000FF"/>
                </a:solidFill>
              </a:rPr>
              <a:t>R’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0" y="838200"/>
            <a:ext cx="472440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Must know how to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IDENTIFY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them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1026" name="Picture 2" descr="C:\Documents and Settings\a.vlacil\Desktop\Chemistry 11 AA\8. Organic Chemistry\eth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4191000" cy="2785685"/>
          </a:xfrm>
          <a:prstGeom prst="rect">
            <a:avLst/>
          </a:prstGeom>
          <a:noFill/>
        </p:spPr>
      </p:pic>
      <p:pic>
        <p:nvPicPr>
          <p:cNvPr id="1027" name="Picture 3" descr="C:\Documents and Settings\a.vlacil\Desktop\Chemistry 11 AA\8. Organic Chemistry\ether-28general-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286747"/>
            <a:ext cx="3124200" cy="1571253"/>
          </a:xfrm>
          <a:prstGeom prst="rect">
            <a:avLst/>
          </a:prstGeom>
          <a:noFill/>
        </p:spPr>
      </p:pic>
      <p:pic>
        <p:nvPicPr>
          <p:cNvPr id="1029" name="Picture 5" descr="C:\Documents and Settings\a.vlacil\Desktop\Chemistry 11 AA\8. Organic Chemistry\crownether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981200"/>
            <a:ext cx="4206240" cy="1752600"/>
          </a:xfrm>
          <a:prstGeom prst="rect">
            <a:avLst/>
          </a:prstGeom>
          <a:noFill/>
        </p:spPr>
      </p:pic>
      <p:pic>
        <p:nvPicPr>
          <p:cNvPr id="1030" name="Picture 6" descr="C:\Documents and Settings\a.vlacil\Desktop\Chemistry 11 AA\8. Organic Chemistry\Fluranebott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05200"/>
            <a:ext cx="2667000" cy="1998381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9771" y="3962400"/>
            <a:ext cx="609422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556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7755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</a:rPr>
              <a:t>Aldehydes (contain carbonyl group)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838200"/>
            <a:ext cx="472440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Must know how to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IDENTIFY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them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36804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a.vlacil\Desktop\Chemistry 11 AA\8. Organic Chemistry\chanelno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895600"/>
            <a:ext cx="2032000" cy="3251200"/>
          </a:xfrm>
          <a:prstGeom prst="rect">
            <a:avLst/>
          </a:prstGeom>
          <a:noFill/>
        </p:spPr>
      </p:pic>
      <p:pic>
        <p:nvPicPr>
          <p:cNvPr id="2052" name="Picture 4" descr="C:\Documents and Settings\a.vlacil\Desktop\Chemistry 11 AA\8. Organic Chemistry\138790-050-1D8B96E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514600"/>
            <a:ext cx="2424113" cy="3810000"/>
          </a:xfrm>
          <a:prstGeom prst="rect">
            <a:avLst/>
          </a:prstGeom>
          <a:noFill/>
        </p:spPr>
      </p:pic>
      <p:pic>
        <p:nvPicPr>
          <p:cNvPr id="2053" name="Picture 5" descr="C:\Documents and Settings\a.vlacil\Desktop\Chemistry 11 AA\8. Organic Chemistry\aldehyde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981200"/>
            <a:ext cx="40386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56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7755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</a:rPr>
              <a:t>Ketones (contain carbonyl group)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05400" y="838200"/>
            <a:ext cx="381000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Must know how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to</a:t>
            </a:r>
            <a:r>
              <a:rPr kumimoji="0" lang="en-CA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IDENTIFY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them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9" name="Picture 5" descr="C:\Documents and Settings\a.vlacil\Desktop\Chemistry 11 AA\8. Organic Chemistry\aldehyd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5944" y="1748287"/>
            <a:ext cx="3893256" cy="396671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2105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762000"/>
            <a:ext cx="24098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Documents and Settings\a.vlacil\Desktop\Chemistry 11 AA\8. Organic Chemistry\remov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514600"/>
            <a:ext cx="3657600" cy="3974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56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1575" y="0"/>
            <a:ext cx="352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14400"/>
            <a:ext cx="4124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52400"/>
            <a:ext cx="1600200" cy="10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858000" y="1066800"/>
            <a:ext cx="1905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133600"/>
            <a:ext cx="5410200" cy="79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4038600"/>
            <a:ext cx="91440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114800"/>
            <a:ext cx="2971800" cy="127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5486400"/>
            <a:ext cx="2362200" cy="112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3200399"/>
            <a:ext cx="5410200" cy="86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 descr="C:\Documents and Settings\a.vlacil\Desktop\Chemistry 11 AA\8. Organic Chemistry\aldehyde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3597216"/>
            <a:ext cx="3352800" cy="3260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1575" y="0"/>
            <a:ext cx="352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200400" y="44196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6019800"/>
            <a:ext cx="1219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5410200"/>
            <a:ext cx="12192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1000" y="4572000"/>
            <a:ext cx="1447800" cy="381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CA" sz="2400" b="1" dirty="0" smtClean="0">
                <a:solidFill>
                  <a:srgbClr val="0000FF"/>
                </a:solidFill>
              </a:rPr>
              <a:t>Ketones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19200" y="6477000"/>
            <a:ext cx="1447800" cy="381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Alcohol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4876800"/>
            <a:ext cx="1600200" cy="381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Aromatics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7755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</a:rPr>
              <a:t>Carboxylic Acids (contain carboxyl group)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05400" y="838200"/>
            <a:ext cx="381000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Must know how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to</a:t>
            </a:r>
            <a:r>
              <a:rPr kumimoji="0" lang="en-CA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IDENTIFY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them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838200"/>
            <a:ext cx="3810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Organic acids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5124" name="AutoShape 4" descr="http://figures.boundless.com/22204/raw/carboxylic-acid.svg"/>
          <p:cNvSpPr>
            <a:spLocks noChangeAspect="1" noChangeArrowheads="1"/>
          </p:cNvSpPr>
          <p:nvPr/>
        </p:nvSpPr>
        <p:spPr bwMode="auto">
          <a:xfrm>
            <a:off x="155575" y="-2795588"/>
            <a:ext cx="72675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 descr="C:\Documents and Settings\a.vlacil\Desktop\Chemistry 11 AA\8. Organic Chemistry\a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2514600" cy="1860804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371600"/>
            <a:ext cx="2438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 descr="C:\Documents and Settings\a.vlacil\Desktop\Chemistry 11 AA\8. Organic Chemistry\Fphoto-27099005B-2R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5200"/>
            <a:ext cx="4267200" cy="3202014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828800"/>
            <a:ext cx="2714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181600"/>
            <a:ext cx="2628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 descr="C:\Documents and Settings\a.vlacil\Desktop\Chemistry 11 AA\8. Organic Chemistry\carboxy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399" y="1447800"/>
            <a:ext cx="2618711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56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7755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</a:rPr>
              <a:t>Esters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05400" y="838200"/>
            <a:ext cx="381000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Must know how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to</a:t>
            </a:r>
            <a:r>
              <a:rPr kumimoji="0" lang="en-CA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IDENTIFY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them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838200"/>
            <a:ext cx="4724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Used </a:t>
            </a:r>
            <a:r>
              <a:rPr lang="en-CA" dirty="0" smtClean="0">
                <a:latin typeface="Berlin Sans FB" pitchFamily="34" charset="0"/>
                <a:ea typeface="+mj-ea"/>
                <a:cs typeface="+mj-cs"/>
              </a:rPr>
              <a:t>as flavoring agents, perfumes, DNA, explosives</a:t>
            </a:r>
            <a:endParaRPr kumimoji="0" lang="en-CA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5124" name="AutoShape 4" descr="http://figures.boundless.com/22204/raw/carboxylic-acid.svg"/>
          <p:cNvSpPr>
            <a:spLocks noChangeAspect="1" noChangeArrowheads="1"/>
          </p:cNvSpPr>
          <p:nvPr/>
        </p:nvSpPr>
        <p:spPr bwMode="auto">
          <a:xfrm>
            <a:off x="155575" y="-2795588"/>
            <a:ext cx="72675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1909763" cy="183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76400"/>
            <a:ext cx="7010400" cy="12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 descr="C:\Documents and Settings\a.vlacil\Desktop\Chemistry 11 AA\8. Organic Chemistry\esters_gen_for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76600"/>
            <a:ext cx="2819400" cy="1886914"/>
          </a:xfrm>
          <a:prstGeom prst="rect">
            <a:avLst/>
          </a:prstGeom>
          <a:noFill/>
        </p:spPr>
      </p:pic>
      <p:pic>
        <p:nvPicPr>
          <p:cNvPr id="70662" name="Picture 6" descr="C:\Documents and Settings\a.vlacil\Desktop\Chemistry 11 AA\8. Organic Chemistry\iStock_000010243854Large-285x1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971800"/>
            <a:ext cx="5105400" cy="3385686"/>
          </a:xfrm>
          <a:prstGeom prst="rect">
            <a:avLst/>
          </a:prstGeom>
          <a:noFill/>
        </p:spPr>
      </p:pic>
      <p:pic>
        <p:nvPicPr>
          <p:cNvPr id="70663" name="Picture 7" descr="C:\Documents and Settings\a.vlacil\Desktop\Chemistry 11 AA\8. Organic Chemistry\ester_reactio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57825"/>
            <a:ext cx="5476875" cy="1400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56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7755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</a:rPr>
              <a:t>Esters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05400" y="838200"/>
            <a:ext cx="381000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Must know how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to</a:t>
            </a:r>
            <a:r>
              <a:rPr kumimoji="0" lang="en-CA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IDENTIFY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them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838200"/>
            <a:ext cx="4724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Use </a:t>
            </a:r>
            <a:r>
              <a:rPr lang="en-CA" dirty="0" smtClean="0">
                <a:latin typeface="Berlin Sans FB" pitchFamily="34" charset="0"/>
                <a:ea typeface="+mj-ea"/>
                <a:cs typeface="+mj-cs"/>
              </a:rPr>
              <a:t>as flavoring agents, perfumes, DNA, explosives</a:t>
            </a:r>
            <a:endParaRPr kumimoji="0" lang="en-CA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5124" name="AutoShape 4" descr="http://figures.boundless.com/22204/raw/carboxylic-acid.svg"/>
          <p:cNvSpPr>
            <a:spLocks noChangeAspect="1" noChangeArrowheads="1"/>
          </p:cNvSpPr>
          <p:nvPr/>
        </p:nvSpPr>
        <p:spPr bwMode="auto">
          <a:xfrm>
            <a:off x="155575" y="-2795588"/>
            <a:ext cx="72675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1909763" cy="183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76400"/>
            <a:ext cx="7010400" cy="12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 descr="C:\Documents and Settings\a.vlacil\Desktop\Chemistry 11 AA\8. Organic Chemistry\table-of-esters-and-their-sme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56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7755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</a:rPr>
              <a:t>Amines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05400" y="838200"/>
            <a:ext cx="381000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Must know how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to</a:t>
            </a:r>
            <a:r>
              <a:rPr kumimoji="0" lang="en-CA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IDENTIFY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them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5124" name="AutoShape 4" descr="http://figures.boundless.com/22204/raw/carboxylic-acid.svg"/>
          <p:cNvSpPr>
            <a:spLocks noChangeAspect="1" noChangeArrowheads="1"/>
          </p:cNvSpPr>
          <p:nvPr/>
        </p:nvSpPr>
        <p:spPr bwMode="auto">
          <a:xfrm>
            <a:off x="155575" y="-2795588"/>
            <a:ext cx="72675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682" name="Picture 2" descr="C:\Documents and Settings\a.vlacil\Desktop\Chemistry 11 AA\8. Organic Chemistry\a67702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1798901" cy="2057400"/>
          </a:xfrm>
          <a:prstGeom prst="rect">
            <a:avLst/>
          </a:prstGeom>
          <a:noFill/>
        </p:spPr>
      </p:pic>
      <p:pic>
        <p:nvPicPr>
          <p:cNvPr id="71683" name="Picture 3" descr="C:\Documents and Settings\a.vlacil\Desktop\Chemistry 11 AA\8. Organic Chemistry\amine-(tertiary)13465394123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762000"/>
            <a:ext cx="2003994" cy="20574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029200" y="1676400"/>
            <a:ext cx="3886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Used </a:t>
            </a:r>
            <a:r>
              <a:rPr lang="en-CA" dirty="0" smtClean="0">
                <a:latin typeface="Berlin Sans FB" pitchFamily="34" charset="0"/>
                <a:ea typeface="+mj-ea"/>
                <a:cs typeface="+mj-cs"/>
              </a:rPr>
              <a:t>as drugs (antihistamines, decongestants) or dyes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dirty="0" smtClean="0">
                <a:latin typeface="Berlin Sans FB" pitchFamily="34" charset="0"/>
                <a:ea typeface="+mj-ea"/>
                <a:cs typeface="+mj-cs"/>
              </a:rPr>
              <a:t>Illegal drugs: ecstasy, crystal meth</a:t>
            </a:r>
            <a:endParaRPr kumimoji="0" lang="en-CA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819400"/>
            <a:ext cx="4695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5" name="Picture 5" descr="C:\Documents and Settings\a.vlacil\Desktop\Chemistry 11 AA\8. Organic Chemistry\MCAT_problem_set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819400"/>
            <a:ext cx="1828800" cy="1630438"/>
          </a:xfrm>
          <a:prstGeom prst="rect">
            <a:avLst/>
          </a:prstGeom>
          <a:noFill/>
        </p:spPr>
      </p:pic>
      <p:pic>
        <p:nvPicPr>
          <p:cNvPr id="71686" name="Picture 6" descr="C:\Documents and Settings\a.vlacil\Desktop\Chemistry 11 AA\8. Organic Chemistry\20300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343400"/>
            <a:ext cx="3048000" cy="2286000"/>
          </a:xfrm>
          <a:prstGeom prst="rect">
            <a:avLst/>
          </a:prstGeom>
          <a:noFill/>
        </p:spPr>
      </p:pic>
      <p:pic>
        <p:nvPicPr>
          <p:cNvPr id="71688" name="Picture 8" descr="C:\Documents and Settings\a.vlacil\Desktop\Chemistry 11 AA\8. Organic Chemistry\jpg_13183423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572000"/>
            <a:ext cx="5653677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56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7755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</a:rPr>
              <a:t>Amides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05400" y="838200"/>
            <a:ext cx="381000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Must know how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to</a:t>
            </a:r>
            <a:r>
              <a:rPr kumimoji="0" lang="en-CA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IDENTIFY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them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5124" name="AutoShape 4" descr="http://figures.boundless.com/22204/raw/carboxylic-acid.svg"/>
          <p:cNvSpPr>
            <a:spLocks noChangeAspect="1" noChangeArrowheads="1"/>
          </p:cNvSpPr>
          <p:nvPr/>
        </p:nvSpPr>
        <p:spPr bwMode="auto">
          <a:xfrm>
            <a:off x="155575" y="-2795588"/>
            <a:ext cx="72675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29200" y="1676400"/>
            <a:ext cx="3886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Nitrogen bound to a</a:t>
            </a:r>
            <a:r>
              <a:rPr kumimoji="0" lang="en-CA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carbonyl group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baseline="0" dirty="0" smtClean="0">
                <a:latin typeface="Berlin Sans FB" pitchFamily="34" charset="0"/>
                <a:ea typeface="+mj-ea"/>
                <a:cs typeface="+mj-cs"/>
              </a:rPr>
              <a:t>Used</a:t>
            </a:r>
            <a:r>
              <a:rPr lang="en-CA" dirty="0" smtClean="0">
                <a:latin typeface="Berlin Sans FB" pitchFamily="34" charset="0"/>
                <a:ea typeface="+mj-ea"/>
                <a:cs typeface="+mj-cs"/>
              </a:rPr>
              <a:t> in plastics, rubber, nylon, Kevlar, acetaminophen, proteins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2895600" cy="26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124200"/>
            <a:ext cx="55721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4" descr="C:\Documents and Settings\a.vlacil\Desktop\Chemistry 11 AA\8. Organic Chemistry\07_c_wa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2286000" cy="2286000"/>
          </a:xfrm>
          <a:prstGeom prst="rect">
            <a:avLst/>
          </a:prstGeom>
          <a:noFill/>
        </p:spPr>
      </p:pic>
      <p:pic>
        <p:nvPicPr>
          <p:cNvPr id="72709" name="Picture 5" descr="C:\Documents and Settings\a.vlacil\Desktop\Chemistry 11 AA\8. Organic Chemistry\07_b_wa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429000"/>
            <a:ext cx="3124200" cy="3124200"/>
          </a:xfrm>
          <a:prstGeom prst="rect">
            <a:avLst/>
          </a:prstGeom>
          <a:noFill/>
        </p:spPr>
      </p:pic>
      <p:pic>
        <p:nvPicPr>
          <p:cNvPr id="17" name="Picture 8" descr="C:\Documents and Settings\a.vlacil\Desktop\Chemistry 11 AA\8. Organic Chemistry\Kevlar-3D-ball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572000"/>
            <a:ext cx="2819400" cy="2109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56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239000" cy="685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0000FF"/>
                </a:solidFill>
              </a:rPr>
              <a:t>8.2 Functional Groups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" y="980728"/>
            <a:ext cx="8534400" cy="2905472"/>
          </a:xfrm>
          <a:solidFill>
            <a:srgbClr val="FFFFCC"/>
          </a:solidFill>
        </p:spPr>
        <p:txBody>
          <a:bodyPr>
            <a:noAutofit/>
          </a:bodyPr>
          <a:lstStyle/>
          <a:p>
            <a:pPr algn="ctr"/>
            <a:r>
              <a:rPr lang="en-CA" sz="2400" dirty="0" smtClean="0">
                <a:latin typeface="Berlin Sans FB" pitchFamily="34" charset="0"/>
              </a:rPr>
              <a:t>Groups of organic compounds such as alkanes, alkenes, alkynes, aromatics are called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FUNCTIONAL GROUPS</a:t>
            </a:r>
          </a:p>
          <a:p>
            <a:pPr algn="ctr"/>
            <a:r>
              <a:rPr lang="en-CA" sz="2400" dirty="0" smtClean="0">
                <a:latin typeface="Berlin Sans FB" pitchFamily="34" charset="0"/>
              </a:rPr>
              <a:t>It is an atom or a group of atoms that react in a characteristics manner (the same functional groups react in a similar manner)</a:t>
            </a:r>
          </a:p>
          <a:p>
            <a:pPr algn="ctr"/>
            <a:r>
              <a:rPr lang="en-CA" sz="2400" u="sng" dirty="0" smtClean="0">
                <a:solidFill>
                  <a:srgbClr val="0000FF"/>
                </a:solidFill>
                <a:latin typeface="Berlin Sans FB" pitchFamily="34" charset="0"/>
              </a:rPr>
              <a:t>General representation </a:t>
            </a:r>
            <a:r>
              <a:rPr lang="en-CA" sz="2400" dirty="0" smtClean="0">
                <a:latin typeface="Berlin Sans FB" pitchFamily="34" charset="0"/>
              </a:rPr>
              <a:t>of a functional group = </a:t>
            </a: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R</a:t>
            </a:r>
          </a:p>
          <a:p>
            <a:r>
              <a:rPr lang="en-CA" sz="2400" dirty="0" smtClean="0">
                <a:latin typeface="Berlin Sans FB" pitchFamily="34" charset="0"/>
              </a:rPr>
              <a:t>You </a:t>
            </a:r>
            <a:r>
              <a:rPr lang="en-CA" sz="2400" u="sng" dirty="0" smtClean="0">
                <a:solidFill>
                  <a:srgbClr val="C00000"/>
                </a:solidFill>
                <a:latin typeface="Berlin Sans FB" pitchFamily="34" charset="0"/>
              </a:rPr>
              <a:t>don’t need to name all of them</a:t>
            </a:r>
            <a:r>
              <a:rPr lang="en-CA" sz="2400" dirty="0" smtClean="0">
                <a:latin typeface="Berlin Sans FB" pitchFamily="34" charset="0"/>
              </a:rPr>
              <a:t>, but you </a:t>
            </a:r>
            <a:r>
              <a:rPr lang="en-CA" sz="2400" b="1" u="sng" dirty="0" smtClean="0">
                <a:solidFill>
                  <a:srgbClr val="7030A0"/>
                </a:solidFill>
                <a:latin typeface="Berlin Sans FB" pitchFamily="34" charset="0"/>
              </a:rPr>
              <a:t>MUST</a:t>
            </a:r>
            <a:r>
              <a:rPr lang="en-CA" sz="2400" dirty="0" smtClean="0">
                <a:latin typeface="Berlin Sans FB" pitchFamily="34" charset="0"/>
              </a:rPr>
              <a:t> be able to </a:t>
            </a:r>
            <a:r>
              <a:rPr lang="en-CA" sz="2400" b="1" u="sng" dirty="0" smtClean="0">
                <a:solidFill>
                  <a:srgbClr val="7030A0"/>
                </a:solidFill>
                <a:latin typeface="Berlin Sans FB" pitchFamily="34" charset="0"/>
              </a:rPr>
              <a:t>identify</a:t>
            </a:r>
            <a:r>
              <a:rPr lang="en-CA" sz="2400" dirty="0" smtClean="0">
                <a:latin typeface="Berlin Sans FB" pitchFamily="34" charset="0"/>
              </a:rPr>
              <a:t> the type of functional group</a:t>
            </a:r>
            <a:endParaRPr lang="en-CA" sz="2400" b="1" dirty="0" smtClean="0">
              <a:solidFill>
                <a:srgbClr val="0000FF"/>
              </a:solidFill>
              <a:latin typeface="Berlin Sans FB" pitchFamily="34" charset="0"/>
            </a:endParaRPr>
          </a:p>
          <a:p>
            <a:endParaRPr lang="en-CA" sz="2400" dirty="0">
              <a:latin typeface="Berlin Sans FB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" y="4869160"/>
            <a:ext cx="4549874" cy="194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95056"/>
            <a:ext cx="2915815" cy="196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95056"/>
            <a:ext cx="1663917" cy="19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70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05400" y="838200"/>
            <a:ext cx="381000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Must know how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to</a:t>
            </a:r>
            <a:r>
              <a:rPr kumimoji="0" lang="en-CA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IDENTIFY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them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5124" name="AutoShape 4" descr="http://figures.boundless.com/22204/raw/carboxylic-acid.svg"/>
          <p:cNvSpPr>
            <a:spLocks noChangeAspect="1" noChangeArrowheads="1"/>
          </p:cNvSpPr>
          <p:nvPr/>
        </p:nvSpPr>
        <p:spPr bwMode="auto">
          <a:xfrm>
            <a:off x="155575" y="-2795588"/>
            <a:ext cx="72675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29200" y="1676400"/>
            <a:ext cx="3886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Nitrogen bound to a</a:t>
            </a:r>
            <a:r>
              <a:rPr kumimoji="0" lang="en-CA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carbonyl group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baseline="0" dirty="0" smtClean="0">
                <a:latin typeface="Berlin Sans FB" pitchFamily="34" charset="0"/>
                <a:ea typeface="+mj-ea"/>
                <a:cs typeface="+mj-cs"/>
              </a:rPr>
              <a:t>Used</a:t>
            </a:r>
            <a:r>
              <a:rPr lang="en-CA" dirty="0" smtClean="0">
                <a:latin typeface="Berlin Sans FB" pitchFamily="34" charset="0"/>
                <a:ea typeface="+mj-ea"/>
                <a:cs typeface="+mj-cs"/>
              </a:rPr>
              <a:t> in plastics, rubber, nylon, Kevlar, acetaminophen, proteins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124200"/>
            <a:ext cx="55721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1" name="Picture 7" descr="C:\Documents and Settings\a.vlacil\Desktop\Chemistry 11 AA\8. Organic Chemistry\Kevlar_chemical_structure_H-bon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4581214"/>
          </a:xfrm>
          <a:prstGeom prst="rect">
            <a:avLst/>
          </a:prstGeom>
          <a:noFill/>
        </p:spPr>
      </p:pic>
      <p:pic>
        <p:nvPicPr>
          <p:cNvPr id="72710" name="Picture 6" descr="C:\Documents and Settings\a.vlacil\Desktop\Chemistry 11 AA\8. Organic Chemistry\20070323210430!Kevlar-vest-ct-wi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191000"/>
            <a:ext cx="2272907" cy="2667000"/>
          </a:xfrm>
          <a:prstGeom prst="rect">
            <a:avLst/>
          </a:prstGeom>
          <a:noFill/>
        </p:spPr>
      </p:pic>
      <p:pic>
        <p:nvPicPr>
          <p:cNvPr id="14" name="Picture 8" descr="C:\Documents and Settings\a.vlacil\Desktop\Chemistry 11 AA\8. Organic Chemistry\Kevlar-3D-ball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724400"/>
            <a:ext cx="2514600" cy="18811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7755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</a:rPr>
              <a:t>Amides</a:t>
            </a:r>
            <a:endParaRPr lang="en-CA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6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7755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</a:rPr>
              <a:t>Amides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05400" y="838200"/>
            <a:ext cx="381000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Must know how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to</a:t>
            </a:r>
            <a:r>
              <a:rPr kumimoji="0" lang="en-CA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IDENTIFY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them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5124" name="AutoShape 4" descr="http://figures.boundless.com/22204/raw/carboxylic-acid.svg"/>
          <p:cNvSpPr>
            <a:spLocks noChangeAspect="1" noChangeArrowheads="1"/>
          </p:cNvSpPr>
          <p:nvPr/>
        </p:nvSpPr>
        <p:spPr bwMode="auto">
          <a:xfrm>
            <a:off x="155575" y="-2795588"/>
            <a:ext cx="726757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29200" y="1676400"/>
            <a:ext cx="3886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Nitrogen bound to a</a:t>
            </a:r>
            <a:r>
              <a:rPr kumimoji="0" lang="en-CA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carbonyl group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baseline="0" dirty="0" smtClean="0">
                <a:latin typeface="Berlin Sans FB" pitchFamily="34" charset="0"/>
                <a:ea typeface="+mj-ea"/>
                <a:cs typeface="+mj-cs"/>
              </a:rPr>
              <a:t>Used</a:t>
            </a:r>
            <a:r>
              <a:rPr lang="en-CA" dirty="0" smtClean="0">
                <a:latin typeface="Berlin Sans FB" pitchFamily="34" charset="0"/>
                <a:ea typeface="+mj-ea"/>
                <a:cs typeface="+mj-cs"/>
              </a:rPr>
              <a:t> in plastics, rubber, nylon, Kevlar, acetaminophen, proteins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2667000" cy="26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0" name="Picture 2" descr="C:\Documents and Settings\a.vlacil\Desktop\Chemistry 11 AA\8. Organic Chemistry\acetaminophen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3657600"/>
            <a:ext cx="4114800" cy="2617653"/>
          </a:xfrm>
          <a:prstGeom prst="rect">
            <a:avLst/>
          </a:prstGeom>
          <a:noFill/>
        </p:spPr>
      </p:pic>
      <p:pic>
        <p:nvPicPr>
          <p:cNvPr id="73731" name="Picture 3" descr="C:\Documents and Settings\a.vlacil\Desktop\Chemistry 11 AA\8. Organic Chemistry\case115_fig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2800"/>
            <a:ext cx="4400282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56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29146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28600"/>
            <a:ext cx="133003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981200"/>
            <a:ext cx="6315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990600"/>
            <a:ext cx="1909763" cy="183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895600"/>
            <a:ext cx="6553200" cy="64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3810000"/>
            <a:ext cx="2895600" cy="26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C:\Documents and Settings\a.vlacil\Desktop\Chemistry 11 AA\8. Organic Chemistry\a677025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3962400"/>
            <a:ext cx="1798901" cy="2057400"/>
          </a:xfrm>
          <a:prstGeom prst="rect">
            <a:avLst/>
          </a:prstGeom>
          <a:noFill/>
        </p:spPr>
      </p:pic>
      <p:pic>
        <p:nvPicPr>
          <p:cNvPr id="16" name="Picture 3" descr="C:\Documents and Settings\a.vlacil\Desktop\Chemistry 11 AA\8. Organic Chemistry\amine-(tertiary)1346539412353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4038600"/>
            <a:ext cx="2003994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320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371600" y="6858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762000"/>
            <a:ext cx="2590800" cy="381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CA" sz="2400" b="1" dirty="0" smtClean="0">
                <a:solidFill>
                  <a:srgbClr val="0000FF"/>
                </a:solidFill>
              </a:rPr>
              <a:t>Carboxylic acid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" y="1295400"/>
            <a:ext cx="16764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8800" y="1752600"/>
            <a:ext cx="1447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52800" y="2438400"/>
            <a:ext cx="1447800" cy="381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Ester 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4800" y="3352800"/>
            <a:ext cx="1447800" cy="381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Aromatic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3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676400" y="2362200"/>
            <a:ext cx="17526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0" y="8382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1219200"/>
            <a:ext cx="15240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1600200"/>
            <a:ext cx="1143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4600" y="762000"/>
            <a:ext cx="1219200" cy="381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CA" sz="2400" b="1" dirty="0" smtClean="0">
                <a:solidFill>
                  <a:srgbClr val="0000FF"/>
                </a:solidFill>
              </a:rPr>
              <a:t>Ester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62400" y="2819400"/>
            <a:ext cx="1447800" cy="381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Amine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3505200"/>
            <a:ext cx="1447800" cy="381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Ester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3048000"/>
            <a:ext cx="1447800" cy="381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Aromatic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600" dirty="0" smtClean="0">
                <a:solidFill>
                  <a:srgbClr val="FF0000"/>
                </a:solidFill>
                <a:latin typeface="Arial Black" pitchFamily="34" charset="0"/>
              </a:rPr>
              <a:t>HOMEWORK</a:t>
            </a:r>
            <a:endParaRPr lang="en-CA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19257"/>
            <a:ext cx="7632848" cy="3603812"/>
          </a:xfrm>
        </p:spPr>
        <p:txBody>
          <a:bodyPr/>
          <a:lstStyle/>
          <a:p>
            <a:r>
              <a:rPr lang="en-CA" sz="3600" b="1" dirty="0" smtClean="0"/>
              <a:t>Pages</a:t>
            </a:r>
            <a:r>
              <a:rPr lang="en-CA" sz="3600" dirty="0" smtClean="0"/>
              <a:t>: 225</a:t>
            </a:r>
          </a:p>
          <a:p>
            <a:r>
              <a:rPr lang="en-CA" sz="3600" b="1" dirty="0" smtClean="0"/>
              <a:t>Problems</a:t>
            </a:r>
            <a:r>
              <a:rPr lang="en-CA" sz="3600" dirty="0" smtClean="0"/>
              <a:t>: 17 </a:t>
            </a:r>
            <a:r>
              <a:rPr lang="en-CA" sz="3600" smtClean="0"/>
              <a:t>- 20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4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712323" cy="266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7755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</a:rPr>
              <a:t>ALKYL HALIDES: R – X  (X = </a:t>
            </a:r>
            <a:r>
              <a:rPr lang="en-CA" sz="3600" b="1" dirty="0" err="1" smtClean="0">
                <a:solidFill>
                  <a:srgbClr val="0000FF"/>
                </a:solidFill>
              </a:rPr>
              <a:t>Cl</a:t>
            </a:r>
            <a:r>
              <a:rPr lang="en-CA" sz="3600" b="1" dirty="0" smtClean="0">
                <a:solidFill>
                  <a:srgbClr val="0000FF"/>
                </a:solidFill>
              </a:rPr>
              <a:t>, Br, I, and F) </a:t>
            </a:r>
            <a:endParaRPr lang="en-CA" sz="3200" b="1" dirty="0">
              <a:solidFill>
                <a:srgbClr val="0000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4648200" cy="160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://www.chemgapedia.de/vsengine/media/vsc/en/ch/12/oc/substitution/alkylhalogenide/nomenklatur_der_halogenalkane/namengi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7768"/>
            <a:ext cx="6438002" cy="2650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91000" y="838200"/>
            <a:ext cx="472440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Must know how to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NAME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and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IDENTIFY</a:t>
            </a:r>
            <a:r>
              <a:rPr lang="en-CA" dirty="0" smtClean="0">
                <a:latin typeface="Berlin Sans FB" pitchFamily="34" charset="0"/>
              </a:rPr>
              <a:t> </a:t>
            </a:r>
            <a:r>
              <a:rPr lang="en-CA" sz="2800" dirty="0" smtClean="0">
                <a:latin typeface="Berlin Sans FB" pitchFamily="34" charset="0"/>
              </a:rPr>
              <a:t>them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6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95399" y="994030"/>
            <a:ext cx="6858001" cy="5299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1. USE </a:t>
            </a:r>
            <a:r>
              <a:rPr lang="en-CA" sz="2800" dirty="0">
                <a:solidFill>
                  <a:srgbClr val="7030A0"/>
                </a:solidFill>
                <a:latin typeface="Berlin Sans FB" pitchFamily="34" charset="0"/>
              </a:rPr>
              <a:t>THE SAME RULES AS FOR 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ALKANES</a:t>
            </a:r>
            <a:endParaRPr lang="en-CA" sz="2800" dirty="0">
              <a:latin typeface="Berlin Sans FB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00200" y="1600200"/>
            <a:ext cx="5410200" cy="634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dirty="0" smtClean="0">
                <a:solidFill>
                  <a:srgbClr val="00B050"/>
                </a:solidFill>
                <a:latin typeface="Berlin Sans FB" pitchFamily="34" charset="0"/>
              </a:rPr>
              <a:t>2. Names for HALOGENS</a:t>
            </a:r>
            <a:endParaRPr lang="en-CA" sz="2800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239000" cy="72439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spc="50" dirty="0" smtClean="0">
                <a:ln w="11430"/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RULES FOR NAMING!</a:t>
            </a:r>
            <a:endParaRPr lang="en-CA" b="1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7792305"/>
              </p:ext>
            </p:extLst>
          </p:nvPr>
        </p:nvGraphicFramePr>
        <p:xfrm>
          <a:off x="1143000" y="2514600"/>
          <a:ext cx="7155904" cy="3159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221"/>
                <a:gridCol w="4919683"/>
              </a:tblGrid>
              <a:tr h="598846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latin typeface="Copperplate Gothic Light" pitchFamily="34" charset="0"/>
                        </a:rPr>
                        <a:t>HALOGEN</a:t>
                      </a:r>
                      <a:endParaRPr lang="en-CA" sz="2800" b="1" dirty="0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latin typeface="Copperplate Gothic Light" pitchFamily="34" charset="0"/>
                        </a:rPr>
                        <a:t>HALO GROUP</a:t>
                      </a:r>
                      <a:endParaRPr lang="en-CA" sz="2800" dirty="0">
                        <a:latin typeface="Copperplate Gothic Light" pitchFamily="34" charset="0"/>
                      </a:endParaRPr>
                    </a:p>
                  </a:txBody>
                  <a:tcPr/>
                </a:tc>
              </a:tr>
              <a:tr h="598846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latin typeface="Berlin Sans FB Demi" pitchFamily="34" charset="0"/>
                        </a:rPr>
                        <a:t>Fluorine</a:t>
                      </a:r>
                      <a:endParaRPr lang="en-CA" sz="3200" b="1" dirty="0"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b="1" dirty="0" err="1" smtClean="0">
                          <a:solidFill>
                            <a:srgbClr val="FF0000"/>
                          </a:solidFill>
                        </a:rPr>
                        <a:t>Fluoro</a:t>
                      </a:r>
                      <a:r>
                        <a:rPr lang="en-CA" sz="3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CA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8846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latin typeface="Berlin Sans FB Demi" pitchFamily="34" charset="0"/>
                        </a:rPr>
                        <a:t>Bromine</a:t>
                      </a:r>
                      <a:endParaRPr lang="en-CA" sz="3200" b="1" dirty="0"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b="1" dirty="0" err="1" smtClean="0">
                          <a:solidFill>
                            <a:srgbClr val="FF0000"/>
                          </a:solidFill>
                        </a:rPr>
                        <a:t>Bromo</a:t>
                      </a:r>
                      <a:r>
                        <a:rPr lang="en-CA" sz="3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CA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8846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latin typeface="Berlin Sans FB Demi" pitchFamily="34" charset="0"/>
                        </a:rPr>
                        <a:t>Chlorine</a:t>
                      </a:r>
                      <a:endParaRPr lang="en-CA" sz="3200" b="1" dirty="0"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b="1" dirty="0" err="1" smtClean="0">
                          <a:solidFill>
                            <a:srgbClr val="FF0000"/>
                          </a:solidFill>
                        </a:rPr>
                        <a:t>Chloro</a:t>
                      </a:r>
                      <a:endParaRPr lang="en-CA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8846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latin typeface="Berlin Sans FB Demi" pitchFamily="34" charset="0"/>
                        </a:rPr>
                        <a:t>Iodine</a:t>
                      </a:r>
                      <a:endParaRPr lang="en-CA" sz="3200" b="1" dirty="0"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b="1" dirty="0" err="1" smtClean="0">
                          <a:solidFill>
                            <a:srgbClr val="FF0000"/>
                          </a:solidFill>
                        </a:rPr>
                        <a:t>Iodo</a:t>
                      </a:r>
                      <a:endParaRPr lang="en-CA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51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7792305"/>
              </p:ext>
            </p:extLst>
          </p:nvPr>
        </p:nvGraphicFramePr>
        <p:xfrm>
          <a:off x="2057400" y="152400"/>
          <a:ext cx="52578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3"/>
                <a:gridCol w="3614737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>
                          <a:latin typeface="Copperplate Gothic Light" pitchFamily="34" charset="0"/>
                        </a:rPr>
                        <a:t>HALOGEN</a:t>
                      </a:r>
                      <a:endParaRPr lang="en-CA" sz="1800" b="1" dirty="0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opperplate Gothic Light" pitchFamily="34" charset="0"/>
                        </a:rPr>
                        <a:t>HALO GROUP</a:t>
                      </a:r>
                      <a:endParaRPr lang="en-CA" sz="1800" dirty="0">
                        <a:latin typeface="Copperplate Gothic Light" pitchFamily="34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latin typeface="Berlin Sans FB Demi" pitchFamily="34" charset="0"/>
                        </a:rPr>
                        <a:t>Fluorine</a:t>
                      </a:r>
                      <a:endParaRPr lang="en-CA" sz="2000" b="1" dirty="0"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>
                          <a:solidFill>
                            <a:srgbClr val="FF0000"/>
                          </a:solidFill>
                        </a:rPr>
                        <a:t>Fluoro</a:t>
                      </a:r>
                      <a:r>
                        <a:rPr lang="en-CA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CA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latin typeface="Berlin Sans FB Demi" pitchFamily="34" charset="0"/>
                        </a:rPr>
                        <a:t>Bromine</a:t>
                      </a:r>
                      <a:endParaRPr lang="en-CA" sz="2000" b="1" dirty="0"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>
                          <a:solidFill>
                            <a:srgbClr val="FF0000"/>
                          </a:solidFill>
                        </a:rPr>
                        <a:t>Bromo</a:t>
                      </a:r>
                      <a:r>
                        <a:rPr lang="en-CA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CA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latin typeface="Berlin Sans FB Demi" pitchFamily="34" charset="0"/>
                        </a:rPr>
                        <a:t>Chlorine</a:t>
                      </a:r>
                      <a:endParaRPr lang="en-CA" sz="2000" b="1" dirty="0"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>
                          <a:solidFill>
                            <a:srgbClr val="FF0000"/>
                          </a:solidFill>
                        </a:rPr>
                        <a:t>Chloro</a:t>
                      </a:r>
                      <a:endParaRPr lang="en-CA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latin typeface="Berlin Sans FB Demi" pitchFamily="34" charset="0"/>
                        </a:rPr>
                        <a:t>Iodine</a:t>
                      </a:r>
                      <a:endParaRPr lang="en-CA" sz="2000" b="1" dirty="0">
                        <a:latin typeface="Berlin Sans FB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>
                          <a:solidFill>
                            <a:srgbClr val="FF0000"/>
                          </a:solidFill>
                        </a:rPr>
                        <a:t>Iodo</a:t>
                      </a:r>
                      <a:endParaRPr lang="en-CA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8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95600"/>
            <a:ext cx="18349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8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048000"/>
            <a:ext cx="3133726" cy="158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87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953000"/>
            <a:ext cx="17102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876800"/>
            <a:ext cx="263652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951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5618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3717032"/>
            <a:ext cx="367240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27984" y="3673486"/>
            <a:ext cx="453650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7078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7755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</a:rPr>
              <a:t>Alcohols: R – OH  (OH = hydroxyl group) 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0" y="838200"/>
            <a:ext cx="472440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Must know how to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NAME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and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IDENTIFY</a:t>
            </a:r>
            <a:r>
              <a:rPr lang="en-CA" dirty="0" smtClean="0">
                <a:latin typeface="Berlin Sans FB" pitchFamily="34" charset="0"/>
              </a:rPr>
              <a:t> </a:t>
            </a:r>
            <a:r>
              <a:rPr lang="en-CA" sz="2800" dirty="0" smtClean="0">
                <a:latin typeface="Berlin Sans FB" pitchFamily="34" charset="0"/>
              </a:rPr>
              <a:t>them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329731" name="Picture 3" descr="C:\Documents and Settings\a.vlacil\Desktop\Chemistry 11 AA\8. Organic Chemistry\user41143_pic19784_1348151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1" y="1752600"/>
            <a:ext cx="3886200" cy="2225933"/>
          </a:xfrm>
          <a:prstGeom prst="rect">
            <a:avLst/>
          </a:prstGeom>
          <a:noFill/>
        </p:spPr>
      </p:pic>
      <p:pic>
        <p:nvPicPr>
          <p:cNvPr id="329732" name="Picture 4" descr="C:\Documents and Settings\a.vlacil\Desktop\Chemistry 11 AA\8. Organic Chemistry\pstalcoho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67200"/>
            <a:ext cx="6052930" cy="2320290"/>
          </a:xfrm>
          <a:prstGeom prst="rect">
            <a:avLst/>
          </a:prstGeom>
          <a:noFill/>
        </p:spPr>
      </p:pic>
      <p:pic>
        <p:nvPicPr>
          <p:cNvPr id="329733" name="Picture 5" descr="C:\Documents and Settings\a.vlacil\Desktop\Chemistry 11 AA\8. Organic Chemistry\ethano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838200"/>
            <a:ext cx="3200400" cy="2901808"/>
          </a:xfrm>
          <a:prstGeom prst="rect">
            <a:avLst/>
          </a:prstGeom>
          <a:noFill/>
        </p:spPr>
      </p:pic>
      <p:pic>
        <p:nvPicPr>
          <p:cNvPr id="329734" name="Picture 6" descr="C:\Documents and Settings\a.vlacil\Desktop\Chemistry 11 AA\8. Organic Chemistry\ethanol-bott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200400"/>
            <a:ext cx="2155984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56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239000" cy="72439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spc="50" dirty="0" smtClean="0">
                <a:ln w="11430"/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RULES FOR NAMING!</a:t>
            </a:r>
            <a:endParaRPr lang="en-CA" b="1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30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44731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0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76397"/>
            <a:ext cx="7543800" cy="468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457200" y="2514600"/>
            <a:ext cx="4343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200" y="3581400"/>
            <a:ext cx="2590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343400"/>
            <a:ext cx="43434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1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0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5634"/>
            <a:ext cx="9144000" cy="274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352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2525" y="0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990600"/>
            <a:ext cx="26765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990600"/>
            <a:ext cx="19526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990600"/>
            <a:ext cx="3810000" cy="140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2286000"/>
            <a:ext cx="8953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2895600"/>
            <a:ext cx="132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6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4800600"/>
            <a:ext cx="4324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1787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6248400"/>
            <a:ext cx="6915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6865</TotalTime>
  <Words>376</Words>
  <Application>Microsoft Office PowerPoint</Application>
  <PresentationFormat>On-screen Show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Executive</vt:lpstr>
      <vt:lpstr>Office Theme</vt:lpstr>
      <vt:lpstr>Pushpin</vt:lpstr>
      <vt:lpstr>3_Office Theme</vt:lpstr>
      <vt:lpstr>ORGANIC CHEMISTRY</vt:lpstr>
      <vt:lpstr>8.2 Functional Groups</vt:lpstr>
      <vt:lpstr>ALKYL HALIDES: R – X  (X = Cl, Br, I, and F) </vt:lpstr>
      <vt:lpstr>RULES FOR NAMING!</vt:lpstr>
      <vt:lpstr>Slide 5</vt:lpstr>
      <vt:lpstr>Slide 6</vt:lpstr>
      <vt:lpstr>Alcohols: R – OH  (OH = hydroxyl group) </vt:lpstr>
      <vt:lpstr>RULES FOR NAMING!</vt:lpstr>
      <vt:lpstr>Slide 9</vt:lpstr>
      <vt:lpstr>ETHERS: R – O – R’</vt:lpstr>
      <vt:lpstr>Aldehydes (contain carbonyl group)</vt:lpstr>
      <vt:lpstr>Ketones (contain carbonyl group)</vt:lpstr>
      <vt:lpstr>Slide 13</vt:lpstr>
      <vt:lpstr>Ketones</vt:lpstr>
      <vt:lpstr>Carboxylic Acids (contain carboxyl group)</vt:lpstr>
      <vt:lpstr>Esters</vt:lpstr>
      <vt:lpstr>Esters</vt:lpstr>
      <vt:lpstr>Amines</vt:lpstr>
      <vt:lpstr>Amides</vt:lpstr>
      <vt:lpstr>Amides</vt:lpstr>
      <vt:lpstr>Amides</vt:lpstr>
      <vt:lpstr>Slide 22</vt:lpstr>
      <vt:lpstr>Carboxylic acid</vt:lpstr>
      <vt:lpstr>Ester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EMPIRICA</dc:title>
  <dc:creator>andrej</dc:creator>
  <cp:lastModifiedBy>a.vlacil</cp:lastModifiedBy>
  <cp:revision>594</cp:revision>
  <dcterms:created xsi:type="dcterms:W3CDTF">2012-03-28T05:15:33Z</dcterms:created>
  <dcterms:modified xsi:type="dcterms:W3CDTF">2014-06-12T15:10:16Z</dcterms:modified>
</cp:coreProperties>
</file>