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2" r:id="rId1"/>
    <p:sldMasterId id="2147484571" r:id="rId2"/>
    <p:sldMasterId id="2147484666" r:id="rId3"/>
    <p:sldMasterId id="2147484681" r:id="rId4"/>
    <p:sldMasterId id="2147484693" r:id="rId5"/>
  </p:sldMasterIdLst>
  <p:notesMasterIdLst>
    <p:notesMasterId r:id="rId64"/>
  </p:notesMasterIdLst>
  <p:sldIdLst>
    <p:sldId id="389" r:id="rId6"/>
    <p:sldId id="392" r:id="rId7"/>
    <p:sldId id="395" r:id="rId8"/>
    <p:sldId id="396" r:id="rId9"/>
    <p:sldId id="512" r:id="rId10"/>
    <p:sldId id="397" r:id="rId11"/>
    <p:sldId id="398" r:id="rId12"/>
    <p:sldId id="516" r:id="rId13"/>
    <p:sldId id="517" r:id="rId14"/>
    <p:sldId id="408" r:id="rId15"/>
    <p:sldId id="515" r:id="rId16"/>
    <p:sldId id="514" r:id="rId17"/>
    <p:sldId id="409" r:id="rId18"/>
    <p:sldId id="410" r:id="rId19"/>
    <p:sldId id="411" r:id="rId20"/>
    <p:sldId id="431" r:id="rId21"/>
    <p:sldId id="462" r:id="rId22"/>
    <p:sldId id="432" r:id="rId23"/>
    <p:sldId id="464" r:id="rId24"/>
    <p:sldId id="518" r:id="rId25"/>
    <p:sldId id="519" r:id="rId26"/>
    <p:sldId id="520" r:id="rId27"/>
    <p:sldId id="521" r:id="rId28"/>
    <p:sldId id="523" r:id="rId29"/>
    <p:sldId id="522" r:id="rId30"/>
    <p:sldId id="524" r:id="rId31"/>
    <p:sldId id="525" r:id="rId32"/>
    <p:sldId id="526" r:id="rId33"/>
    <p:sldId id="527" r:id="rId34"/>
    <p:sldId id="528" r:id="rId35"/>
    <p:sldId id="529" r:id="rId36"/>
    <p:sldId id="433" r:id="rId37"/>
    <p:sldId id="530" r:id="rId38"/>
    <p:sldId id="459" r:id="rId39"/>
    <p:sldId id="407" r:id="rId40"/>
    <p:sldId id="444" r:id="rId41"/>
    <p:sldId id="445" r:id="rId42"/>
    <p:sldId id="468" r:id="rId43"/>
    <p:sldId id="482" r:id="rId44"/>
    <p:sldId id="486" r:id="rId45"/>
    <p:sldId id="485" r:id="rId46"/>
    <p:sldId id="494" r:id="rId47"/>
    <p:sldId id="487" r:id="rId48"/>
    <p:sldId id="488" r:id="rId49"/>
    <p:sldId id="489" r:id="rId50"/>
    <p:sldId id="531" r:id="rId51"/>
    <p:sldId id="483" r:id="rId52"/>
    <p:sldId id="481" r:id="rId53"/>
    <p:sldId id="480" r:id="rId54"/>
    <p:sldId id="491" r:id="rId55"/>
    <p:sldId id="532" r:id="rId56"/>
    <p:sldId id="490" r:id="rId57"/>
    <p:sldId id="492" r:id="rId58"/>
    <p:sldId id="446" r:id="rId59"/>
    <p:sldId id="513" r:id="rId60"/>
    <p:sldId id="533" r:id="rId61"/>
    <p:sldId id="534" r:id="rId62"/>
    <p:sldId id="535" r:id="rId6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66"/>
    <a:srgbClr val="CCFF66"/>
    <a:srgbClr val="99FF66"/>
    <a:srgbClr val="00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29" autoAdjust="0"/>
    <p:restoredTop sz="94676" autoAdjust="0"/>
  </p:normalViewPr>
  <p:slideViewPr>
    <p:cSldViewPr snapToGrid="0" snapToObjects="1">
      <p:cViewPr>
        <p:scale>
          <a:sx n="50" d="100"/>
          <a:sy n="50" d="100"/>
        </p:scale>
        <p:origin x="-1746" y="-12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3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B0B4751A-48E0-4C27-A5CC-4FD9D0938DBB}" type="datetime1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 smtClean="0"/>
              <a:t>Click to edit Master text styles</a:t>
            </a:r>
          </a:p>
          <a:p>
            <a:pPr lvl="1"/>
            <a:r>
              <a:rPr lang="en-CA" noProof="0" smtClean="0"/>
              <a:t>Second level</a:t>
            </a:r>
          </a:p>
          <a:p>
            <a:pPr lvl="2"/>
            <a:r>
              <a:rPr lang="en-CA" noProof="0" smtClean="0"/>
              <a:t>Third level</a:t>
            </a:r>
          </a:p>
          <a:p>
            <a:pPr lvl="3"/>
            <a:r>
              <a:rPr lang="en-CA" noProof="0" smtClean="0"/>
              <a:t>Fourth level</a:t>
            </a:r>
          </a:p>
          <a:p>
            <a:pPr lvl="4"/>
            <a:r>
              <a:rPr lang="en-CA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  <a:ea typeface="ＭＳ Ｐゴシック" charset="-128"/>
              </a:defRPr>
            </a:lvl1pPr>
          </a:lstStyle>
          <a:p>
            <a:pPr>
              <a:defRPr/>
            </a:pPr>
            <a:fld id="{6A45DE70-F0D7-4B48-8704-D3B174956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23253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5DE70-F0D7-4B48-8704-D3B17495639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07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5DE70-F0D7-4B48-8704-D3B174956392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07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A45DE70-F0D7-4B48-8704-D3B17495639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4107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C2968671-E6C4-41E5-B222-CF4A2E92B1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5B7FC78-BB7C-4E11-9348-E48AAF4C71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429F28F-0A8A-4234-AF2D-5F8C4A92A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2FD9B807-B9F7-4652-BE57-48F96E887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ea typeface="ＭＳ Ｐゴシック" pitchFamily="34" charset="-128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ea typeface="+mn-ea"/>
                <a:cs typeface="Arial" charset="0"/>
              </a:defRPr>
            </a:lvl1pPr>
          </a:lstStyle>
          <a:p>
            <a:pPr>
              <a:defRPr/>
            </a:pPr>
            <a:fld id="{B3A2BCAA-E886-4362-8C88-D7B0526AA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A928B8ED-6CB2-45B6-AC71-20A8A10D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3510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3540115A-2D12-4817-B77C-2E973D3BD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200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30A92F44-B0DA-49F3-9F15-01A581074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8259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E3FA9334-BDA2-43CC-B125-E731A7B29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757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8468D0F7-FA28-4CE8-8F29-D8252D4042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36307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05E927EA-6CA2-4766-9587-02E95926DF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49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D009012-56E8-43F6-AD5F-DE7E945ABE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18BF80D7-8798-48E7-8C08-E2AC395956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3991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ACE3FE78-6B25-4031-A7F6-CEB57C89E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2454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873B000-A435-4B15-9D89-F60B814C6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46175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2F7CF21E-3E09-4469-9196-167ED4F4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5462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11A52F7A-DADB-4FEC-AB52-DF6A1513E0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1245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A526B9DE-509E-4A2B-94AA-8CACB6CAD1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71830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97774463-48CB-4B5B-BB41-5FD0F7486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89177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953000" y="1676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953000" y="3962400"/>
            <a:ext cx="3505200" cy="2133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A928B8ED-6CB2-45B6-AC71-20A8A10D4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835104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5A9702E6-17BE-4DF7-9EE9-7DB7E38E2E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6775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B1EFDE3C-91D5-41E9-969E-7DD30837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3417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ADC3C66-A054-4B60-AA8D-DBE2CBB93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F1EE7BF5-4802-474D-83D3-DED7297CD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1479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F7889A9-A400-4825-912F-17530E29D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3445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55E1C96F-9E77-4C28-9C88-5929F110C5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256860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C8FC10F5-79C6-44CE-8F5B-C936441B3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87889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C7BAC92C-46EC-49DC-A144-651FF8000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6594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81732EC4-9DB2-49E6-832C-CAA27B82F0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51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671D0F7C-EBE5-44C5-9374-5CE9AA88E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2485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1B0B3876-DCE1-4839-88FB-8C3560A9E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637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C4B12E4A-D770-43C1-8F39-AFF2B5AFFD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7573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162800" cy="990600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954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0" y="1676400"/>
            <a:ext cx="3505200" cy="4419600"/>
          </a:xfrm>
        </p:spPr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9B8FA3D0-25D4-49F9-976A-DB7483C4FB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4666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4E434609-CC36-45E0-8816-154E74D308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66D64-9977-4998-BE1B-BF59116AAE44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 dirty="0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 dirty="0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 dirty="0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9537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2D14-0BB7-4573-BCB1-D51FC2ACAE84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5089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9347D-E5A6-4314-9349-CD1305962D24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7275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C72D-FF4A-4547-963A-5F70F4B46ED3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01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0E72C-6871-4DCC-83A6-359FB4D89B6B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5159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489AB-811C-4594-81D6-204BD72C7C81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9784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E00E6-AE77-44C6-8858-7CACA14CE847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5718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BB38B-A217-4D16-B468-01DD9C4091F1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6455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AFD2B-9CF7-4084-819C-E5F60001DA8D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9943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47AAB-B98D-4D01-BB10-9E719E1D713A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087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1FBF5036-2397-4C4C-ACDE-D8CC746C60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5EE03-4E6D-4AA7-B4B6-663ECD9D3C38}" type="datetime1">
              <a:rPr lang="en-US" smtClean="0">
                <a:solidFill>
                  <a:srgbClr val="1D3641"/>
                </a:solidFill>
              </a:rPr>
              <a:pPr/>
              <a:t>2/24/2014</a:t>
            </a:fld>
            <a:endParaRPr lang="en-US">
              <a:solidFill>
                <a:srgbClr val="1D364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1D3641"/>
                </a:solidFill>
              </a:rPr>
              <a:t>Footer Text</a:t>
            </a:r>
            <a:endParaRPr lang="en-US">
              <a:solidFill>
                <a:srgbClr val="1D364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rgbClr val="1D3641"/>
                </a:solidFill>
              </a:rPr>
              <a:pPr/>
              <a:t>‹#›</a:t>
            </a:fld>
            <a:endParaRPr lang="en-US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627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692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15592107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51662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2354941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7032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xmlns="" val="3716155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3455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68112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901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D124DEF5-20BE-4C71-A20C-DEAEFEACC8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7010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BAF1B77-EE6B-4A1B-B158-272722B58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A417DEA-7DF5-4FD6-B27A-748F5A04C3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5151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DF2EF25-10F2-4B52-AE9B-59E1CBDDE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51BB692-3FFD-45F1-9EFA-BBA62C900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solidFill>
                  <a:srgbClr val="FFFFCC"/>
                </a:solidFill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51A10A7-F181-41ED-93B5-A1C48D728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7A54D3F0-1FA1-4447-9FDE-E64BC47D7ABD}" type="datetimeFigureOut">
              <a:rPr lang="en-US"/>
              <a:pPr>
                <a:defRPr/>
              </a:pPr>
              <a:t>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400">
              <a:defRPr sz="1200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defRPr>
            </a:lvl1pPr>
          </a:lstStyle>
          <a:p>
            <a:pPr>
              <a:defRPr/>
            </a:pPr>
            <a:fld id="{CE6646B3-44C0-40BD-B485-44325F022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1" r:id="rId1"/>
    <p:sldLayoutId id="2147484472" r:id="rId2"/>
    <p:sldLayoutId id="2147484473" r:id="rId3"/>
    <p:sldLayoutId id="2147484474" r:id="rId4"/>
    <p:sldLayoutId id="2147484475" r:id="rId5"/>
    <p:sldLayoutId id="2147484476" r:id="rId6"/>
    <p:sldLayoutId id="2147484477" r:id="rId7"/>
    <p:sldLayoutId id="2147484478" r:id="rId8"/>
    <p:sldLayoutId id="2147484479" r:id="rId9"/>
    <p:sldLayoutId id="2147484480" r:id="rId10"/>
    <p:sldLayoutId id="2147484481" r:id="rId11"/>
    <p:sldLayoutId id="2147484482" r:id="rId12"/>
    <p:sldLayoutId id="2147484483" r:id="rId13"/>
    <p:sldLayoutId id="214748468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0696F349-F781-4DC2-B6C7-3BA019702736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2/24/2014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>
              <a:defRPr/>
            </a:pPr>
            <a:fld id="{6612D127-DDAA-446B-B69B-CD22FF539DBD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094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  <p:sldLayoutId id="2147484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CA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35634BCE-58C8-4FFF-B5A8-BEA8B3089555}" type="datetimeFigureOut">
              <a:rPr lang="en-US">
                <a:ea typeface="+mn-ea"/>
                <a:cs typeface="Arial" charset="0"/>
              </a:rPr>
              <a:pPr defTabSz="914400">
                <a:defRPr/>
              </a:pPr>
              <a:t>2/24/2014</a:t>
            </a:fld>
            <a:endParaRPr lang="en-US"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endParaRPr lang="en-US">
              <a:ea typeface="+mn-ea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defTabSz="914400">
              <a:defRPr/>
            </a:pPr>
            <a:fld id="{B38BCEEB-BD3F-4DD3-99BB-0C3F73B7A5C7}" type="slidenum">
              <a:rPr lang="en-US">
                <a:ea typeface="+mn-ea"/>
                <a:cs typeface="Arial" charset="0"/>
              </a:rPr>
              <a:pPr defTabSz="914400">
                <a:defRPr/>
              </a:pPr>
              <a:t>‹#›</a:t>
            </a:fld>
            <a:endParaRPr lang="en-US"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13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D848ECAE-A133-4D08-92F8-E530A19F5A9C}" type="datetime1">
              <a:rPr lang="en-US" smtClean="0">
                <a:solidFill>
                  <a:srgbClr val="465E9C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2/24/2014</a:t>
            </a:fld>
            <a:endParaRPr lang="en-US" dirty="0">
              <a:solidFill>
                <a:srgbClr val="465E9C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465E9C"/>
                </a:solidFill>
                <a:latin typeface="Calibri"/>
              </a:rPr>
              <a:t>Footer Text</a:t>
            </a:r>
            <a:endParaRPr lang="en-US" dirty="0">
              <a:solidFill>
                <a:srgbClr val="465E9C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A9B540C-44DA-4F69-89C9-7C84606640D3}" type="slidenum">
              <a:rPr lang="en-US" smtClean="0">
                <a:solidFill>
                  <a:srgbClr val="465E9C"/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465E9C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54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C7D0FD50-6735-4E2B-93B0-12DD76A5ABB7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2/24/2014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3ED70CB-5A1E-4BE8-B241-95264621AF3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909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4" r:id="rId1"/>
    <p:sldLayoutId id="2147484695" r:id="rId2"/>
    <p:sldLayoutId id="2147484696" r:id="rId3"/>
    <p:sldLayoutId id="2147484697" r:id="rId4"/>
    <p:sldLayoutId id="2147484698" r:id="rId5"/>
    <p:sldLayoutId id="2147484699" r:id="rId6"/>
    <p:sldLayoutId id="2147484700" r:id="rId7"/>
    <p:sldLayoutId id="2147484701" r:id="rId8"/>
    <p:sldLayoutId id="2147484702" r:id="rId9"/>
    <p:sldLayoutId id="2147484703" r:id="rId10"/>
    <p:sldLayoutId id="2147484704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7.png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oleObject" Target="../embeddings/oleObject2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n.wikipedia.org/wiki/Matter" TargetMode="Externa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ctron_cloud" TargetMode="External"/><Relationship Id="rId7" Type="http://schemas.openxmlformats.org/officeDocument/2006/relationships/image" Target="../media/image14.png"/><Relationship Id="rId2" Type="http://schemas.openxmlformats.org/officeDocument/2006/relationships/hyperlink" Target="http://en.wikipedia.org/wiki/Atomic_nucleus" TargetMode="Externa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png"/><Relationship Id="rId5" Type="http://schemas.openxmlformats.org/officeDocument/2006/relationships/hyperlink" Target="http://en.wikipedia.org/wiki/Electrons" TargetMode="External"/><Relationship Id="rId4" Type="http://schemas.openxmlformats.org/officeDocument/2006/relationships/hyperlink" Target="http://en.wikipedia.org/wiki/Electric_charge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/>
          <p:cNvSpPr>
            <a:spLocks noGrp="1"/>
          </p:cNvSpPr>
          <p:nvPr>
            <p:ph type="ctrTitle"/>
          </p:nvPr>
        </p:nvSpPr>
        <p:spPr>
          <a:xfrm>
            <a:off x="190500" y="34925"/>
            <a:ext cx="8805863" cy="803275"/>
          </a:xfrm>
          <a:solidFill>
            <a:srgbClr val="FFFF00"/>
          </a:solidFill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7030A0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  <p:pic>
        <p:nvPicPr>
          <p:cNvPr id="7270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4176713"/>
            <a:ext cx="3586163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57200" y="20955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3556000"/>
            <a:ext cx="26193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0200" y="1143000"/>
            <a:ext cx="3586163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05044" y="838200"/>
            <a:ext cx="5305156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defTabSz="914400" eaLnBrk="1" hangingPunct="1"/>
            <a:r>
              <a:rPr lang="en-CA" sz="3200" dirty="0" smtClean="0">
                <a:solidFill>
                  <a:srgbClr val="002060"/>
                </a:solidFill>
                <a:latin typeface="Bauhaus 93" pitchFamily="82" charset="0"/>
                <a:ea typeface="ＭＳ Ｐゴシック" pitchFamily="34" charset="-128"/>
              </a:rPr>
              <a:t>Pages 73 - 85</a:t>
            </a:r>
          </a:p>
          <a:p>
            <a:pPr lvl="1" algn="l" defTabSz="914400" eaLnBrk="1" hangingPunct="1"/>
            <a:endParaRPr lang="en-CA" sz="3200" dirty="0" smtClean="0">
              <a:solidFill>
                <a:srgbClr val="002060"/>
              </a:solidFill>
              <a:latin typeface="Bauhaus 93" pitchFamily="8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794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ChangeArrowheads="1"/>
          </p:cNvSpPr>
          <p:nvPr/>
        </p:nvSpPr>
        <p:spPr bwMode="auto">
          <a:xfrm>
            <a:off x="650875" y="120555"/>
            <a:ext cx="77724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eaLnBrk="0" hangingPunct="0"/>
            <a:r>
              <a:rPr kumimoji="1" lang="en-US" sz="4400" b="1" dirty="0">
                <a:solidFill>
                  <a:prstClr val="black"/>
                </a:solidFill>
                <a:latin typeface="Arial Black" pitchFamily="34" charset="0"/>
                <a:ea typeface="+mn-ea"/>
                <a:cs typeface="Arial" charset="0"/>
              </a:rPr>
              <a:t>PURE SUBSTANCES</a:t>
            </a:r>
          </a:p>
        </p:txBody>
      </p:sp>
      <p:pic>
        <p:nvPicPr>
          <p:cNvPr id="9011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9831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5"/>
          <p:cNvSpPr>
            <a:spLocks noChangeArrowheads="1"/>
          </p:cNvSpPr>
          <p:nvPr/>
        </p:nvSpPr>
        <p:spPr bwMode="auto">
          <a:xfrm>
            <a:off x="650875" y="120555"/>
            <a:ext cx="7772400" cy="6096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defTabSz="914400" eaLnBrk="0" hangingPunct="0"/>
            <a:r>
              <a:rPr kumimoji="1" lang="en-US" sz="4400" b="1" dirty="0">
                <a:solidFill>
                  <a:prstClr val="black"/>
                </a:solidFill>
                <a:latin typeface="Arial Black" pitchFamily="34" charset="0"/>
                <a:ea typeface="+mn-ea"/>
                <a:cs typeface="Arial" charset="0"/>
              </a:rPr>
              <a:t>PURE SUBSTANCES</a:t>
            </a:r>
          </a:p>
        </p:txBody>
      </p:sp>
      <p:pic>
        <p:nvPicPr>
          <p:cNvPr id="9011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val 1"/>
          <p:cNvSpPr/>
          <p:nvPr/>
        </p:nvSpPr>
        <p:spPr>
          <a:xfrm>
            <a:off x="228600" y="2438400"/>
            <a:ext cx="4191000" cy="1905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62513" y="2133600"/>
            <a:ext cx="3733800" cy="1990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95850"/>
            <a:ext cx="4419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90900"/>
            <a:ext cx="44100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202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sz="4000" dirty="0" smtClean="0">
                <a:solidFill>
                  <a:srgbClr val="FFFF00"/>
                </a:solidFill>
                <a:latin typeface="Bodoni MT Black" pitchFamily="18" charset="0"/>
                <a:ea typeface="ＭＳ Ｐゴシック" pitchFamily="34" charset="-128"/>
              </a:rPr>
              <a:t>PURE SUBSTANCES - Elements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926"/>
            <a:ext cx="8991600" cy="463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7172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sz="4000" dirty="0" smtClean="0">
                <a:solidFill>
                  <a:srgbClr val="FFFF00"/>
                </a:solidFill>
                <a:latin typeface="Bodoni MT Black" pitchFamily="18" charset="0"/>
                <a:ea typeface="ＭＳ Ｐゴシック" pitchFamily="34" charset="-128"/>
              </a:rPr>
              <a:t>PURE SUBSTANCES - Elements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9144000" cy="2971800"/>
          </a:xfrm>
        </p:spPr>
        <p:txBody>
          <a:bodyPr/>
          <a:lstStyle/>
          <a:p>
            <a:pPr lvl="1" algn="ctr" eaLnBrk="1" hangingPunct="1">
              <a:buFontTx/>
              <a:buChar char="-"/>
              <a:defRPr/>
            </a:pPr>
            <a:r>
              <a:rPr lang="en-CA" dirty="0" smtClean="0">
                <a:latin typeface="Berlin Sans FB" panose="020E0602020502020306" pitchFamily="34" charset="0"/>
                <a:ea typeface="ＭＳ Ｐゴシック" charset="-128"/>
              </a:rPr>
              <a:t>Are made up of only </a:t>
            </a:r>
            <a:r>
              <a:rPr lang="en-CA" b="1" u="sng" dirty="0" smtClean="0">
                <a:solidFill>
                  <a:srgbClr val="FF0000"/>
                </a:solidFill>
                <a:latin typeface="Berlin Sans FB" panose="020E0602020502020306" pitchFamily="34" charset="0"/>
                <a:ea typeface="ＭＳ Ｐゴシック" charset="-128"/>
              </a:rPr>
              <a:t>ONE type of atom</a:t>
            </a:r>
          </a:p>
          <a:p>
            <a:pPr marL="457200" lvl="1" indent="0" algn="ctr" eaLnBrk="1" hangingPunct="1">
              <a:buFont typeface="Arial" charset="0"/>
              <a:buNone/>
              <a:defRPr/>
            </a:pPr>
            <a:r>
              <a:rPr lang="en-CA" dirty="0" smtClean="0">
                <a:latin typeface="Berlin Sans FB" panose="020E0602020502020306" pitchFamily="34" charset="0"/>
                <a:ea typeface="ＭＳ Ｐゴシック" charset="-128"/>
              </a:rPr>
              <a:t>- Have a </a:t>
            </a:r>
            <a:r>
              <a:rPr lang="en-CA" b="1" dirty="0" smtClean="0">
                <a:solidFill>
                  <a:srgbClr val="FF0000"/>
                </a:solidFill>
                <a:latin typeface="Berlin Sans FB" panose="020E0602020502020306" pitchFamily="34" charset="0"/>
                <a:ea typeface="ＭＳ Ｐゴシック" charset="-128"/>
              </a:rPr>
              <a:t>unique set </a:t>
            </a:r>
            <a:r>
              <a:rPr lang="en-CA" dirty="0" smtClean="0">
                <a:latin typeface="Berlin Sans FB" panose="020E0602020502020306" pitchFamily="34" charset="0"/>
                <a:ea typeface="ＭＳ Ｐゴシック" charset="-128"/>
              </a:rPr>
              <a:t>of </a:t>
            </a:r>
            <a:r>
              <a:rPr lang="en-CA" b="1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chemical</a:t>
            </a:r>
            <a:r>
              <a:rPr lang="en-CA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 </a:t>
            </a:r>
            <a:r>
              <a:rPr lang="en-CA" dirty="0" smtClean="0">
                <a:latin typeface="Berlin Sans FB" panose="020E0602020502020306" pitchFamily="34" charset="0"/>
                <a:ea typeface="ＭＳ Ｐゴシック" charset="-128"/>
              </a:rPr>
              <a:t>and </a:t>
            </a:r>
            <a:r>
              <a:rPr lang="en-CA" b="1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physical</a:t>
            </a:r>
            <a:r>
              <a:rPr lang="en-CA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 </a:t>
            </a:r>
            <a:r>
              <a:rPr lang="en-CA" b="1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properties</a:t>
            </a:r>
            <a:r>
              <a:rPr lang="en-CA" dirty="0" smtClean="0">
                <a:solidFill>
                  <a:srgbClr val="000066"/>
                </a:solidFill>
                <a:latin typeface="Berlin Sans FB" panose="020E0602020502020306" pitchFamily="34" charset="0"/>
                <a:ea typeface="ＭＳ Ｐゴシック" charset="-128"/>
              </a:rPr>
              <a:t> </a:t>
            </a:r>
            <a:r>
              <a:rPr lang="en-CA" dirty="0" smtClean="0">
                <a:latin typeface="Berlin Sans FB" panose="020E0602020502020306" pitchFamily="34" charset="0"/>
                <a:ea typeface="ＭＳ Ｐゴシック" charset="-128"/>
              </a:rPr>
              <a:t>which are different than any other type of matter</a:t>
            </a:r>
          </a:p>
          <a:p>
            <a:pPr lvl="2" eaLnBrk="1" hangingPunct="1">
              <a:defRPr/>
            </a:pPr>
            <a:endParaRPr lang="en-CA" sz="1800" dirty="0" smtClean="0">
              <a:ea typeface="ＭＳ Ｐゴシック" charset="-128"/>
            </a:endParaRPr>
          </a:p>
        </p:txBody>
      </p:sp>
      <p:pic>
        <p:nvPicPr>
          <p:cNvPr id="4100" name="Picture 5" descr="MCj0226508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192463" y="2921000"/>
            <a:ext cx="2432050" cy="1338263"/>
          </a:xfrm>
        </p:spPr>
      </p:pic>
      <p:pic>
        <p:nvPicPr>
          <p:cNvPr id="4101" name="Picture 6" descr="MCj02265660000[1]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173038" y="5659438"/>
            <a:ext cx="1981200" cy="1171575"/>
          </a:xfrm>
        </p:spPr>
      </p:pic>
      <p:pic>
        <p:nvPicPr>
          <p:cNvPr id="4102" name="Picture 8" descr="MCj02265420000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7325" y="2770187"/>
            <a:ext cx="1966913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3402013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4259263"/>
            <a:ext cx="3048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2400" y="3733800"/>
            <a:ext cx="2362200" cy="181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7052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6512" y="1047750"/>
            <a:ext cx="9144000" cy="1463566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 smtClean="0">
                <a:latin typeface="Berlin Sans FB" panose="020E0602020502020306" pitchFamily="34" charset="0"/>
              </a:rPr>
              <a:t>They </a:t>
            </a:r>
            <a:r>
              <a:rPr lang="en-US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CAN NOT </a:t>
            </a:r>
            <a:r>
              <a:rPr lang="en-US" dirty="0" smtClean="0">
                <a:latin typeface="Berlin Sans FB" panose="020E0602020502020306" pitchFamily="34" charset="0"/>
              </a:rPr>
              <a:t>be separated or decomposed into simpler substances by any </a:t>
            </a:r>
            <a:r>
              <a:rPr lang="en-US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physical</a:t>
            </a:r>
            <a:r>
              <a:rPr lang="en-US" dirty="0" smtClean="0">
                <a:latin typeface="Berlin Sans FB" panose="020E0602020502020306" pitchFamily="34" charset="0"/>
              </a:rPr>
              <a:t> OR </a:t>
            </a:r>
            <a:r>
              <a:rPr lang="en-US" dirty="0" smtClean="0">
                <a:solidFill>
                  <a:srgbClr val="7030A0"/>
                </a:solidFill>
                <a:latin typeface="Berlin Sans FB" panose="020E0602020502020306" pitchFamily="34" charset="0"/>
              </a:rPr>
              <a:t>chemical</a:t>
            </a:r>
            <a:r>
              <a:rPr lang="en-US" dirty="0" smtClean="0">
                <a:latin typeface="Berlin Sans FB" panose="020E0602020502020306" pitchFamily="34" charset="0"/>
              </a:rPr>
              <a:t> process.</a:t>
            </a:r>
          </a:p>
          <a:p>
            <a:pPr marL="0" indent="0" algn="ctr" eaLnBrk="1" hangingPunct="1">
              <a:buFont typeface="Arial" charset="0"/>
              <a:buNone/>
              <a:defRPr/>
            </a:pPr>
            <a:endParaRPr lang="en-US" sz="2400" b="1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eaLnBrk="1" hangingPunct="1">
              <a:defRPr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2514600"/>
            <a:ext cx="41703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3200" dirty="0">
                <a:solidFill>
                  <a:srgbClr val="FF0000"/>
                </a:solidFill>
                <a:latin typeface="Arial Black" pitchFamily="34" charset="0"/>
                <a:ea typeface="+mn-ea"/>
                <a:cs typeface="Arial" charset="0"/>
              </a:rPr>
              <a:t>Other examples</a:t>
            </a:r>
            <a:r>
              <a:rPr lang="en-US" sz="3200" dirty="0">
                <a:solidFill>
                  <a:srgbClr val="FF0000"/>
                </a:solidFill>
                <a:latin typeface="Calibri" pitchFamily="34" charset="0"/>
                <a:ea typeface="+mn-ea"/>
                <a:cs typeface="Arial" charset="0"/>
              </a:rPr>
              <a:t>:</a:t>
            </a:r>
          </a:p>
          <a:p>
            <a:pPr defTabSz="914400"/>
            <a:r>
              <a:rPr lang="en-US" sz="3200" dirty="0">
                <a:solidFill>
                  <a:srgbClr val="0070C0"/>
                </a:solidFill>
                <a:latin typeface="Berlin Sans FB Demi" pitchFamily="34" charset="0"/>
                <a:ea typeface="+mn-ea"/>
                <a:cs typeface="Arial" charset="0"/>
              </a:rPr>
              <a:t>Carbon</a:t>
            </a:r>
          </a:p>
          <a:p>
            <a:pPr defTabSz="914400"/>
            <a:r>
              <a:rPr lang="en-US" sz="3200" dirty="0">
                <a:solidFill>
                  <a:srgbClr val="0070C0"/>
                </a:solidFill>
                <a:latin typeface="Berlin Sans FB Demi" pitchFamily="34" charset="0"/>
                <a:ea typeface="+mn-ea"/>
                <a:cs typeface="Arial" charset="0"/>
              </a:rPr>
              <a:t>Helium</a:t>
            </a:r>
          </a:p>
          <a:p>
            <a:pPr defTabSz="914400"/>
            <a:r>
              <a:rPr lang="en-US" sz="3200" dirty="0">
                <a:solidFill>
                  <a:srgbClr val="0070C0"/>
                </a:solidFill>
                <a:latin typeface="Berlin Sans FB Demi" pitchFamily="34" charset="0"/>
                <a:ea typeface="+mn-ea"/>
                <a:cs typeface="Arial" charset="0"/>
              </a:rPr>
              <a:t>Gold</a:t>
            </a:r>
          </a:p>
          <a:p>
            <a:pPr defTabSz="914400"/>
            <a:r>
              <a:rPr lang="en-US" sz="3200" dirty="0">
                <a:solidFill>
                  <a:srgbClr val="0070C0"/>
                </a:solidFill>
                <a:latin typeface="Berlin Sans FB Demi" pitchFamily="34" charset="0"/>
                <a:ea typeface="+mn-ea"/>
                <a:cs typeface="Arial" charset="0"/>
              </a:rPr>
              <a:t>Copper</a:t>
            </a:r>
          </a:p>
          <a:p>
            <a:pPr defTabSz="914400"/>
            <a:r>
              <a:rPr lang="en-US" sz="3200" dirty="0">
                <a:solidFill>
                  <a:srgbClr val="0070C0"/>
                </a:solidFill>
                <a:latin typeface="Berlin Sans FB Demi" pitchFamily="34" charset="0"/>
                <a:ea typeface="+mn-ea"/>
                <a:cs typeface="Arial" charset="0"/>
              </a:rPr>
              <a:t>Aluminum</a:t>
            </a:r>
          </a:p>
          <a:p>
            <a:pPr defTabSz="914400"/>
            <a:endParaRPr lang="en-US" sz="3200" dirty="0">
              <a:solidFill>
                <a:srgbClr val="FFFF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6" name="Picture 5" descr="co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4422775"/>
            <a:ext cx="33924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raphite-pencil-pi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0450" y="4648200"/>
            <a:ext cx="338455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diamond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3450" y="2930525"/>
            <a:ext cx="25717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up_balloons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02013" y="3049588"/>
            <a:ext cx="56769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gold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2013" y="3049588"/>
            <a:ext cx="5699125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4833938" y="2905125"/>
          <a:ext cx="2835275" cy="2125663"/>
        </p:xfrm>
        <a:graphic>
          <a:graphicData uri="http://schemas.openxmlformats.org/presentationml/2006/ole">
            <p:oleObj spid="_x0000_s1330" name="Photo Editor Photo" r:id="rId8" imgW="2247619" imgH="1943371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335338" y="5030788"/>
          <a:ext cx="5797550" cy="1984375"/>
        </p:xfrm>
        <a:graphic>
          <a:graphicData uri="http://schemas.openxmlformats.org/presentationml/2006/ole">
            <p:oleObj spid="_x0000_s1331" name="Photo Editor Photo" r:id="rId9" imgW="3048426" imgH="2285714" progId="">
              <p:embed/>
            </p:oleObj>
          </a:graphicData>
        </a:graphic>
      </p:graphicFrame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sz="4000" dirty="0" smtClean="0">
                <a:solidFill>
                  <a:srgbClr val="FFFF00"/>
                </a:solidFill>
                <a:latin typeface="Bodoni MT Black" pitchFamily="18" charset="0"/>
                <a:ea typeface="ＭＳ Ｐゴシック" pitchFamily="34" charset="-128"/>
              </a:rPr>
              <a:t>PURE SUBSTANCES - Elements</a:t>
            </a:r>
          </a:p>
        </p:txBody>
      </p:sp>
    </p:spTree>
    <p:extLst>
      <p:ext uri="{BB962C8B-B14F-4D97-AF65-F5344CB8AC3E}">
        <p14:creationId xmlns:p14="http://schemas.microsoft.com/office/powerpoint/2010/main" xmlns="" val="380049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69883"/>
            <a:ext cx="9144000" cy="2971800"/>
          </a:xfrm>
        </p:spPr>
        <p:txBody>
          <a:bodyPr/>
          <a:lstStyle/>
          <a:p>
            <a:pPr marL="914400" lvl="1" indent="-457200" algn="ctr" eaLnBrk="1" hangingPunct="1">
              <a:buFont typeface="+mj-lt"/>
              <a:buAutoNum type="arabicPeriod"/>
              <a:defRPr/>
            </a:pP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  <a:ea typeface="ＭＳ Ｐゴシック" charset="-128"/>
              </a:rPr>
              <a:t>Metals</a:t>
            </a:r>
          </a:p>
          <a:p>
            <a:pPr marL="914400" lvl="1" indent="-457200" algn="ctr" eaLnBrk="1" hangingPunct="1">
              <a:buFont typeface="+mj-lt"/>
              <a:buAutoNum type="arabicPeriod"/>
              <a:defRPr/>
            </a:pPr>
            <a:r>
              <a:rPr lang="en-CA" sz="3600" b="1" dirty="0" smtClean="0">
                <a:solidFill>
                  <a:srgbClr val="7030A0"/>
                </a:solidFill>
                <a:latin typeface="Berlin Sans FB" pitchFamily="34" charset="0"/>
                <a:ea typeface="ＭＳ Ｐゴシック" charset="-128"/>
              </a:rPr>
              <a:t>Non-metals</a:t>
            </a:r>
          </a:p>
          <a:p>
            <a:pPr marL="914400" lvl="1" indent="-457200" algn="ctr" eaLnBrk="1" hangingPunct="1">
              <a:buFont typeface="+mj-lt"/>
              <a:buAutoNum type="arabicPeriod"/>
              <a:defRPr/>
            </a:pPr>
            <a:r>
              <a:rPr lang="en-CA" sz="3600" b="1" dirty="0" smtClean="0">
                <a:solidFill>
                  <a:srgbClr val="0070C0"/>
                </a:solidFill>
                <a:latin typeface="Berlin Sans FB" pitchFamily="34" charset="0"/>
                <a:ea typeface="ＭＳ Ｐゴシック" charset="-128"/>
              </a:rPr>
              <a:t>Metalloids</a:t>
            </a:r>
          </a:p>
          <a:p>
            <a:pPr marL="914400" lvl="1" indent="-457200" algn="ctr" eaLnBrk="1" hangingPunct="1">
              <a:buFont typeface="+mj-lt"/>
              <a:buAutoNum type="arabicPeriod"/>
              <a:defRPr/>
            </a:pPr>
            <a:endParaRPr lang="en-CA" sz="2400" dirty="0" smtClean="0">
              <a:solidFill>
                <a:srgbClr val="0070C0"/>
              </a:solidFill>
              <a:latin typeface="Arial Black" charset="0"/>
              <a:ea typeface="ＭＳ Ｐゴシック" charset="-128"/>
            </a:endParaRPr>
          </a:p>
          <a:p>
            <a:pPr lvl="2" eaLnBrk="1" hangingPunct="1">
              <a:defRPr/>
            </a:pPr>
            <a:endParaRPr lang="en-CA" sz="1800" dirty="0" smtClean="0">
              <a:solidFill>
                <a:srgbClr val="0070C0"/>
              </a:solidFill>
              <a:ea typeface="ＭＳ Ｐゴシック" charset="-128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235" y="2678167"/>
            <a:ext cx="4515774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91600" cy="7620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sz="4000" dirty="0" smtClean="0">
                <a:solidFill>
                  <a:srgbClr val="FFFF00"/>
                </a:solidFill>
                <a:latin typeface="Bodoni MT Black" pitchFamily="18" charset="0"/>
                <a:ea typeface="ＭＳ Ｐゴシック" pitchFamily="34" charset="-128"/>
              </a:rPr>
              <a:t>PURE SUBSTANCES - Elements</a:t>
            </a:r>
          </a:p>
        </p:txBody>
      </p:sp>
    </p:spTree>
    <p:extLst>
      <p:ext uri="{BB962C8B-B14F-4D97-AF65-F5344CB8AC3E}">
        <p14:creationId xmlns:p14="http://schemas.microsoft.com/office/powerpoint/2010/main" xmlns="" val="876391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0488" y="3181350"/>
            <a:ext cx="5181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0638" y="3232150"/>
            <a:ext cx="3914775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3200" b="1">
                <a:solidFill>
                  <a:srgbClr val="FFFF00"/>
                </a:solidFill>
                <a:latin typeface="Berlin Sans FB Demi" pitchFamily="34" charset="0"/>
                <a:ea typeface="+mn-ea"/>
                <a:cs typeface="Arial" charset="0"/>
              </a:rPr>
              <a:t>Examples:</a:t>
            </a:r>
          </a:p>
          <a:p>
            <a:pPr defTabSz="914400"/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Carbon Dioxide (CO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2</a:t>
            </a:r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)</a:t>
            </a:r>
          </a:p>
          <a:p>
            <a:pPr defTabSz="914400"/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Water (H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2</a:t>
            </a:r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O)</a:t>
            </a:r>
          </a:p>
          <a:p>
            <a:pPr defTabSz="914400"/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Salt (NaCl)</a:t>
            </a:r>
          </a:p>
          <a:p>
            <a:pPr defTabSz="914400"/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Sucrose (C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12</a:t>
            </a:r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H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22</a:t>
            </a:r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O</a:t>
            </a:r>
            <a:r>
              <a:rPr lang="en-US" sz="3200" b="1" baseline="-25000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11</a:t>
            </a:r>
            <a:r>
              <a:rPr lang="en-US" sz="3200" b="1">
                <a:solidFill>
                  <a:srgbClr val="FFFF00"/>
                </a:solidFill>
                <a:latin typeface="Calibri" pitchFamily="34" charset="0"/>
                <a:ea typeface="+mn-ea"/>
                <a:cs typeface="Arial" charset="0"/>
              </a:rPr>
              <a:t>)</a:t>
            </a:r>
          </a:p>
          <a:p>
            <a:pPr defTabSz="914400"/>
            <a:endParaRPr lang="en-US" sz="3200" b="1">
              <a:solidFill>
                <a:srgbClr val="FFFF00"/>
              </a:solidFill>
              <a:latin typeface="Calibri" pitchFamily="34" charset="0"/>
              <a:ea typeface="+mn-ea"/>
              <a:cs typeface="Arial" charset="0"/>
            </a:endParaRPr>
          </a:p>
          <a:p>
            <a:pPr defTabSz="914400"/>
            <a:endParaRPr lang="en-US" sz="3200" b="1">
              <a:solidFill>
                <a:srgbClr val="FFFF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838200"/>
            <a:ext cx="5181600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13" y="838200"/>
            <a:ext cx="37480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0" y="381000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23362" cy="7620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sz="3600" dirty="0" smtClean="0">
                <a:solidFill>
                  <a:srgbClr val="FFFF00"/>
                </a:solidFill>
                <a:latin typeface="Bodoni MT Black" pitchFamily="18" charset="0"/>
                <a:ea typeface="ＭＳ Ｐゴシック" pitchFamily="34" charset="-128"/>
              </a:rPr>
              <a:t>PURE SUBSTANCES - Compounds</a:t>
            </a:r>
          </a:p>
        </p:txBody>
      </p:sp>
    </p:spTree>
    <p:extLst>
      <p:ext uri="{BB962C8B-B14F-4D97-AF65-F5344CB8AC3E}">
        <p14:creationId xmlns:p14="http://schemas.microsoft.com/office/powerpoint/2010/main" xmlns="" val="28148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778" y="57150"/>
            <a:ext cx="4964260" cy="8382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34" charset="-128"/>
              </a:rPr>
              <a:t>COMPOUNDS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474" y="1050424"/>
            <a:ext cx="8835976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600" dirty="0" smtClean="0">
                <a:latin typeface="Berlin Sans FB" panose="020E0602020502020306" pitchFamily="34" charset="0"/>
                <a:ea typeface="+mn-ea"/>
                <a:cs typeface="Arial" charset="0"/>
              </a:rPr>
              <a:t>They are created when </a:t>
            </a:r>
            <a:r>
              <a:rPr lang="en-US" sz="3600" dirty="0" smtClean="0">
                <a:solidFill>
                  <a:srgbClr val="FF0000"/>
                </a:solidFill>
                <a:latin typeface="Berlin Sans FB" panose="020E0602020502020306" pitchFamily="34" charset="0"/>
                <a:ea typeface="+mn-ea"/>
                <a:cs typeface="Arial" charset="0"/>
              </a:rPr>
              <a:t>2</a:t>
            </a:r>
            <a:r>
              <a:rPr lang="en-US" sz="3600" dirty="0" smtClean="0">
                <a:latin typeface="Berlin Sans FB" panose="020E0602020502020306" pitchFamily="34" charset="0"/>
                <a:ea typeface="+mn-ea"/>
                <a:cs typeface="Arial" charset="0"/>
              </a:rPr>
              <a:t> or </a:t>
            </a:r>
            <a:r>
              <a:rPr lang="en-US" sz="3600" dirty="0" smtClean="0">
                <a:solidFill>
                  <a:srgbClr val="FF0000"/>
                </a:solidFill>
                <a:latin typeface="Berlin Sans FB" panose="020E0602020502020306" pitchFamily="34" charset="0"/>
                <a:ea typeface="+mn-ea"/>
                <a:cs typeface="Arial" charset="0"/>
              </a:rPr>
              <a:t>more atoms </a:t>
            </a:r>
            <a:r>
              <a:rPr lang="en-US" sz="3600" dirty="0" smtClean="0">
                <a:latin typeface="Berlin Sans FB" panose="020E0602020502020306" pitchFamily="34" charset="0"/>
                <a:ea typeface="+mn-ea"/>
                <a:cs typeface="Arial" charset="0"/>
              </a:rPr>
              <a:t>are bonded together in a fixed proportion.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474" y="2400374"/>
            <a:ext cx="6049108" cy="4299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637" y="3009900"/>
            <a:ext cx="589436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8860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ontent Placeholder 2"/>
          <p:cNvSpPr>
            <a:spLocks noGrp="1"/>
          </p:cNvSpPr>
          <p:nvPr>
            <p:ph idx="1"/>
          </p:nvPr>
        </p:nvSpPr>
        <p:spPr>
          <a:xfrm>
            <a:off x="57150" y="2381457"/>
            <a:ext cx="9029700" cy="1255713"/>
          </a:xfrm>
        </p:spPr>
        <p:txBody>
          <a:bodyPr/>
          <a:lstStyle/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They cannot be decomposed or separated by any physical process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" y="2563336"/>
            <a:ext cx="8458200" cy="1077913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  <a:ea typeface="+mn-ea"/>
                <a:cs typeface="Arial" charset="0"/>
              </a:rPr>
              <a:t>Water can be separated into Hydrogen and Oxygen by a process called </a:t>
            </a:r>
            <a:r>
              <a:rPr lang="en-US" sz="3200" dirty="0">
                <a:solidFill>
                  <a:schemeClr val="bg1"/>
                </a:solidFill>
                <a:latin typeface="Berlin Sans FB Demi" pitchFamily="34" charset="0"/>
                <a:ea typeface="+mn-ea"/>
                <a:cs typeface="Arial" charset="0"/>
              </a:rPr>
              <a:t>Electrolysis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099" y="997157"/>
            <a:ext cx="9263555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3200" dirty="0" smtClean="0">
                <a:solidFill>
                  <a:srgbClr val="FF0000"/>
                </a:solidFill>
                <a:latin typeface="Bauhaus 93" pitchFamily="82" charset="0"/>
              </a:rPr>
              <a:t>CAN </a:t>
            </a:r>
            <a:r>
              <a:rPr lang="en-CA" sz="3200" dirty="0">
                <a:solidFill>
                  <a:srgbClr val="FF0000"/>
                </a:solidFill>
                <a:latin typeface="Bauhaus 93" pitchFamily="82" charset="0"/>
              </a:rPr>
              <a:t>be </a:t>
            </a:r>
            <a:r>
              <a:rPr lang="en-CA" sz="3200" dirty="0" smtClean="0">
                <a:solidFill>
                  <a:srgbClr val="FF0000"/>
                </a:solidFill>
                <a:latin typeface="Bauhaus 93" pitchFamily="82" charset="0"/>
              </a:rPr>
              <a:t>decomposed </a:t>
            </a:r>
            <a:r>
              <a:rPr lang="en-US" sz="2800" dirty="0" smtClean="0">
                <a:latin typeface="Arial Black" pitchFamily="34" charset="0"/>
                <a:ea typeface="+mn-ea"/>
                <a:cs typeface="Arial" charset="0"/>
              </a:rPr>
              <a:t>into simpler substances </a:t>
            </a:r>
            <a:r>
              <a:rPr lang="en-US" sz="2800" dirty="0">
                <a:latin typeface="Arial Black" pitchFamily="34" charset="0"/>
                <a:ea typeface="+mn-ea"/>
                <a:cs typeface="Arial" charset="0"/>
              </a:rPr>
              <a:t>but only by chemical reactions/processes (heat or electricity)</a:t>
            </a:r>
          </a:p>
        </p:txBody>
      </p:sp>
      <p:pic>
        <p:nvPicPr>
          <p:cNvPr id="1146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104" y="4015959"/>
            <a:ext cx="281940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4027890"/>
            <a:ext cx="2742237" cy="257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175" y="4027890"/>
            <a:ext cx="2904143" cy="257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778" y="158957"/>
            <a:ext cx="4964260" cy="8382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34" charset="-128"/>
              </a:rPr>
              <a:t>COMPOUNDS</a:t>
            </a:r>
          </a:p>
        </p:txBody>
      </p:sp>
    </p:spTree>
    <p:extLst>
      <p:ext uri="{BB962C8B-B14F-4D97-AF65-F5344CB8AC3E}">
        <p14:creationId xmlns:p14="http://schemas.microsoft.com/office/powerpoint/2010/main" xmlns="" val="939536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ontent Placeholder 2"/>
          <p:cNvSpPr>
            <a:spLocks noGrp="1"/>
          </p:cNvSpPr>
          <p:nvPr>
            <p:ph idx="1"/>
          </p:nvPr>
        </p:nvSpPr>
        <p:spPr>
          <a:xfrm>
            <a:off x="57150" y="2381457"/>
            <a:ext cx="9029700" cy="1255713"/>
          </a:xfrm>
        </p:spPr>
        <p:txBody>
          <a:bodyPr/>
          <a:lstStyle/>
          <a:p>
            <a:pPr algn="ctr" eaLnBrk="1" hangingPunct="1"/>
            <a:r>
              <a:rPr lang="en-US" sz="2800" dirty="0" smtClean="0">
                <a:solidFill>
                  <a:schemeClr val="bg1"/>
                </a:solidFill>
                <a:latin typeface="Arial Black" pitchFamily="34" charset="0"/>
              </a:rPr>
              <a:t>They cannot be decomposed or separated by any physical process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42900" y="2563336"/>
            <a:ext cx="8458200" cy="1077913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/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  <a:ea typeface="+mn-ea"/>
                <a:cs typeface="Arial" charset="0"/>
              </a:rPr>
              <a:t>Water can be separated into Hydrogen and Oxygen by a process called </a:t>
            </a:r>
            <a:r>
              <a:rPr lang="en-US" sz="3200" dirty="0">
                <a:solidFill>
                  <a:schemeClr val="bg1"/>
                </a:solidFill>
                <a:latin typeface="Berlin Sans FB Demi" pitchFamily="34" charset="0"/>
                <a:ea typeface="+mn-ea"/>
                <a:cs typeface="Arial" charset="0"/>
              </a:rPr>
              <a:t>Electrolysis</a:t>
            </a:r>
            <a:r>
              <a:rPr lang="en-US" sz="3200" dirty="0">
                <a:solidFill>
                  <a:srgbClr val="FFFF00"/>
                </a:solidFill>
                <a:latin typeface="Berlin Sans FB Demi" pitchFamily="34" charset="0"/>
                <a:ea typeface="+mn-ea"/>
                <a:cs typeface="Arial" charset="0"/>
              </a:rPr>
              <a:t>.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5205" y="125037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latin typeface="Bauhaus 93" pitchFamily="82" charset="0"/>
              </a:rPr>
              <a:t>2H</a:t>
            </a:r>
            <a:r>
              <a:rPr lang="en-CA" sz="4400" baseline="-25000" dirty="0" smtClean="0">
                <a:latin typeface="Bauhaus 93" pitchFamily="82" charset="0"/>
              </a:rPr>
              <a:t>2</a:t>
            </a:r>
            <a:r>
              <a:rPr lang="en-CA" sz="4400" dirty="0" smtClean="0">
                <a:latin typeface="Bauhaus 93" pitchFamily="82" charset="0"/>
              </a:rPr>
              <a:t>0 (l) </a:t>
            </a:r>
            <a:r>
              <a:rPr lang="en-CA" sz="4400" dirty="0" smtClean="0">
                <a:latin typeface="Bauhaus 93" pitchFamily="82" charset="0"/>
                <a:sym typeface="Wingdings" pitchFamily="2" charset="2"/>
              </a:rPr>
              <a:t> 2H</a:t>
            </a:r>
            <a:r>
              <a:rPr lang="en-CA" sz="4400" baseline="-25000" dirty="0">
                <a:latin typeface="Bauhaus 93" pitchFamily="82" charset="0"/>
              </a:rPr>
              <a:t>2 </a:t>
            </a:r>
            <a:r>
              <a:rPr lang="en-CA" sz="4400" dirty="0" smtClean="0">
                <a:latin typeface="Bauhaus 93" pitchFamily="82" charset="0"/>
                <a:sym typeface="Wingdings" pitchFamily="2" charset="2"/>
              </a:rPr>
              <a:t>(g) + O</a:t>
            </a:r>
            <a:r>
              <a:rPr lang="en-CA" sz="4400" baseline="-25000" dirty="0">
                <a:latin typeface="Bauhaus 93" pitchFamily="82" charset="0"/>
              </a:rPr>
              <a:t>2</a:t>
            </a:r>
            <a:r>
              <a:rPr lang="en-CA" sz="4400" dirty="0" smtClean="0">
                <a:latin typeface="Bauhaus 93" pitchFamily="82" charset="0"/>
                <a:sym typeface="Wingdings" pitchFamily="2" charset="2"/>
              </a:rPr>
              <a:t> (g)</a:t>
            </a:r>
            <a:endParaRPr lang="en-US" sz="4000" dirty="0">
              <a:latin typeface="Arial Black" pitchFamily="34" charset="0"/>
              <a:ea typeface="+mn-ea"/>
              <a:cs typeface="Arial" charset="0"/>
            </a:endParaRPr>
          </a:p>
        </p:txBody>
      </p:sp>
      <p:pic>
        <p:nvPicPr>
          <p:cNvPr id="1146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2104" y="4015959"/>
            <a:ext cx="2819400" cy="258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46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" y="4027890"/>
            <a:ext cx="2742237" cy="257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3175" y="4027890"/>
            <a:ext cx="2904143" cy="2577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778" y="158957"/>
            <a:ext cx="4964260" cy="8382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34" charset="-128"/>
              </a:rPr>
              <a:t>COMPOUNDS</a:t>
            </a:r>
          </a:p>
        </p:txBody>
      </p:sp>
    </p:spTree>
    <p:extLst>
      <p:ext uri="{BB962C8B-B14F-4D97-AF65-F5344CB8AC3E}">
        <p14:creationId xmlns:p14="http://schemas.microsoft.com/office/powerpoint/2010/main" xmlns="" val="247721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</p:spTree>
    <p:extLst>
      <p:ext uri="{BB962C8B-B14F-4D97-AF65-F5344CB8AC3E}">
        <p14:creationId xmlns:p14="http://schemas.microsoft.com/office/powerpoint/2010/main" xmlns="" val="805082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7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05205" y="125037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Organic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Inorganic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447778" y="158957"/>
            <a:ext cx="4964260" cy="838200"/>
          </a:xfrm>
          <a:solidFill>
            <a:srgbClr val="002060"/>
          </a:solidFill>
        </p:spPr>
        <p:txBody>
          <a:bodyPr/>
          <a:lstStyle/>
          <a:p>
            <a:pPr marL="342900" indent="-342900" eaLnBrk="1" hangingPunct="1"/>
            <a:r>
              <a:rPr lang="en-CA" dirty="0" smtClean="0">
                <a:solidFill>
                  <a:srgbClr val="FFFF00"/>
                </a:solidFill>
                <a:latin typeface="Berlin Sans FB Demi" pitchFamily="34" charset="0"/>
                <a:ea typeface="ＭＳ Ｐゴシック" pitchFamily="34" charset="-128"/>
              </a:rPr>
              <a:t>COMPOUNDS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7605" y="4237505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Ionic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Covalent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57605" y="287334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Binary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Non – Binary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757605" y="5724652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Acids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Bases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7030A0"/>
                </a:solidFill>
                <a:latin typeface="Bauhaus 93" pitchFamily="82" charset="0"/>
              </a:rPr>
              <a:t>Salts</a:t>
            </a:r>
            <a:endParaRPr lang="en-US" sz="4000" dirty="0">
              <a:solidFill>
                <a:srgbClr val="7030A0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1007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81405" y="24072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Organic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Inorganic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pic>
        <p:nvPicPr>
          <p:cNvPr id="7" name="Picture 2" descr="http://t3.gstatic.com/images?q=tbn:ANd9GcSWCPD5NFRLgUp0dMHkVxb7-czu78UllqxHZHCVC-nBwamtQKEMc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5" y="1127101"/>
            <a:ext cx="4105275" cy="253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5900" y="3905250"/>
            <a:ext cx="51181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127102"/>
            <a:ext cx="3333750" cy="269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774" y="3905250"/>
            <a:ext cx="62579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1045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761709" y="22539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Binary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Non – Binary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994837"/>
            <a:ext cx="4002570" cy="291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" y="3905250"/>
            <a:ext cx="51181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http://t3.gstatic.com/images?q=tbn:ANd9GcSWCPD5NFRLgUp0dMHkVxb7-czu78UllqxHZHCVC-nBwamtQKEMc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4007" y="1031334"/>
            <a:ext cx="3921125" cy="209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6850" y="3206209"/>
            <a:ext cx="3869613" cy="365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119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14204" y="953017"/>
            <a:ext cx="4447149" cy="4285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165" y="3155313"/>
            <a:ext cx="2527450" cy="148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57605" y="183576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Ionic</a:t>
            </a:r>
            <a:r>
              <a:rPr lang="en-CA" sz="4400" dirty="0" smtClean="0">
                <a:latin typeface="Bauhaus 93" pitchFamily="82" charset="0"/>
              </a:rPr>
              <a:t> 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Covalent</a:t>
            </a:r>
            <a:endParaRPr lang="en-US" sz="4000" dirty="0">
              <a:solidFill>
                <a:srgbClr val="0000FF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6136" y="1022516"/>
            <a:ext cx="1686880" cy="5719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metal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715132" y="1022516"/>
            <a:ext cx="1686880" cy="571938"/>
          </a:xfrm>
          <a:prstGeom prst="rect">
            <a:avLst/>
          </a:prstGeom>
          <a:solidFill>
            <a:srgbClr val="00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nonmetal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40285" y="3143031"/>
            <a:ext cx="1686880" cy="571938"/>
          </a:xfrm>
          <a:prstGeom prst="rect">
            <a:avLst/>
          </a:prstGeom>
          <a:solidFill>
            <a:srgbClr val="FF33CC"/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polyatomic</a:t>
            </a:r>
          </a:p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ion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1987175" y="1022516"/>
            <a:ext cx="596720" cy="571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Plus 14"/>
          <p:cNvSpPr/>
          <p:nvPr/>
        </p:nvSpPr>
        <p:spPr>
          <a:xfrm>
            <a:off x="2108473" y="3143031"/>
            <a:ext cx="596720" cy="571938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38945" y="3143031"/>
            <a:ext cx="1686880" cy="571938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metal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4020" y="1670754"/>
            <a:ext cx="1418996" cy="13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8639" y="1679465"/>
            <a:ext cx="1419865" cy="139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54" y="3943669"/>
            <a:ext cx="1418996" cy="138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9262" y="3943669"/>
            <a:ext cx="1504239" cy="1504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ttp://upload.wikimedia.org/wikipedia/commons/thumb/1/17/Covalent.svg/200px-Covalent.sv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7848" y="3965715"/>
            <a:ext cx="2759859" cy="296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945" y="3143032"/>
            <a:ext cx="4262346" cy="29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5654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944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1184" y="1785938"/>
            <a:ext cx="4981575" cy="9620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158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150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1188076" y="2422372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molecule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188076" y="1774990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Ionic c.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392524" y="1824994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Ionic c.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592425" y="1165212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Ionic c.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1156767" y="1165213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molecule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230228" y="2440362"/>
            <a:ext cx="2180718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Ionic c.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084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57605" y="159425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Acids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Bases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7030A0"/>
                </a:solidFill>
                <a:latin typeface="Bauhaus 93" pitchFamily="82" charset="0"/>
              </a:rPr>
              <a:t>Salts</a:t>
            </a:r>
            <a:endParaRPr lang="en-US" sz="4000" dirty="0">
              <a:solidFill>
                <a:srgbClr val="7030A0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228601" y="1025874"/>
            <a:ext cx="2140626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Acids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2871952" y="1025874"/>
            <a:ext cx="2563322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Bases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676" y="1954924"/>
            <a:ext cx="2264551" cy="95410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HCl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H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HF, HNO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CA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71952" y="1981493"/>
            <a:ext cx="2563322" cy="138499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NaOH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Ca(OH)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KOH, NH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OH</a:t>
            </a:r>
            <a:endParaRPr lang="en-CA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692940" y="1025874"/>
            <a:ext cx="2563322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Salts</a:t>
            </a:r>
          </a:p>
        </p:txBody>
      </p:sp>
      <p:sp>
        <p:nvSpPr>
          <p:cNvPr id="29" name="Right Arrow 28"/>
          <p:cNvSpPr/>
          <p:nvPr/>
        </p:nvSpPr>
        <p:spPr>
          <a:xfrm rot="5400000">
            <a:off x="794875" y="3636598"/>
            <a:ext cx="571500" cy="4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831" y="4423827"/>
            <a:ext cx="2454166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Produce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</a:t>
            </a:r>
            <a:r>
              <a:rPr lang="en-US" sz="28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+</a:t>
            </a:r>
            <a:endParaRPr lang="en-CA" sz="28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4048910" y="3636598"/>
            <a:ext cx="571500" cy="4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85249" y="4423827"/>
            <a:ext cx="2707691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Produce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OH</a:t>
            </a:r>
            <a:r>
              <a:rPr lang="en-US" sz="28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en-CA" sz="28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073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0"/>
            <a:ext cx="9144000" cy="7694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4400" b="1" dirty="0" smtClean="0">
                <a:solidFill>
                  <a:srgbClr val="FF0000"/>
                </a:solidFill>
                <a:latin typeface="Broadway" pitchFamily="82" charset="0"/>
                <a:ea typeface="+mj-ea"/>
                <a:cs typeface="+mj-cs"/>
              </a:rPr>
              <a:t>What are </a:t>
            </a:r>
            <a:r>
              <a:rPr lang="en-CA" sz="4400" b="1" dirty="0" smtClean="0">
                <a:solidFill>
                  <a:srgbClr val="0000CC"/>
                </a:solidFill>
                <a:latin typeface="Broadway" pitchFamily="82" charset="0"/>
                <a:ea typeface="+mj-ea"/>
                <a:cs typeface="+mj-cs"/>
              </a:rPr>
              <a:t>salts</a:t>
            </a:r>
            <a:r>
              <a:rPr lang="en-CA" sz="4400" b="1" dirty="0" smtClean="0">
                <a:solidFill>
                  <a:srgbClr val="FF0000"/>
                </a:solidFill>
                <a:latin typeface="Broadway" pitchFamily="82" charset="0"/>
                <a:ea typeface="+mj-ea"/>
                <a:cs typeface="+mj-cs"/>
              </a:rPr>
              <a:t>?</a:t>
            </a:r>
            <a:endParaRPr lang="en-CA" sz="4400" u="sng" dirty="0">
              <a:solidFill>
                <a:srgbClr val="FF0000"/>
              </a:solidFill>
              <a:latin typeface="Broadway" pitchFamily="82" charset="0"/>
              <a:ea typeface="+mj-ea"/>
              <a:cs typeface="+mj-cs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863051"/>
            <a:ext cx="8382000" cy="1754326"/>
          </a:xfrm>
          <a:solidFill>
            <a:schemeClr val="accent5">
              <a:lumMod val="40000"/>
              <a:lumOff val="60000"/>
            </a:schemeClr>
          </a:solidFill>
        </p:spPr>
        <p:txBody>
          <a:bodyPr wrap="square" anchor="t" anchorCtr="0">
            <a:spAutoFit/>
          </a:bodyPr>
          <a:lstStyle/>
          <a:p>
            <a:r>
              <a:rPr lang="en-CA" sz="3600" b="1" dirty="0" smtClean="0">
                <a:solidFill>
                  <a:srgbClr val="7030A0"/>
                </a:solidFill>
                <a:latin typeface="Berlin Sans FB" pitchFamily="34" charset="0"/>
              </a:rPr>
              <a:t>Salts</a:t>
            </a:r>
            <a:r>
              <a:rPr lang="en-CA" sz="3600" dirty="0" smtClean="0">
                <a:latin typeface="Berlin Sans FB" pitchFamily="34" charset="0"/>
              </a:rPr>
              <a:t> are a class of </a:t>
            </a:r>
            <a:r>
              <a:rPr lang="en-CA" sz="3600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ionic compounds </a:t>
            </a:r>
            <a:r>
              <a:rPr lang="en-CA" sz="3600" dirty="0" smtClean="0">
                <a:latin typeface="Berlin Sans FB" pitchFamily="34" charset="0"/>
              </a:rPr>
              <a:t>that can be produced when an </a:t>
            </a:r>
            <a:r>
              <a:rPr lang="en-CA" sz="3600" b="1" dirty="0" smtClean="0">
                <a:solidFill>
                  <a:srgbClr val="FF0000"/>
                </a:solidFill>
                <a:latin typeface="Berlin Sans FB" pitchFamily="34" charset="0"/>
              </a:rPr>
              <a:t>acid</a:t>
            </a:r>
            <a:r>
              <a:rPr lang="en-CA" sz="3600" dirty="0" smtClean="0">
                <a:latin typeface="Berlin Sans FB" pitchFamily="34" charset="0"/>
              </a:rPr>
              <a:t> and a </a:t>
            </a:r>
            <a:r>
              <a:rPr lang="en-CA" sz="3600" b="1" dirty="0" smtClean="0">
                <a:solidFill>
                  <a:srgbClr val="0000CC"/>
                </a:solidFill>
                <a:latin typeface="Berlin Sans FB" pitchFamily="34" charset="0"/>
              </a:rPr>
              <a:t>base</a:t>
            </a:r>
            <a:r>
              <a:rPr lang="en-CA" sz="3600" dirty="0" smtClean="0">
                <a:latin typeface="Berlin Sans FB" pitchFamily="34" charset="0"/>
              </a:rPr>
              <a:t> react</a:t>
            </a:r>
            <a:endParaRPr lang="en-CA" sz="2800" dirty="0">
              <a:solidFill>
                <a:srgbClr val="050507"/>
              </a:solidFill>
              <a:latin typeface="Berlin Sans FB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3048000"/>
            <a:ext cx="80772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   + B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OH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BA   + 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H</a:t>
            </a:r>
            <a:r>
              <a:rPr lang="en-US" sz="5400" b="1" spc="50" baseline="-2500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2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O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5181600"/>
            <a:ext cx="8458200" cy="92333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acid  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+ base 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salt +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water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914400" y="41148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620000" y="41148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5486400" y="41148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3048000" y="41148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9600" y="3124200"/>
            <a:ext cx="1828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4600" y="3124200"/>
            <a:ext cx="24384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29200" y="3200400"/>
            <a:ext cx="2133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62800" y="3200400"/>
            <a:ext cx="17526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19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A </a:t>
            </a:r>
            <a:r>
              <a:rPr lang="en-CA" sz="3200" b="1" dirty="0" smtClean="0">
                <a:solidFill>
                  <a:srgbClr val="00B0F0"/>
                </a:solidFill>
                <a:latin typeface="Berlin Sans FB" pitchFamily="34" charset="0"/>
              </a:rPr>
              <a:t>salt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 is made up of </a:t>
            </a:r>
            <a:r>
              <a:rPr lang="en-CA" sz="3200" b="1" dirty="0" smtClean="0">
                <a:solidFill>
                  <a:srgbClr val="7030A0"/>
                </a:solidFill>
                <a:latin typeface="Berlin Sans FB" pitchFamily="34" charset="0"/>
              </a:rPr>
              <a:t>a positive ion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from </a:t>
            </a:r>
            <a:r>
              <a:rPr lang="en-CA" sz="3200" b="1" dirty="0" smtClean="0">
                <a:solidFill>
                  <a:srgbClr val="7030A0"/>
                </a:solidFill>
                <a:latin typeface="Berlin Sans FB" pitchFamily="34" charset="0"/>
              </a:rPr>
              <a:t>a base 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and </a:t>
            </a:r>
            <a:r>
              <a:rPr lang="en-CA" sz="3200" b="1" dirty="0" smtClean="0">
                <a:solidFill>
                  <a:srgbClr val="FF0000"/>
                </a:solidFill>
                <a:latin typeface="Berlin Sans FB" pitchFamily="34" charset="0"/>
              </a:rPr>
              <a:t>a negative ion</a:t>
            </a:r>
            <a:r>
              <a:rPr lang="en-CA" sz="3200" b="1" dirty="0" smtClean="0">
                <a:solidFill>
                  <a:prstClr val="black"/>
                </a:solidFill>
                <a:latin typeface="Berlin Sans FB" pitchFamily="34" charset="0"/>
              </a:rPr>
              <a:t> 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from </a:t>
            </a:r>
            <a:r>
              <a:rPr lang="en-CA" sz="3200" b="1" dirty="0" smtClean="0">
                <a:solidFill>
                  <a:srgbClr val="FF0000"/>
                </a:solidFill>
                <a:latin typeface="Berlin Sans FB" pitchFamily="34" charset="0"/>
              </a:rPr>
              <a:t>an acid</a:t>
            </a:r>
            <a:r>
              <a:rPr lang="en-CA" sz="3600" dirty="0" smtClean="0">
                <a:solidFill>
                  <a:prstClr val="black"/>
                </a:solidFill>
                <a:latin typeface="Berlin Sans FB" pitchFamily="34" charset="0"/>
              </a:rPr>
              <a:t>.</a:t>
            </a:r>
            <a:endParaRPr lang="en-CA" sz="2800" dirty="0">
              <a:solidFill>
                <a:srgbClr val="050507"/>
              </a:solidFill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447800"/>
            <a:ext cx="80772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+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OH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BA   + 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H</a:t>
            </a:r>
            <a:r>
              <a:rPr lang="en-US" sz="5400" b="1" spc="50" baseline="-2500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2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O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3581400"/>
            <a:ext cx="8458200" cy="92333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acid 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+ base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salt +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water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8382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5438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54102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29718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5334000"/>
            <a:ext cx="84582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err="1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Cl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+ K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OH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KCl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 +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H</a:t>
            </a:r>
            <a:r>
              <a:rPr lang="en-US" sz="5400" b="1" spc="50" baseline="-2500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2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O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5486400"/>
            <a:ext cx="1828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971800" y="5486400"/>
            <a:ext cx="19812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3000" y="5486400"/>
            <a:ext cx="18288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81800" y="5410200"/>
            <a:ext cx="1828800" cy="83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887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1138773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A </a:t>
            </a:r>
            <a:r>
              <a:rPr lang="en-CA" sz="3200" b="1" dirty="0" smtClean="0">
                <a:solidFill>
                  <a:srgbClr val="00B0F0"/>
                </a:solidFill>
                <a:latin typeface="Berlin Sans FB" pitchFamily="34" charset="0"/>
              </a:rPr>
              <a:t>salt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 is made up of </a:t>
            </a:r>
            <a:r>
              <a:rPr lang="en-CA" sz="3200" b="1" dirty="0" smtClean="0">
                <a:solidFill>
                  <a:srgbClr val="7030A0"/>
                </a:solidFill>
                <a:latin typeface="Berlin Sans FB" pitchFamily="34" charset="0"/>
              </a:rPr>
              <a:t>a positive ion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from </a:t>
            </a:r>
            <a:r>
              <a:rPr lang="en-CA" sz="3200" b="1" dirty="0" smtClean="0">
                <a:solidFill>
                  <a:srgbClr val="7030A0"/>
                </a:solidFill>
                <a:latin typeface="Berlin Sans FB" pitchFamily="34" charset="0"/>
              </a:rPr>
              <a:t>a base 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and </a:t>
            </a:r>
            <a:r>
              <a:rPr lang="en-CA" sz="3200" b="1" dirty="0" smtClean="0">
                <a:solidFill>
                  <a:srgbClr val="FF0000"/>
                </a:solidFill>
                <a:latin typeface="Berlin Sans FB" pitchFamily="34" charset="0"/>
              </a:rPr>
              <a:t>a negative ion</a:t>
            </a:r>
            <a:r>
              <a:rPr lang="en-CA" sz="3200" b="1" dirty="0" smtClean="0">
                <a:solidFill>
                  <a:prstClr val="black"/>
                </a:solidFill>
                <a:latin typeface="Berlin Sans FB" pitchFamily="34" charset="0"/>
              </a:rPr>
              <a:t> </a:t>
            </a:r>
            <a:r>
              <a:rPr lang="en-CA" sz="3200" dirty="0" smtClean="0">
                <a:solidFill>
                  <a:prstClr val="black"/>
                </a:solidFill>
                <a:latin typeface="Berlin Sans FB" pitchFamily="34" charset="0"/>
              </a:rPr>
              <a:t>from </a:t>
            </a:r>
            <a:r>
              <a:rPr lang="en-CA" sz="3200" b="1" dirty="0" smtClean="0">
                <a:solidFill>
                  <a:srgbClr val="FF0000"/>
                </a:solidFill>
                <a:latin typeface="Berlin Sans FB" pitchFamily="34" charset="0"/>
              </a:rPr>
              <a:t>an acid</a:t>
            </a:r>
            <a:r>
              <a:rPr lang="en-CA" sz="3600" dirty="0" smtClean="0">
                <a:solidFill>
                  <a:prstClr val="black"/>
                </a:solidFill>
                <a:latin typeface="Berlin Sans FB" pitchFamily="34" charset="0"/>
              </a:rPr>
              <a:t>.</a:t>
            </a:r>
            <a:endParaRPr lang="en-CA" sz="2800" dirty="0">
              <a:solidFill>
                <a:srgbClr val="050507"/>
              </a:solidFill>
              <a:latin typeface="Berlin Sans FB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1447800"/>
            <a:ext cx="8077200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H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+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B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OH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  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BA   + 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H</a:t>
            </a:r>
            <a:r>
              <a:rPr lang="en-US" sz="5400" b="1" spc="50" baseline="-2500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2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O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000" y="3581400"/>
            <a:ext cx="8458200" cy="923330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acid 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</a:rPr>
              <a:t>+ base 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  salt + </a:t>
            </a:r>
            <a:r>
              <a:rPr lang="en-US" sz="5400" b="1" spc="50" dirty="0" smtClean="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/>
                <a:sym typeface="Wingdings" pitchFamily="2" charset="2"/>
              </a:rPr>
              <a:t>water</a:t>
            </a:r>
            <a:endParaRPr lang="en-US" sz="5400" b="1" spc="50" dirty="0">
              <a:ln w="11430"/>
              <a:solidFill>
                <a:srgbClr val="0000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libri"/>
            </a:endParaRPr>
          </a:p>
        </p:txBody>
      </p:sp>
      <p:sp>
        <p:nvSpPr>
          <p:cNvPr id="10" name="Up Arrow 9"/>
          <p:cNvSpPr/>
          <p:nvPr/>
        </p:nvSpPr>
        <p:spPr>
          <a:xfrm>
            <a:off x="8382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Up Arrow 10"/>
          <p:cNvSpPr/>
          <p:nvPr/>
        </p:nvSpPr>
        <p:spPr>
          <a:xfrm>
            <a:off x="75438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54102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2971800" y="2514600"/>
            <a:ext cx="457200" cy="914400"/>
          </a:xfrm>
          <a:prstGeom prst="up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28600" y="5410200"/>
            <a:ext cx="8664859" cy="838199"/>
          </a:xfrm>
          <a:prstGeom prst="rect">
            <a:avLst/>
          </a:prstGeom>
          <a:solidFill>
            <a:srgbClr val="FFFF00"/>
          </a:solidFill>
        </p:spPr>
        <p:txBody>
          <a:bodyPr vert="horz" lIns="0" rIns="0" bIns="0" anchor="t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 defTabSz="914400" fontAlgn="auto">
              <a:spcAft>
                <a:spcPts val="0"/>
              </a:spcAft>
            </a:pPr>
            <a:r>
              <a:rPr lang="en-CA" sz="5400" dirty="0" smtClean="0">
                <a:solidFill>
                  <a:srgbClr val="0000CC"/>
                </a:solidFill>
                <a:latin typeface="Britannic Bold" pitchFamily="34" charset="0"/>
              </a:rPr>
              <a:t>Acid – Base Neutralization</a:t>
            </a:r>
            <a:endParaRPr lang="en-CA" sz="5400" dirty="0">
              <a:solidFill>
                <a:srgbClr val="0000CC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905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8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381000" y="519113"/>
            <a:ext cx="8610600" cy="9144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133600"/>
            <a:ext cx="8215313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971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57605" y="159425"/>
            <a:ext cx="7713198" cy="76944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ctr" defTabSz="914400"/>
            <a:r>
              <a:rPr lang="en-CA" sz="4400" dirty="0" smtClean="0">
                <a:solidFill>
                  <a:srgbClr val="C00000"/>
                </a:solidFill>
                <a:latin typeface="Bauhaus 93" pitchFamily="82" charset="0"/>
              </a:rPr>
              <a:t>Acids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0000FF"/>
                </a:solidFill>
                <a:latin typeface="Bauhaus 93" pitchFamily="82" charset="0"/>
              </a:rPr>
              <a:t>Bases </a:t>
            </a:r>
            <a:r>
              <a:rPr lang="en-CA" sz="4400" dirty="0" smtClean="0">
                <a:latin typeface="Bauhaus 93" pitchFamily="82" charset="0"/>
              </a:rPr>
              <a:t>vs. </a:t>
            </a:r>
            <a:r>
              <a:rPr lang="en-CA" sz="4400" dirty="0" smtClean="0">
                <a:solidFill>
                  <a:srgbClr val="7030A0"/>
                </a:solidFill>
                <a:latin typeface="Bauhaus 93" pitchFamily="82" charset="0"/>
              </a:rPr>
              <a:t>Salts</a:t>
            </a:r>
            <a:endParaRPr lang="en-US" sz="4000" dirty="0">
              <a:solidFill>
                <a:srgbClr val="7030A0"/>
              </a:solidFill>
              <a:latin typeface="Arial Black" pitchFamily="34" charset="0"/>
              <a:ea typeface="+mn-ea"/>
              <a:cs typeface="Arial" charset="0"/>
            </a:endParaRP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228601" y="1025874"/>
            <a:ext cx="2140626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Acids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2871952" y="1025874"/>
            <a:ext cx="2563322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Bases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4676" y="1954924"/>
            <a:ext cx="2264551" cy="95410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HCl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H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SO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endParaRPr lang="en-US" sz="2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HF, HNO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CA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871952" y="1981493"/>
            <a:ext cx="2563322" cy="138499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NaOH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Ca(OH)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KOH, NH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4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OH</a:t>
            </a:r>
            <a:endParaRPr lang="en-CA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8" name="Text Placeholder 2"/>
          <p:cNvSpPr txBox="1">
            <a:spLocks/>
          </p:cNvSpPr>
          <p:nvPr/>
        </p:nvSpPr>
        <p:spPr>
          <a:xfrm>
            <a:off x="5692940" y="1025874"/>
            <a:ext cx="2563322" cy="621226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>
            <a:noAutofit/>
          </a:bodyPr>
          <a:lstStyle/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CA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Salts</a:t>
            </a:r>
          </a:p>
        </p:txBody>
      </p:sp>
      <p:sp>
        <p:nvSpPr>
          <p:cNvPr id="29" name="Right Arrow 28"/>
          <p:cNvSpPr/>
          <p:nvPr/>
        </p:nvSpPr>
        <p:spPr>
          <a:xfrm rot="5400000">
            <a:off x="794875" y="3636598"/>
            <a:ext cx="571500" cy="4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1831" y="4423827"/>
            <a:ext cx="2454166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Produce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H</a:t>
            </a:r>
            <a:r>
              <a:rPr lang="en-US" sz="28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+</a:t>
            </a:r>
            <a:endParaRPr lang="en-CA" sz="28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4048910" y="3636598"/>
            <a:ext cx="571500" cy="4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985249" y="4423827"/>
            <a:ext cx="2707691" cy="523220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Produce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OH</a:t>
            </a:r>
            <a:r>
              <a:rPr lang="en-US" sz="2800" b="1" baseline="30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-</a:t>
            </a:r>
            <a:endParaRPr lang="en-CA" sz="28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0399" y="4513124"/>
            <a:ext cx="2707691" cy="138499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Berlin Sans FB" pitchFamily="34" charset="0"/>
              </a:rPr>
              <a:t>Produced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from ions of acids and bases</a:t>
            </a:r>
            <a:endParaRPr lang="en-CA" sz="2800" b="1" baseline="300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7481" y="1954924"/>
            <a:ext cx="2563322" cy="954107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NaCl</a:t>
            </a:r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CaCl</a:t>
            </a:r>
            <a:r>
              <a:rPr lang="en-US" sz="2800" b="1" baseline="-250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</a:p>
          <a:p>
            <a:pPr algn="ctr"/>
            <a:r>
              <a:rPr lang="en-US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KF</a:t>
            </a:r>
            <a:endParaRPr lang="en-CA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Right Arrow 13"/>
          <p:cNvSpPr/>
          <p:nvPr/>
        </p:nvSpPr>
        <p:spPr>
          <a:xfrm rot="5400000">
            <a:off x="6959254" y="3788998"/>
            <a:ext cx="571500" cy="4576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2063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1" grpId="0" animBg="1"/>
      <p:bldP spid="32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08513" y="2389655"/>
            <a:ext cx="4926974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1. Ionic compounds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08513" y="3388465"/>
            <a:ext cx="4926974" cy="5847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2. Salt 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08513" y="4379065"/>
            <a:ext cx="4926974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 smtClean="0">
                <a:latin typeface="Bauhaus 93" pitchFamily="82" charset="0"/>
                <a:cs typeface="Aharoni" pitchFamily="2" charset="-79"/>
              </a:rPr>
              <a:t>3. Salt </a:t>
            </a:r>
            <a:endParaRPr lang="en-CA" sz="3200" dirty="0">
              <a:latin typeface="Bauhaus 93" pitchFamily="82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24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/>
          <p:cNvSpPr/>
          <p:nvPr/>
        </p:nvSpPr>
        <p:spPr>
          <a:xfrm>
            <a:off x="4572000" y="2438400"/>
            <a:ext cx="4191000" cy="1905000"/>
          </a:xfrm>
          <a:prstGeom prst="ellipse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850" y="2346325"/>
            <a:ext cx="3733800" cy="177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36476" y="2552699"/>
            <a:ext cx="4283123" cy="3793509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eaLnBrk="1" hangingPunct="1"/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Two or more </a:t>
            </a:r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pure substances 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mixed together</a:t>
            </a:r>
          </a:p>
          <a:p>
            <a:pPr marL="0" indent="0" algn="ctr" defTabSz="914400" eaLnBrk="1" hangingPunct="1">
              <a:buNone/>
            </a:pPr>
            <a:endParaRPr lang="en-US" sz="2800" dirty="0" smtClean="0">
              <a:solidFill>
                <a:srgbClr val="002060"/>
              </a:solidFill>
              <a:latin typeface="Berlin Sans FB Demi" pitchFamily="34" charset="0"/>
            </a:endParaRPr>
          </a:p>
          <a:p>
            <a:pPr algn="ctr" defTabSz="914400" eaLnBrk="1" hangingPunct="1"/>
            <a:r>
              <a:rPr lang="en-US" sz="28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Each substance </a:t>
            </a:r>
            <a:r>
              <a:rPr lang="en-US" sz="2800" dirty="0" smtClean="0">
                <a:solidFill>
                  <a:srgbClr val="002060"/>
                </a:solidFill>
                <a:latin typeface="Berlin Sans FB Demi" pitchFamily="34" charset="0"/>
              </a:rPr>
              <a:t>in the mixture retains its own set of chemical and physical properties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</p:spTree>
    <p:extLst>
      <p:ext uri="{BB962C8B-B14F-4D97-AF65-F5344CB8AC3E}">
        <p14:creationId xmlns:p14="http://schemas.microsoft.com/office/powerpoint/2010/main" xmlns="" val="147075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3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7227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23850" y="2346325"/>
            <a:ext cx="3733800" cy="177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912" y="2438400"/>
            <a:ext cx="4649109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12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7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8340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0"/>
            <a:ext cx="7164388" cy="862013"/>
          </a:xfrm>
        </p:spPr>
        <p:txBody>
          <a:bodyPr/>
          <a:lstStyle/>
          <a:p>
            <a:pPr eaLnBrk="1" hangingPunct="1"/>
            <a:r>
              <a:rPr lang="en-US" altLang="en-US" sz="3000" smtClean="0">
                <a:solidFill>
                  <a:srgbClr val="800000"/>
                </a:solidFill>
                <a:latin typeface="Arial Black" pitchFamily="34" charset="0"/>
              </a:rPr>
              <a:t>Pure Substances and Mixtures</a:t>
            </a:r>
            <a:endParaRPr lang="en-US" sz="3000" smtClean="0">
              <a:solidFill>
                <a:srgbClr val="800000"/>
              </a:solidFill>
              <a:latin typeface="Arial Black" pitchFamily="34" charset="0"/>
            </a:endParaRPr>
          </a:p>
        </p:txBody>
      </p:sp>
      <p:pic>
        <p:nvPicPr>
          <p:cNvPr id="89091" name="Picture 2" descr="FG01_05a-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0" y="457200"/>
            <a:ext cx="9372600" cy="642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37422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0331"/>
            <a:ext cx="4267200" cy="23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8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5400" b="1" dirty="0" smtClean="0">
                <a:latin typeface="Broadway" pitchFamily="82" charset="0"/>
                <a:ea typeface="+mn-ea"/>
                <a:cs typeface="Arial" charset="0"/>
              </a:rPr>
              <a:t>Two Types Of Mixtures</a:t>
            </a:r>
            <a:endParaRPr lang="en-US" sz="5400" b="1" dirty="0">
              <a:latin typeface="Broadway" pitchFamily="82" charset="0"/>
              <a:ea typeface="+mn-ea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530331"/>
            <a:ext cx="4572001" cy="2327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23330"/>
            <a:ext cx="4876800" cy="3915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3331"/>
            <a:ext cx="4267200" cy="36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4962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1250" y="3676650"/>
            <a:ext cx="4507941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84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Homogeneous</a:t>
            </a: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 </a:t>
            </a: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Mixtures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233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One substance is </a:t>
            </a:r>
            <a:r>
              <a:rPr lang="en-CA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ea typeface="ＭＳ Ｐゴシック" pitchFamily="34" charset="-128"/>
              </a:rPr>
              <a:t>dissolved</a:t>
            </a:r>
            <a:r>
              <a:rPr lang="en-CA" sz="3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ea typeface="ＭＳ Ｐゴシック" pitchFamily="34" charset="-128"/>
              </a:rPr>
              <a:t>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in another creating a substance that looks like one substance!</a:t>
            </a:r>
          </a:p>
          <a:p>
            <a:pPr lvl="1" defTabSz="9144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Sugar in hot coffee </a:t>
            </a:r>
          </a:p>
          <a:p>
            <a:pPr lvl="1" defTabSz="9144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Oxygen in the air</a:t>
            </a:r>
          </a:p>
          <a:p>
            <a:pPr lvl="1" defTabSz="9144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A</a:t>
            </a:r>
            <a:r>
              <a:rPr lang="en-CA" sz="2400" b="1" dirty="0" err="1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lloys</a:t>
            </a: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 (2 metals mixed)</a:t>
            </a:r>
          </a:p>
          <a:p>
            <a:pPr lvl="1" defTabSz="914400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CA" sz="2400" b="1" dirty="0" smtClean="0">
                <a:solidFill>
                  <a:srgbClr val="000000"/>
                </a:solidFill>
                <a:latin typeface="Aharoni" pitchFamily="2" charset="-79"/>
                <a:ea typeface="ＭＳ Ｐゴシック" pitchFamily="34" charset="-128"/>
                <a:cs typeface="Aharoni" pitchFamily="2" charset="-79"/>
              </a:rPr>
              <a:t>Milk 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2"/>
          <a:srcRect l="6667"/>
          <a:stretch>
            <a:fillRect/>
          </a:stretch>
        </p:blipFill>
        <p:spPr bwMode="auto">
          <a:xfrm>
            <a:off x="4472377" y="1856533"/>
            <a:ext cx="2352671" cy="280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/>
          <p:cNvPicPr>
            <a:picLocks noChangeAspect="1"/>
          </p:cNvPicPr>
          <p:nvPr/>
        </p:nvPicPr>
        <p:blipFill>
          <a:blip r:embed="rId3"/>
          <a:srcRect l="10400" r="10400" b="24699"/>
          <a:stretch>
            <a:fillRect/>
          </a:stretch>
        </p:blipFill>
        <p:spPr bwMode="auto">
          <a:xfrm>
            <a:off x="131607" y="4735844"/>
            <a:ext cx="2687307" cy="1932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bra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83138" y="4735844"/>
            <a:ext cx="3259586" cy="181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31607" y="3575431"/>
            <a:ext cx="4224234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SOLUTIONS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12931" y="2006961"/>
            <a:ext cx="3762568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COLLOIDS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232" y="3210890"/>
            <a:ext cx="1963404" cy="336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579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1201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A type of homogenous mixture </a:t>
            </a: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that </a:t>
            </a:r>
            <a:r>
              <a:rPr lang="en-US" sz="3200" dirty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appears the same </a:t>
            </a: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throughout</a:t>
            </a: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SOLUTIONS</a:t>
            </a:r>
          </a:p>
        </p:txBody>
      </p:sp>
      <p:pic>
        <p:nvPicPr>
          <p:cNvPr id="11" name="Picture 10" descr="Oce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898" y="1789800"/>
            <a:ext cx="8611737" cy="397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112291" y="5861897"/>
            <a:ext cx="7301553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rPr>
              <a:t>Salt water contains salt and water, but they are mixed all the way to the atomic </a:t>
            </a:r>
            <a:r>
              <a:rPr lang="en-US" sz="2800" b="1" dirty="0" smtClean="0">
                <a:solidFill>
                  <a:srgbClr val="002060"/>
                </a:solidFill>
                <a:latin typeface="Calibri" pitchFamily="34" charset="0"/>
                <a:ea typeface="+mn-ea"/>
                <a:cs typeface="Arial" charset="0"/>
              </a:rPr>
              <a:t>level</a:t>
            </a:r>
            <a:endParaRPr lang="en-US" sz="2800" b="1" dirty="0">
              <a:solidFill>
                <a:srgbClr val="00206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033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673" y="136314"/>
            <a:ext cx="3733800" cy="838200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CA" sz="5400" b="1" dirty="0" smtClean="0">
                <a:solidFill>
                  <a:srgbClr val="7030A0"/>
                </a:solidFill>
                <a:latin typeface="Berlin Sans FB Demi" panose="020E0802020502020306" pitchFamily="34" charset="0"/>
              </a:rPr>
              <a:t>ATOMS</a:t>
            </a:r>
            <a:endParaRPr lang="en-CA" sz="5400" b="1" dirty="0"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0" y="974514"/>
            <a:ext cx="9144000" cy="1587061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The atom is unit (a </a:t>
            </a:r>
            <a:r>
              <a:rPr lang="en-US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building block)</a:t>
            </a:r>
            <a:r>
              <a:rPr lang="en-CA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 of </a:t>
            </a:r>
            <a:r>
              <a:rPr lang="en-CA" b="1" dirty="0" smtClean="0">
                <a:solidFill>
                  <a:srgbClr val="FF0000"/>
                </a:solidFill>
                <a:latin typeface="Calibri Light" panose="020F0302020204030204" pitchFamily="34" charset="0"/>
                <a:hlinkClick r:id="rId2" tooltip="Matter"/>
              </a:rPr>
              <a:t>matter</a:t>
            </a:r>
            <a:endParaRPr lang="en-CA" b="1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CA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It is the </a:t>
            </a:r>
            <a:r>
              <a:rPr lang="en-CA" b="1" dirty="0">
                <a:solidFill>
                  <a:schemeClr val="tx1"/>
                </a:solidFill>
                <a:latin typeface="Calibri Light" panose="020F0302020204030204" pitchFamily="34" charset="0"/>
              </a:rPr>
              <a:t>smallest </a:t>
            </a:r>
            <a:r>
              <a:rPr lang="en-CA" b="1" dirty="0" smtClean="0">
                <a:solidFill>
                  <a:schemeClr val="tx1"/>
                </a:solidFill>
                <a:latin typeface="Calibri Light" panose="020F0302020204030204" pitchFamily="34" charset="0"/>
              </a:rPr>
              <a:t>possible unit of an element which retains the fundamental properties of the element</a:t>
            </a:r>
          </a:p>
          <a:p>
            <a:endParaRPr lang="en-CA" dirty="0" smtClean="0"/>
          </a:p>
        </p:txBody>
      </p:sp>
      <p:pic>
        <p:nvPicPr>
          <p:cNvPr id="77830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95719" y="2561575"/>
            <a:ext cx="5155708" cy="429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547205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76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 algn="ctr" defTabSz="914400" eaLnBrk="1" hangingPunct="1">
              <a:buFont typeface="Arial" pitchFamily="34" charset="0"/>
              <a:buChar char="•"/>
              <a:defRPr/>
            </a:pPr>
            <a:r>
              <a:rPr lang="en-CA" sz="40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Particles </a:t>
            </a:r>
            <a:r>
              <a:rPr lang="en-CA" sz="4000" dirty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are </a:t>
            </a:r>
            <a:r>
              <a:rPr lang="en-CA" sz="40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&lt; 1 nm</a:t>
            </a:r>
            <a:endParaRPr lang="en-CA" sz="40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586" y="1685425"/>
            <a:ext cx="4600904" cy="345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697" y="1685424"/>
            <a:ext cx="3391939" cy="5081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48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103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Can be produced from materials in different phases</a:t>
            </a: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pic>
        <p:nvPicPr>
          <p:cNvPr id="4" name="Picture 3" descr="zinc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8419" y="2092538"/>
            <a:ext cx="2444435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opp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69" y="2071105"/>
            <a:ext cx="2335918" cy="21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lus 6"/>
          <p:cNvSpPr/>
          <p:nvPr/>
        </p:nvSpPr>
        <p:spPr>
          <a:xfrm>
            <a:off x="2335919" y="2675944"/>
            <a:ext cx="952500" cy="9525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8" name="Equal 7"/>
          <p:cNvSpPr/>
          <p:nvPr/>
        </p:nvSpPr>
        <p:spPr>
          <a:xfrm>
            <a:off x="5732854" y="2675944"/>
            <a:ext cx="952500" cy="9525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pic>
        <p:nvPicPr>
          <p:cNvPr id="10" name="Picture 9" descr="bra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485" y="1840784"/>
            <a:ext cx="2489515" cy="228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3094" y="4235662"/>
            <a:ext cx="1411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solid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3884139" y="4235662"/>
            <a:ext cx="1411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solid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6939431" y="4235662"/>
            <a:ext cx="191962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Solution (alloy)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2387" y="5447230"/>
            <a:ext cx="8021310" cy="1077218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/>
            <a:r>
              <a:rPr lang="en-US" sz="3200" b="1" dirty="0" smtClean="0">
                <a:solidFill>
                  <a:srgbClr val="002060"/>
                </a:solidFill>
                <a:latin typeface="Cooper Black" pitchFamily="18" charset="0"/>
                <a:cs typeface="Arial" charset="0"/>
              </a:rPr>
              <a:t>Copper</a:t>
            </a:r>
            <a:r>
              <a:rPr lang="en-US" sz="3200" b="1" dirty="0" smtClean="0">
                <a:solidFill>
                  <a:prstClr val="black"/>
                </a:solidFill>
                <a:latin typeface="Cooper Black" pitchFamily="18" charset="0"/>
                <a:cs typeface="Arial" charset="0"/>
              </a:rPr>
              <a:t> </a:t>
            </a:r>
            <a:r>
              <a:rPr lang="en-US" sz="3200" b="1" dirty="0">
                <a:solidFill>
                  <a:prstClr val="black"/>
                </a:solidFill>
                <a:latin typeface="Cooper Black" pitchFamily="18" charset="0"/>
                <a:cs typeface="Arial" charset="0"/>
              </a:rPr>
              <a:t>and </a:t>
            </a:r>
            <a:r>
              <a:rPr lang="en-US" sz="3200" b="1" dirty="0" smtClean="0">
                <a:solidFill>
                  <a:srgbClr val="002060"/>
                </a:solidFill>
                <a:latin typeface="Cooper Black" pitchFamily="18" charset="0"/>
                <a:cs typeface="Arial" charset="0"/>
              </a:rPr>
              <a:t>Zinc</a:t>
            </a:r>
            <a:r>
              <a:rPr lang="en-US" sz="3200" b="1" dirty="0" smtClean="0">
                <a:solidFill>
                  <a:prstClr val="black"/>
                </a:solidFill>
                <a:latin typeface="Cooper Black" pitchFamily="18" charset="0"/>
                <a:cs typeface="Arial" charset="0"/>
              </a:rPr>
              <a:t> can </a:t>
            </a:r>
            <a:r>
              <a:rPr lang="en-US" sz="3200" b="1" dirty="0">
                <a:solidFill>
                  <a:prstClr val="black"/>
                </a:solidFill>
                <a:latin typeface="Cooper Black" pitchFamily="18" charset="0"/>
                <a:cs typeface="Arial" charset="0"/>
              </a:rPr>
              <a:t>be mixed together to produce </a:t>
            </a:r>
            <a:r>
              <a:rPr lang="en-US" sz="3200" b="1" dirty="0" smtClean="0">
                <a:solidFill>
                  <a:srgbClr val="FF0000"/>
                </a:solidFill>
                <a:latin typeface="Cooper Black" pitchFamily="18" charset="0"/>
                <a:cs typeface="Arial" charset="0"/>
              </a:rPr>
              <a:t>brass</a:t>
            </a:r>
            <a:endParaRPr lang="en-US" sz="3200" b="1" dirty="0">
              <a:solidFill>
                <a:srgbClr val="FF0000"/>
              </a:solidFill>
              <a:latin typeface="Cooper Black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537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/>
      <p:bldP spid="13" grpId="0"/>
      <p:bldP spid="15" grpId="0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zinc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7550" y="4121944"/>
            <a:ext cx="2444435" cy="214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copp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00511"/>
            <a:ext cx="2335918" cy="2164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2" name="Content Placeholder 2"/>
          <p:cNvSpPr>
            <a:spLocks noGrp="1"/>
          </p:cNvSpPr>
          <p:nvPr>
            <p:ph idx="1"/>
          </p:nvPr>
        </p:nvSpPr>
        <p:spPr>
          <a:xfrm>
            <a:off x="0" y="867770"/>
            <a:ext cx="9144000" cy="1905000"/>
          </a:xfrm>
        </p:spPr>
        <p:txBody>
          <a:bodyPr/>
          <a:lstStyle/>
          <a:p>
            <a:pPr algn="ctr" eaLnBrk="1" hangingPunct="1"/>
            <a:r>
              <a:rPr lang="en-CA" sz="2800" dirty="0">
                <a:latin typeface="Berlin Sans FB Demi" pitchFamily="34" charset="0"/>
              </a:rPr>
              <a:t>Even though it may look different, it is still </a:t>
            </a:r>
            <a:r>
              <a:rPr lang="en-CA" sz="2800" dirty="0">
                <a:solidFill>
                  <a:srgbClr val="7030A0"/>
                </a:solidFill>
                <a:latin typeface="Berlin Sans FB Demi" pitchFamily="34" charset="0"/>
              </a:rPr>
              <a:t>copper </a:t>
            </a:r>
            <a:r>
              <a:rPr lang="en-CA" sz="2800" dirty="0">
                <a:latin typeface="Berlin Sans FB Demi" pitchFamily="34" charset="0"/>
              </a:rPr>
              <a:t>and </a:t>
            </a:r>
            <a:r>
              <a:rPr lang="en-CA" sz="2800" dirty="0">
                <a:solidFill>
                  <a:srgbClr val="7030A0"/>
                </a:solidFill>
                <a:latin typeface="Berlin Sans FB Demi" pitchFamily="34" charset="0"/>
              </a:rPr>
              <a:t>zinc</a:t>
            </a:r>
            <a:r>
              <a:rPr lang="en-CA" sz="2800" dirty="0">
                <a:latin typeface="Berlin Sans FB Demi" pitchFamily="34" charset="0"/>
              </a:rPr>
              <a:t>.</a:t>
            </a:r>
          </a:p>
          <a:p>
            <a:pPr algn="ctr" eaLnBrk="1" hangingPunct="1"/>
            <a:r>
              <a:rPr lang="en-CA" sz="2800" dirty="0">
                <a:latin typeface="Berlin Sans FB Demi" pitchFamily="34" charset="0"/>
              </a:rPr>
              <a:t> </a:t>
            </a:r>
            <a:r>
              <a:rPr lang="en-CA" sz="2800" dirty="0" smtClean="0">
                <a:latin typeface="Berlin Sans FB Demi" pitchFamily="34" charset="0"/>
              </a:rPr>
              <a:t>Each </a:t>
            </a:r>
            <a:r>
              <a:rPr lang="en-CA" sz="2800" dirty="0">
                <a:latin typeface="Berlin Sans FB Demi" pitchFamily="34" charset="0"/>
              </a:rPr>
              <a:t>metal retains its own properties like melting or boiling point.</a:t>
            </a:r>
          </a:p>
          <a:p>
            <a:pPr eaLnBrk="1" hangingPunct="1"/>
            <a:endParaRPr lang="en-CA" sz="2800" dirty="0">
              <a:solidFill>
                <a:srgbClr val="002060"/>
              </a:solidFill>
              <a:latin typeface="Berlin Sans FB Demi" pitchFamily="34" charset="0"/>
            </a:endParaRPr>
          </a:p>
        </p:txBody>
      </p:sp>
      <p:pic>
        <p:nvPicPr>
          <p:cNvPr id="7" name="Picture 6" descr="bra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54485" y="3977862"/>
            <a:ext cx="2489515" cy="228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lus 1"/>
          <p:cNvSpPr/>
          <p:nvPr/>
        </p:nvSpPr>
        <p:spPr>
          <a:xfrm>
            <a:off x="2305050" y="4705350"/>
            <a:ext cx="952500" cy="9525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3" name="Equal 2"/>
          <p:cNvSpPr/>
          <p:nvPr/>
        </p:nvSpPr>
        <p:spPr>
          <a:xfrm>
            <a:off x="5701985" y="4705350"/>
            <a:ext cx="952500" cy="9525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" y="2876550"/>
            <a:ext cx="8286750" cy="707886"/>
          </a:xfrm>
          <a:prstGeom prst="rect">
            <a:avLst/>
          </a:prstGeom>
          <a:solidFill>
            <a:srgbClr val="00FF00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Can You Name Another Alloy? </a:t>
            </a:r>
            <a:endParaRPr lang="en-US" sz="40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xmlns="" val="147973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67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103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Can be produced from materials in different phases</a:t>
            </a: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372" y="2497779"/>
            <a:ext cx="2243137" cy="192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39720" y="4502954"/>
            <a:ext cx="1411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solid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3115" y="2515890"/>
            <a:ext cx="1927540" cy="192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654555" y="4502955"/>
            <a:ext cx="1808897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Liquid</a:t>
            </a:r>
          </a:p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(H</a:t>
            </a:r>
            <a:r>
              <a:rPr lang="en-US" sz="3200" b="1" baseline="-25000" dirty="0" smtClean="0">
                <a:latin typeface="Bauhaus 93" pitchFamily="82" charset="0"/>
                <a:ea typeface="+mn-ea"/>
                <a:cs typeface="Arial" charset="0"/>
              </a:rPr>
              <a:t>2</a:t>
            </a: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O)</a:t>
            </a:r>
          </a:p>
        </p:txBody>
      </p:sp>
      <p:sp>
        <p:nvSpPr>
          <p:cNvPr id="16" name="Plus 15"/>
          <p:cNvSpPr/>
          <p:nvPr/>
        </p:nvSpPr>
        <p:spPr>
          <a:xfrm>
            <a:off x="2480615" y="3003410"/>
            <a:ext cx="952500" cy="9525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17" name="Equal 16"/>
          <p:cNvSpPr/>
          <p:nvPr/>
        </p:nvSpPr>
        <p:spPr>
          <a:xfrm>
            <a:off x="5360655" y="2985299"/>
            <a:ext cx="952500" cy="9525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728346" y="4502956"/>
            <a:ext cx="2099838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Solution</a:t>
            </a:r>
          </a:p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(</a:t>
            </a:r>
            <a:r>
              <a:rPr lang="en-US" sz="3200" b="1" dirty="0" smtClean="0">
                <a:solidFill>
                  <a:srgbClr val="7030A0"/>
                </a:solidFill>
                <a:latin typeface="Bauhaus 93" pitchFamily="82" charset="0"/>
                <a:ea typeface="+mn-ea"/>
                <a:cs typeface="Arial" charset="0"/>
              </a:rPr>
              <a:t>aqueous</a:t>
            </a: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)</a:t>
            </a:r>
          </a:p>
        </p:txBody>
      </p:sp>
      <p:pic>
        <p:nvPicPr>
          <p:cNvPr id="19" name="Picture 18" descr="Ocean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4632" y="2515890"/>
            <a:ext cx="2586539" cy="188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096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103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Can be produced from materials in different phases</a:t>
            </a: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39720" y="4502954"/>
            <a:ext cx="1411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gas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654555" y="4502955"/>
            <a:ext cx="18088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gas</a:t>
            </a:r>
          </a:p>
        </p:txBody>
      </p:sp>
      <p:sp>
        <p:nvSpPr>
          <p:cNvPr id="16" name="Plus 15"/>
          <p:cNvSpPr/>
          <p:nvPr/>
        </p:nvSpPr>
        <p:spPr>
          <a:xfrm>
            <a:off x="2480615" y="3003410"/>
            <a:ext cx="952500" cy="9525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white"/>
              </a:solidFill>
            </a:endParaRPr>
          </a:p>
        </p:txBody>
      </p:sp>
      <p:sp>
        <p:nvSpPr>
          <p:cNvPr id="17" name="Equal 16"/>
          <p:cNvSpPr/>
          <p:nvPr/>
        </p:nvSpPr>
        <p:spPr>
          <a:xfrm>
            <a:off x="5463452" y="3003410"/>
            <a:ext cx="952500" cy="9525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908562" y="4502956"/>
            <a:ext cx="1919622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Solution</a:t>
            </a:r>
          </a:p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(air)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l="6667"/>
          <a:stretch>
            <a:fillRect/>
          </a:stretch>
        </p:blipFill>
        <p:spPr bwMode="auto">
          <a:xfrm>
            <a:off x="6569207" y="2546025"/>
            <a:ext cx="2356429" cy="1867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83" y="2546025"/>
            <a:ext cx="2402432" cy="179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9069" y="2588778"/>
            <a:ext cx="2040056" cy="171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749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49"/>
            <a:ext cx="8733264" cy="1037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ctr" defTabSz="914400" eaLnBrk="1" hangingPunct="1">
              <a:lnSpc>
                <a:spcPct val="90000"/>
              </a:lnSpc>
            </a:pP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Can be produced from materials in different phases</a:t>
            </a: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39720" y="4502954"/>
            <a:ext cx="1411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liquid</a:t>
            </a: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245123" y="4404082"/>
            <a:ext cx="18088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liquid</a:t>
            </a:r>
          </a:p>
        </p:txBody>
      </p:sp>
      <p:sp>
        <p:nvSpPr>
          <p:cNvPr id="17" name="Equal 16"/>
          <p:cNvSpPr/>
          <p:nvPr/>
        </p:nvSpPr>
        <p:spPr>
          <a:xfrm>
            <a:off x="5621384" y="2850985"/>
            <a:ext cx="952500" cy="9525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prstClr val="black"/>
              </a:solidFill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6591869" y="4401004"/>
            <a:ext cx="2236315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kumimoji="1"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kumimoji="1"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kumimoji="1"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kumimoji="1"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kumimoji="1"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Solution</a:t>
            </a:r>
          </a:p>
          <a:p>
            <a:pPr algn="ctr" defTabSz="914400" eaLnBrk="0" hangingPunct="0">
              <a:spcBef>
                <a:spcPct val="20000"/>
              </a:spcBef>
              <a:buClr>
                <a:srgbClr val="FFCC00"/>
              </a:buClr>
              <a:buSzPct val="90000"/>
              <a:defRPr/>
            </a:pPr>
            <a:r>
              <a:rPr lang="en-US" sz="3200" b="1" dirty="0" smtClean="0">
                <a:latin typeface="Bauhaus 93" pitchFamily="82" charset="0"/>
                <a:ea typeface="+mn-ea"/>
                <a:cs typeface="Arial" charset="0"/>
              </a:rPr>
              <a:t>(amalgam)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709" y="2250388"/>
            <a:ext cx="4967007" cy="215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6013" y="2250388"/>
            <a:ext cx="2172171" cy="1928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16305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300" y="1457325"/>
            <a:ext cx="8867350" cy="262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4031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0053" y="2073535"/>
            <a:ext cx="3764676" cy="26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A minor component of a mixture</a:t>
            </a: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b="1" dirty="0" smtClean="0">
                <a:solidFill>
                  <a:srgbClr val="0070C0"/>
                </a:solidFill>
                <a:latin typeface="Berlin Sans FB" pitchFamily="34" charset="0"/>
                <a:ea typeface="ＭＳ Ｐゴシック" pitchFamily="34" charset="-128"/>
              </a:rPr>
              <a:t>It is what has been dissolved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06495" y="1132483"/>
            <a:ext cx="2993127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SOLUTE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52570" y="1102463"/>
            <a:ext cx="3403368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SOLVENT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89193" y="2070971"/>
            <a:ext cx="4291430" cy="266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A major component of a mixture</a:t>
            </a: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b="1" dirty="0" smtClean="0">
                <a:solidFill>
                  <a:srgbClr val="FF0000"/>
                </a:solidFill>
                <a:latin typeface="Berlin Sans FB" pitchFamily="34" charset="0"/>
                <a:ea typeface="ＭＳ Ｐゴシック" pitchFamily="34" charset="-128"/>
              </a:rPr>
              <a:t>It is what the solute was dissolved in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1138" y="4681421"/>
            <a:ext cx="1927540" cy="1927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4323" y="4736859"/>
            <a:ext cx="2496137" cy="187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715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682387" y="13459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Solvent and Solute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92372" y="928050"/>
            <a:ext cx="8733264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Identify </a:t>
            </a:r>
            <a:r>
              <a:rPr lang="en-CA" sz="32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ea typeface="ＭＳ Ｐゴシック" pitchFamily="34" charset="-128"/>
              </a:rPr>
              <a:t>SOLUTE</a:t>
            </a:r>
            <a:r>
              <a:rPr lang="en-CA" sz="3200" dirty="0" smtClean="0">
                <a:solidFill>
                  <a:srgbClr val="7030A0"/>
                </a:solidFill>
                <a:latin typeface="Berlin Sans FB" pitchFamily="34" charset="0"/>
                <a:ea typeface="ＭＳ Ｐゴシック" pitchFamily="34" charset="-128"/>
              </a:rPr>
              <a:t>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and </a:t>
            </a:r>
            <a:r>
              <a:rPr lang="en-CA" sz="3200" b="1" dirty="0" smtClean="0">
                <a:solidFill>
                  <a:srgbClr val="0070C0"/>
                </a:solidFill>
                <a:latin typeface="Berlin Sans FB" pitchFamily="34" charset="0"/>
                <a:ea typeface="ＭＳ Ｐゴシック" pitchFamily="34" charset="-128"/>
              </a:rPr>
              <a:t>SOLVENT</a:t>
            </a:r>
            <a:r>
              <a:rPr lang="en-CA" sz="3200" dirty="0" smtClean="0">
                <a:solidFill>
                  <a:srgbClr val="0070C0"/>
                </a:solidFill>
                <a:latin typeface="Berlin Sans FB" pitchFamily="34" charset="0"/>
                <a:ea typeface="ＭＳ Ｐゴシック" pitchFamily="34" charset="-128"/>
              </a:rPr>
              <a:t> </a:t>
            </a: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in each of these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9" name="Picture 8" descr="Ocea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6632" y="1548003"/>
            <a:ext cx="3924300" cy="264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752" y="1548003"/>
            <a:ext cx="3452884" cy="4952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http://www.nescafe.com/upload/teaser_coffee_abc_home_192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5013" y="4358013"/>
            <a:ext cx="2367537" cy="234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713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682387" y="189186"/>
            <a:ext cx="8147713" cy="793453"/>
          </a:xfrm>
          <a:solidFill>
            <a:srgbClr val="FF000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Homogeneous</a:t>
            </a: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 </a:t>
            </a:r>
            <a:r>
              <a:rPr lang="en-US" sz="4800" dirty="0" smtClean="0">
                <a:solidFill>
                  <a:schemeClr val="bg1">
                    <a:lumMod val="95000"/>
                  </a:schemeClr>
                </a:solidFill>
                <a:latin typeface="Cooper Black" pitchFamily="18" charset="0"/>
              </a:rPr>
              <a:t>Mixtures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607725" y="1079653"/>
            <a:ext cx="3469219" cy="923330"/>
          </a:xfrm>
          <a:prstGeom prst="rect">
            <a:avLst/>
          </a:prstGeom>
          <a:solidFill>
            <a:srgbClr val="00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COLLOIDS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6836" y="2002982"/>
            <a:ext cx="8733264" cy="132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 algn="ctr" defTabSz="914400" eaLnBrk="1" hangingPunct="1">
              <a:buFont typeface="Arial" pitchFamily="34" charset="0"/>
              <a:buChar char="•"/>
              <a:defRPr/>
            </a:pPr>
            <a:r>
              <a:rPr lang="en-CA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Particles are between 1 nm and 1 </a:t>
            </a:r>
            <a:r>
              <a:rPr lang="el-GR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μ</a:t>
            </a:r>
            <a:r>
              <a:rPr lang="en-CA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m</a:t>
            </a:r>
          </a:p>
          <a:p>
            <a:pPr marL="457200" indent="-457200" algn="ctr" defTabSz="914400" eaLnBrk="1" hangingPunct="1">
              <a:buFont typeface="Arial" pitchFamily="34" charset="0"/>
              <a:buChar char="•"/>
              <a:defRPr/>
            </a:pPr>
            <a:r>
              <a:rPr lang="en-CA" sz="32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They are dispersed throughout a medium</a:t>
            </a:r>
          </a:p>
          <a:p>
            <a:pPr marL="457200" indent="-457200" algn="ctr" defTabSz="914400" eaLnBrk="1" hangingPunct="1">
              <a:buFont typeface="Arial" pitchFamily="34" charset="0"/>
              <a:buChar char="•"/>
              <a:defRPr/>
            </a:pPr>
            <a:r>
              <a:rPr lang="en-CA" sz="2800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Particles can be in a different phase than medium</a:t>
            </a:r>
            <a:endParaRPr lang="en-CA" sz="28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US" sz="3200" dirty="0">
              <a:solidFill>
                <a:schemeClr val="tx1"/>
              </a:solidFill>
              <a:latin typeface="Berlin Sans FB" pitchFamily="34" charset="0"/>
              <a:cs typeface="Aharoni" pitchFamily="2" charset="-79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marL="0" indent="0" algn="ctr" defTabSz="914400" eaLnBrk="1" hangingPunct="1">
              <a:lnSpc>
                <a:spcPct val="90000"/>
              </a:lnSpc>
              <a:buNone/>
            </a:pP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8" name="Picture 7" descr="MILK-UNDER-THE-MICROSCOP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670" y="3774875"/>
            <a:ext cx="2106881" cy="197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Milk glas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4992" y="4033838"/>
            <a:ext cx="2018393" cy="213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bleeding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75250" y="3734488"/>
            <a:ext cx="36576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6792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7770" y="984905"/>
            <a:ext cx="8886680" cy="1224896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chemeClr val="tx1"/>
                </a:solidFill>
              </a:rPr>
              <a:t>It consists of a dense central </a:t>
            </a:r>
            <a:r>
              <a:rPr lang="en-CA" b="1" dirty="0" smtClean="0">
                <a:hlinkClick r:id="rId2" tooltip="Atomic nucleus"/>
              </a:rPr>
              <a:t>nucleus</a:t>
            </a:r>
            <a:r>
              <a:rPr lang="en-CA" b="1" dirty="0" smtClean="0"/>
              <a:t> </a:t>
            </a:r>
            <a:r>
              <a:rPr lang="en-CA" b="1" dirty="0" smtClean="0">
                <a:solidFill>
                  <a:schemeClr val="tx1"/>
                </a:solidFill>
              </a:rPr>
              <a:t>surrounded by a </a:t>
            </a:r>
            <a:r>
              <a:rPr lang="en-CA" b="1" dirty="0" smtClean="0">
                <a:hlinkClick r:id="rId3" tooltip="Electron cloud"/>
              </a:rPr>
              <a:t>cloud</a:t>
            </a:r>
            <a:r>
              <a:rPr lang="en-CA" b="1" dirty="0" smtClean="0"/>
              <a:t> of </a:t>
            </a:r>
            <a:r>
              <a:rPr lang="en-CA" b="1" dirty="0" smtClean="0">
                <a:hlinkClick r:id="rId4" tooltip="Electric charge"/>
              </a:rPr>
              <a:t>negatively charged</a:t>
            </a:r>
            <a:r>
              <a:rPr lang="en-CA" b="1" dirty="0" smtClean="0"/>
              <a:t> </a:t>
            </a:r>
            <a:r>
              <a:rPr lang="en-CA" b="1" dirty="0" smtClean="0">
                <a:hlinkClick r:id="rId5" tooltip="Electrons"/>
              </a:rPr>
              <a:t>electrons</a:t>
            </a:r>
            <a:endParaRPr lang="en-CA" b="1" dirty="0" smtClean="0"/>
          </a:p>
        </p:txBody>
      </p:sp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3737" y="2609850"/>
            <a:ext cx="3722227" cy="354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9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09006" y="2609850"/>
            <a:ext cx="4453994" cy="40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06673" y="136314"/>
            <a:ext cx="3733800" cy="838200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CA" sz="5400" b="1" dirty="0" smtClean="0">
                <a:solidFill>
                  <a:srgbClr val="7030A0"/>
                </a:solidFill>
                <a:latin typeface="Berlin Sans FB Demi" panose="020E0802020502020306" pitchFamily="34" charset="0"/>
              </a:rPr>
              <a:t>ATOMS</a:t>
            </a:r>
            <a:endParaRPr lang="en-CA" sz="5400" b="1" dirty="0">
              <a:solidFill>
                <a:srgbClr val="7030A0"/>
              </a:solidFill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551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2807543" y="80003"/>
            <a:ext cx="3521123" cy="793453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Colloids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15202" y="541688"/>
            <a:ext cx="1977624" cy="66353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  <a:defRPr/>
            </a:pPr>
            <a:r>
              <a:rPr lang="en-CA" sz="3200" b="1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Particles</a:t>
            </a:r>
            <a:endParaRPr lang="en-CA" dirty="0" smtClean="0">
              <a:ea typeface="ＭＳ Ｐゴシック" pitchFamily="34" charset="-128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646139" y="541688"/>
            <a:ext cx="1977624" cy="663536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buNone/>
              <a:defRPr/>
            </a:pPr>
            <a:r>
              <a:rPr lang="en-CA" sz="3200" b="1" dirty="0" smtClean="0">
                <a:solidFill>
                  <a:schemeClr val="tx1"/>
                </a:solidFill>
                <a:latin typeface="Berlin Sans FB" pitchFamily="34" charset="0"/>
                <a:cs typeface="Aharoni" pitchFamily="2" charset="-79"/>
              </a:rPr>
              <a:t>Medium</a:t>
            </a:r>
            <a:endParaRPr lang="en-CA" sz="3200" dirty="0" smtClean="0">
              <a:solidFill>
                <a:srgbClr val="000000"/>
              </a:solidFill>
              <a:latin typeface="Berlin Sans FB" pitchFamily="34" charset="0"/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153704" y="1682833"/>
            <a:ext cx="2537181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Solid (grains)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0" y="3417497"/>
            <a:ext cx="3057098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Liquid(droplets)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-39640" y="5222208"/>
            <a:ext cx="2730525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Gas(bubbles)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098" y="1341607"/>
            <a:ext cx="1977624" cy="128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MILK-UNDER-THE-MICROSCOP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7098" y="3031645"/>
            <a:ext cx="1977624" cy="1372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7098" y="4877495"/>
            <a:ext cx="1977624" cy="156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313396" y="1500278"/>
            <a:ext cx="2537181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Solid</a:t>
            </a: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6086902" y="2038128"/>
            <a:ext cx="3057098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Liquid</a:t>
            </a: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6250188" y="2606135"/>
            <a:ext cx="2730525" cy="6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Courier New" pitchFamily="49" charset="0"/>
              <a:buChar char="o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rgbClr val="7F7F7F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 defTabSz="914400" eaLnBrk="1" hangingPunct="1">
              <a:lnSpc>
                <a:spcPct val="90000"/>
              </a:lnSpc>
              <a:buNone/>
            </a:pPr>
            <a:r>
              <a:rPr lang="en-CA" sz="3200" dirty="0" smtClean="0">
                <a:solidFill>
                  <a:srgbClr val="000000"/>
                </a:solidFill>
                <a:latin typeface="Berlin Sans FB" pitchFamily="34" charset="0"/>
                <a:ea typeface="ＭＳ Ｐゴシック" pitchFamily="34" charset="-128"/>
              </a:rPr>
              <a:t>Gas</a:t>
            </a:r>
            <a:endParaRPr lang="en-CA" dirty="0" smtClean="0">
              <a:ea typeface="ＭＳ Ｐゴシック" pitchFamily="34" charset="-128"/>
            </a:endParaRPr>
          </a:p>
          <a:p>
            <a:pPr defTabSz="914400" eaLnBrk="1" hangingPunct="1">
              <a:lnSpc>
                <a:spcPct val="90000"/>
              </a:lnSpc>
            </a:pPr>
            <a:endParaRPr lang="en-CA" sz="2800" dirty="0" smtClean="0">
              <a:ea typeface="ＭＳ Ｐゴシック" pitchFamily="34" charset="-128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1787" y="3206635"/>
            <a:ext cx="2388926" cy="3578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6911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2807543" y="80003"/>
            <a:ext cx="3521123" cy="793453"/>
          </a:xfrm>
          <a:solidFill>
            <a:srgbClr val="7030A0"/>
          </a:solidFill>
        </p:spPr>
        <p:txBody>
          <a:bodyPr/>
          <a:lstStyle/>
          <a:p>
            <a:pPr eaLnBrk="1" hangingPunct="1"/>
            <a:r>
              <a:rPr lang="en-US" sz="4800" dirty="0" smtClean="0">
                <a:solidFill>
                  <a:srgbClr val="FFFF00"/>
                </a:solidFill>
                <a:latin typeface="Cooper Black" pitchFamily="18" charset="0"/>
              </a:rPr>
              <a:t>Colloids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57350" y="2743200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Rectangle 19"/>
          <p:cNvSpPr/>
          <p:nvPr/>
        </p:nvSpPr>
        <p:spPr>
          <a:xfrm>
            <a:off x="4105274" y="2757487"/>
            <a:ext cx="2124076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/>
          <p:cNvSpPr/>
          <p:nvPr/>
        </p:nvSpPr>
        <p:spPr>
          <a:xfrm>
            <a:off x="6477000" y="2743200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Rectangle 21"/>
          <p:cNvSpPr/>
          <p:nvPr/>
        </p:nvSpPr>
        <p:spPr>
          <a:xfrm>
            <a:off x="1657350" y="3748085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/>
          <p:cNvSpPr/>
          <p:nvPr/>
        </p:nvSpPr>
        <p:spPr>
          <a:xfrm>
            <a:off x="4105274" y="3767136"/>
            <a:ext cx="2124075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ectangle 23"/>
          <p:cNvSpPr/>
          <p:nvPr/>
        </p:nvSpPr>
        <p:spPr>
          <a:xfrm>
            <a:off x="6477000" y="3762374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1702643" y="4786310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4171950" y="4786311"/>
            <a:ext cx="20574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/>
          <p:cNvSpPr/>
          <p:nvPr/>
        </p:nvSpPr>
        <p:spPr>
          <a:xfrm>
            <a:off x="6477000" y="4786312"/>
            <a:ext cx="2209800" cy="80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22880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0" y="11767"/>
            <a:ext cx="9144000" cy="1530430"/>
          </a:xfrm>
          <a:solidFill>
            <a:srgbClr val="00B050"/>
          </a:solidFill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How Do You Know If You Have 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</a:br>
            <a:r>
              <a:rPr lang="en-US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a Solution 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or </a:t>
            </a:r>
            <a:r>
              <a:rPr lang="en-US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Colloid</a:t>
            </a:r>
            <a:r>
              <a:rPr 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itchFamily="34" charset="0"/>
              </a:rPr>
              <a:t>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2773" y="1733267"/>
            <a:ext cx="6904467" cy="4598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64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4519" y="4331600"/>
            <a:ext cx="5909481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1" name="Title 1"/>
          <p:cNvSpPr>
            <a:spLocks noGrp="1"/>
          </p:cNvSpPr>
          <p:nvPr>
            <p:ph type="title"/>
          </p:nvPr>
        </p:nvSpPr>
        <p:spPr>
          <a:xfrm>
            <a:off x="518614" y="56473"/>
            <a:ext cx="8147713" cy="943577"/>
          </a:xfrm>
          <a:solidFill>
            <a:srgbClr val="00B050"/>
          </a:solidFill>
        </p:spPr>
        <p:txBody>
          <a:bodyPr/>
          <a:lstStyle/>
          <a:p>
            <a:pPr eaLnBrk="1" hangingPunct="1"/>
            <a:r>
              <a:rPr lang="en-US" sz="6000" b="1" dirty="0" smtClean="0">
                <a:solidFill>
                  <a:srgbClr val="002060"/>
                </a:solidFill>
                <a:latin typeface="Broadway" pitchFamily="82" charset="0"/>
              </a:rPr>
              <a:t>TYNDALL EFFECT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78" y="4160712"/>
            <a:ext cx="4926841" cy="261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3789" y="1132764"/>
            <a:ext cx="31432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478" y="1132764"/>
            <a:ext cx="5507311" cy="293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2194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>
          <a:xfrm>
            <a:off x="533400" y="26988"/>
            <a:ext cx="8229600" cy="914400"/>
          </a:xfrm>
          <a:solidFill>
            <a:srgbClr val="00FF00"/>
          </a:solidFill>
        </p:spPr>
        <p:txBody>
          <a:bodyPr/>
          <a:lstStyle/>
          <a:p>
            <a:pPr eaLnBrk="1" hangingPunct="1"/>
            <a:r>
              <a:rPr lang="en-US" dirty="0" smtClean="0">
                <a:latin typeface="Cooper Black" pitchFamily="18" charset="0"/>
              </a:rPr>
              <a:t>Heterogeneous Mixtures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95338"/>
            <a:ext cx="9144000" cy="2816324"/>
          </a:xfrm>
        </p:spPr>
        <p:txBody>
          <a:bodyPr/>
          <a:lstStyle/>
          <a:p>
            <a:pPr algn="ctr" eaLnBrk="1" hangingPunct="1"/>
            <a:r>
              <a:rPr lang="en-US" dirty="0" smtClean="0">
                <a:latin typeface="Berlin Sans FB" pitchFamily="34" charset="0"/>
                <a:cs typeface="Aharoni" pitchFamily="2" charset="-79"/>
              </a:rPr>
              <a:t>Uneven (non – uniform) distribution of substances (not the same throughout)</a:t>
            </a:r>
          </a:p>
          <a:p>
            <a:pPr algn="ctr" eaLnBrk="1" hangingPunct="1"/>
            <a:r>
              <a:rPr lang="en-US" dirty="0" smtClean="0">
                <a:latin typeface="Berlin Sans FB" pitchFamily="34" charset="0"/>
                <a:cs typeface="Aharoni" pitchFamily="2" charset="-79"/>
              </a:rPr>
              <a:t>More than one phase and each phase has different properties</a:t>
            </a:r>
          </a:p>
          <a:p>
            <a:pPr eaLnBrk="1" hangingPunct="1"/>
            <a:r>
              <a:rPr lang="en-US" dirty="0" smtClean="0">
                <a:latin typeface="Berlin Sans FB" pitchFamily="34" charset="0"/>
                <a:cs typeface="Aharoni" pitchFamily="2" charset="-79"/>
              </a:rPr>
              <a:t>At least some particles are larger than </a:t>
            </a:r>
            <a:r>
              <a:rPr lang="en-US" b="1" dirty="0" smtClean="0">
                <a:solidFill>
                  <a:srgbClr val="FF0000"/>
                </a:solidFill>
                <a:latin typeface="Berlin Sans FB" pitchFamily="34" charset="0"/>
                <a:cs typeface="Aharoni" pitchFamily="2" charset="-79"/>
              </a:rPr>
              <a:t>1 </a:t>
            </a:r>
            <a:r>
              <a:rPr lang="el-GR" b="1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μ</a:t>
            </a:r>
            <a:r>
              <a:rPr lang="en-CA" b="1" dirty="0" smtClean="0">
                <a:solidFill>
                  <a:srgbClr val="FF0000"/>
                </a:solidFill>
                <a:latin typeface="Berlin Sans FB" pitchFamily="34" charset="0"/>
                <a:cs typeface="Aharoni" pitchFamily="2" charset="-79"/>
              </a:rPr>
              <a:t>m</a:t>
            </a:r>
            <a:endParaRPr lang="en-US" b="1" dirty="0" smtClean="0">
              <a:solidFill>
                <a:srgbClr val="FF0000"/>
              </a:solidFill>
              <a:latin typeface="Berlin Sans FB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3611662"/>
            <a:ext cx="34671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/>
            <a:r>
              <a:rPr lang="en-US" sz="4000" b="1" dirty="0" smtClean="0">
                <a:solidFill>
                  <a:srgbClr val="002060"/>
                </a:solidFill>
                <a:latin typeface="Cooper Black" pitchFamily="18" charset="0"/>
                <a:ea typeface="+mn-ea"/>
                <a:cs typeface="Arial" charset="0"/>
              </a:rPr>
              <a:t>Sand</a:t>
            </a:r>
            <a:endParaRPr lang="en-US" sz="4000" b="1" dirty="0">
              <a:solidFill>
                <a:srgbClr val="002060"/>
              </a:solidFill>
              <a:latin typeface="Cooper Black" pitchFamily="18" charset="0"/>
              <a:ea typeface="+mn-ea"/>
              <a:cs typeface="Arial" charset="0"/>
            </a:endParaRPr>
          </a:p>
          <a:p>
            <a:pPr defTabSz="914400"/>
            <a:r>
              <a:rPr lang="en-US" sz="4000" b="1" dirty="0">
                <a:solidFill>
                  <a:srgbClr val="002060"/>
                </a:solidFill>
                <a:latin typeface="Cooper Black" pitchFamily="18" charset="0"/>
                <a:ea typeface="+mn-ea"/>
                <a:cs typeface="Arial" charset="0"/>
              </a:rPr>
              <a:t>Granite</a:t>
            </a:r>
          </a:p>
          <a:p>
            <a:pPr defTabSz="914400"/>
            <a:r>
              <a:rPr lang="en-US" sz="4000" b="1" dirty="0" smtClean="0">
                <a:solidFill>
                  <a:srgbClr val="002060"/>
                </a:solidFill>
                <a:latin typeface="Cooper Black" pitchFamily="18" charset="0"/>
                <a:ea typeface="+mn-ea"/>
                <a:cs typeface="Arial" charset="0"/>
              </a:rPr>
              <a:t>Silt in Water</a:t>
            </a:r>
          </a:p>
          <a:p>
            <a:pPr defTabSz="914400"/>
            <a:endParaRPr lang="en-US" sz="3200" dirty="0">
              <a:solidFill>
                <a:srgbClr val="000000"/>
              </a:solidFill>
              <a:latin typeface="Calibri" pitchFamily="34" charset="0"/>
              <a:ea typeface="+mn-ea"/>
              <a:cs typeface="Arial" charset="0"/>
            </a:endParaRPr>
          </a:p>
        </p:txBody>
      </p:sp>
      <p:pic>
        <p:nvPicPr>
          <p:cNvPr id="8" name="Picture 7" descr="sa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52850" y="3457120"/>
            <a:ext cx="5010150" cy="309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Granit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52850" y="3457120"/>
            <a:ext cx="5162550" cy="313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5" y="3570063"/>
            <a:ext cx="516255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5" y="3570062"/>
            <a:ext cx="5162550" cy="321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3192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441"/>
            <a:ext cx="9144000" cy="506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8861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73726" y="1355572"/>
            <a:ext cx="8184524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latin typeface="Bauhaus 93" pitchFamily="82" charset="0"/>
                <a:cs typeface="Aharoni" pitchFamily="2" charset="-79"/>
              </a:rPr>
              <a:t>one that appears the same throughout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3726" y="2841472"/>
            <a:ext cx="8184524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200" dirty="0">
                <a:latin typeface="Bauhaus 93" pitchFamily="82" charset="0"/>
                <a:cs typeface="Aharoni" pitchFamily="2" charset="-79"/>
              </a:rPr>
              <a:t>solute, solvent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" y="4186700"/>
            <a:ext cx="9010648" cy="52322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dirty="0">
                <a:latin typeface="Bauhaus 93" pitchFamily="82" charset="0"/>
                <a:cs typeface="Aharoni" pitchFamily="2" charset="-79"/>
              </a:rPr>
              <a:t>dispersed phase, continuous or dispersion medium</a:t>
            </a:r>
          </a:p>
        </p:txBody>
      </p:sp>
    </p:spTree>
    <p:extLst>
      <p:ext uri="{BB962C8B-B14F-4D97-AF65-F5344CB8AC3E}">
        <p14:creationId xmlns:p14="http://schemas.microsoft.com/office/powerpoint/2010/main" xmlns="" val="29811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rgbClr val="0000CC"/>
                </a:solidFill>
              </a:rPr>
              <a:t>Worksheets</a:t>
            </a:r>
          </a:p>
          <a:p>
            <a:r>
              <a:rPr lang="en-CA" b="1" dirty="0" smtClean="0">
                <a:solidFill>
                  <a:srgbClr val="0000CC"/>
                </a:solidFill>
              </a:rPr>
              <a:t>Review Questions</a:t>
            </a:r>
            <a:r>
              <a:rPr lang="en-CA" dirty="0" smtClean="0"/>
              <a:t>: all even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3" y="164279"/>
            <a:ext cx="8718330" cy="73435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CA" sz="4400" dirty="0" smtClean="0">
                <a:solidFill>
                  <a:srgbClr val="FF0066"/>
                </a:solidFill>
                <a:latin typeface="Cooper Black" panose="0208090404030B020404" pitchFamily="18" charset="0"/>
              </a:rPr>
              <a:t>CLASSWORK/HOMEWORK</a:t>
            </a:r>
            <a:endParaRPr lang="en-CA" sz="4800" dirty="0">
              <a:solidFill>
                <a:srgbClr val="FF006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474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rgbClr val="0000CC"/>
                </a:solidFill>
              </a:rPr>
              <a:t>Two days from now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953" y="164279"/>
            <a:ext cx="8718330" cy="73435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CA" sz="4400" dirty="0" smtClean="0">
                <a:solidFill>
                  <a:srgbClr val="FF0066"/>
                </a:solidFill>
                <a:latin typeface="Cooper Black" panose="0208090404030B020404" pitchFamily="18" charset="0"/>
              </a:rPr>
              <a:t>QUIZ</a:t>
            </a:r>
            <a:endParaRPr lang="en-CA" sz="4800" dirty="0">
              <a:solidFill>
                <a:srgbClr val="FF0066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228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250" y="38100"/>
            <a:ext cx="4876800" cy="838200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CA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MOLECULES</a:t>
            </a:r>
            <a:endParaRPr lang="en-CA" b="1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0" y="857250"/>
            <a:ext cx="9144000" cy="1143000"/>
          </a:xfrm>
        </p:spPr>
        <p:txBody>
          <a:bodyPr/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b="1" dirty="0" smtClean="0">
                <a:solidFill>
                  <a:schemeClr val="tx1"/>
                </a:solidFill>
              </a:rPr>
              <a:t>A combination of two or more </a:t>
            </a:r>
            <a:r>
              <a:rPr lang="en-US" b="1" dirty="0" smtClean="0">
                <a:solidFill>
                  <a:srgbClr val="FF0000"/>
                </a:solidFill>
              </a:rPr>
              <a:t>atoms</a:t>
            </a:r>
            <a:r>
              <a:rPr lang="en-US" b="1" dirty="0" smtClean="0">
                <a:solidFill>
                  <a:schemeClr val="tx1"/>
                </a:solidFill>
              </a:rPr>
              <a:t> in a definite arrangement held together by </a:t>
            </a:r>
            <a:r>
              <a:rPr lang="en-US" b="1" dirty="0" smtClean="0">
                <a:solidFill>
                  <a:srgbClr val="FF0000"/>
                </a:solidFill>
              </a:rPr>
              <a:t>a </a:t>
            </a:r>
            <a:r>
              <a:rPr lang="en-US" b="1" u="sng" dirty="0" smtClean="0">
                <a:solidFill>
                  <a:srgbClr val="FF0000"/>
                </a:solidFill>
              </a:rPr>
              <a:t>covalent</a:t>
            </a:r>
            <a:r>
              <a:rPr lang="en-US" b="1" dirty="0" smtClean="0">
                <a:solidFill>
                  <a:srgbClr val="FF0000"/>
                </a:solidFill>
              </a:rPr>
              <a:t> bond</a:t>
            </a:r>
          </a:p>
          <a:p>
            <a:pPr>
              <a:lnSpc>
                <a:spcPct val="90000"/>
              </a:lnSpc>
            </a:pPr>
            <a:endParaRPr lang="en-US" b="1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CA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190750"/>
            <a:ext cx="8331484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71881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0" y="876300"/>
            <a:ext cx="9144000" cy="2952749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b="1" i="1" dirty="0" smtClean="0">
                <a:solidFill>
                  <a:srgbClr val="000000"/>
                </a:solidFill>
              </a:rPr>
              <a:t>diatomic molecule</a:t>
            </a:r>
            <a:r>
              <a:rPr lang="en-US" dirty="0" smtClean="0">
                <a:solidFill>
                  <a:srgbClr val="000000"/>
                </a:solidFill>
              </a:rPr>
              <a:t> contains only two atoms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b="1" i="1" dirty="0" smtClean="0">
                <a:solidFill>
                  <a:srgbClr val="000000"/>
                </a:solidFill>
              </a:rPr>
              <a:t>polyatomic molecule</a:t>
            </a:r>
            <a:r>
              <a:rPr lang="en-US" dirty="0" smtClean="0">
                <a:solidFill>
                  <a:srgbClr val="000000"/>
                </a:solidFill>
              </a:rPr>
              <a:t> contains more than two atoms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CA" dirty="0" smtClean="0"/>
          </a:p>
        </p:txBody>
      </p:sp>
      <p:pic>
        <p:nvPicPr>
          <p:cNvPr id="79876" name="Picture 3" descr="f002_12"/>
          <p:cNvPicPr>
            <a:picLocks noChangeAspect="1" noChangeArrowheads="1"/>
          </p:cNvPicPr>
          <p:nvPr/>
        </p:nvPicPr>
        <p:blipFill>
          <a:blip r:embed="rId2"/>
          <a:srcRect l="24750" t="55499" b="21001"/>
          <a:stretch>
            <a:fillRect/>
          </a:stretch>
        </p:blipFill>
        <p:spPr bwMode="auto">
          <a:xfrm>
            <a:off x="0" y="4111625"/>
            <a:ext cx="7206018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122109" y="1475193"/>
            <a:ext cx="4732386" cy="58477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H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N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O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Br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HCl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CO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511194" y="2590710"/>
            <a:ext cx="3685624" cy="584775"/>
          </a:xfrm>
          <a:prstGeom prst="rect">
            <a:avLst/>
          </a:prstGeom>
          <a:solidFill>
            <a:srgbClr val="CCFF66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 defTabSz="914400">
              <a:defRPr/>
            </a:pP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O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3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H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2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O, NH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3</a:t>
            </a:r>
            <a:r>
              <a:rPr lang="en-US" sz="3200" b="1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, CH</a:t>
            </a:r>
            <a:r>
              <a:rPr lang="en-US" sz="3200" b="1" baseline="-25000" dirty="0">
                <a:solidFill>
                  <a:srgbClr val="7030A0"/>
                </a:solidFill>
                <a:latin typeface="Berlin Sans FB" pitchFamily="34" charset="0"/>
                <a:ea typeface="+mn-ea"/>
                <a:cs typeface="Arial" charset="0"/>
              </a:rPr>
              <a:t>4</a:t>
            </a:r>
            <a:endParaRPr lang="en-US" sz="3200" b="1" dirty="0">
              <a:solidFill>
                <a:srgbClr val="7030A0"/>
              </a:solidFill>
              <a:latin typeface="Berlin Sans FB" pitchFamily="34" charset="0"/>
              <a:ea typeface="+mn-ea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637" y="3216518"/>
            <a:ext cx="5894363" cy="36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81250" y="38100"/>
            <a:ext cx="4876800" cy="838200"/>
          </a:xfrm>
          <a:solidFill>
            <a:srgbClr val="FFFF00"/>
          </a:solidFill>
        </p:spPr>
        <p:txBody>
          <a:bodyPr/>
          <a:lstStyle/>
          <a:p>
            <a:pPr>
              <a:defRPr/>
            </a:pPr>
            <a:r>
              <a:rPr lang="en-CA" b="1" dirty="0" smtClean="0">
                <a:solidFill>
                  <a:srgbClr val="002060"/>
                </a:solidFill>
                <a:latin typeface="Britannic Bold" panose="020B0903060703020204" pitchFamily="34" charset="0"/>
              </a:rPr>
              <a:t>MOLECULES</a:t>
            </a:r>
            <a:endParaRPr lang="en-CA" b="1" dirty="0">
              <a:solidFill>
                <a:srgbClr val="002060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18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9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8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81000" y="2133600"/>
            <a:ext cx="8215313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</p:spTree>
    <p:extLst>
      <p:ext uri="{BB962C8B-B14F-4D97-AF65-F5344CB8AC3E}">
        <p14:creationId xmlns:p14="http://schemas.microsoft.com/office/powerpoint/2010/main" xmlns="" val="41086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905000"/>
            <a:ext cx="80772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124325"/>
            <a:ext cx="145732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6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4114800"/>
            <a:ext cx="13906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4038600"/>
            <a:ext cx="1439863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8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58000" y="4038600"/>
            <a:ext cx="15303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9"/>
          <p:cNvSpPr/>
          <p:nvPr/>
        </p:nvSpPr>
        <p:spPr>
          <a:xfrm>
            <a:off x="381000" y="2133600"/>
            <a:ext cx="8215313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CA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8015489" cy="171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781050" y="73025"/>
            <a:ext cx="7277100" cy="65087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</a:defRPr>
            </a:lvl9pPr>
          </a:lstStyle>
          <a:p>
            <a:pPr defTabSz="914400" eaLnBrk="1" hangingPunct="1"/>
            <a:r>
              <a:rPr lang="en-US" sz="4000" b="1" dirty="0" smtClean="0">
                <a:solidFill>
                  <a:srgbClr val="000066"/>
                </a:solidFill>
                <a:latin typeface="Britannic Bold" panose="020B0903060703020204" pitchFamily="34" charset="0"/>
              </a:rPr>
              <a:t>2.2 Classification of Matter</a:t>
            </a:r>
          </a:p>
        </p:txBody>
      </p:sp>
    </p:spTree>
    <p:extLst>
      <p:ext uri="{BB962C8B-B14F-4D97-AF65-F5344CB8AC3E}">
        <p14:creationId xmlns:p14="http://schemas.microsoft.com/office/powerpoint/2010/main" xmlns="" val="271107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Habitat.thmx</Template>
  <TotalTime>3356</TotalTime>
  <Words>943</Words>
  <Application>Microsoft Office PowerPoint</Application>
  <PresentationFormat>On-screen Show (4:3)</PresentationFormat>
  <Paragraphs>231</Paragraphs>
  <Slides>58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4" baseType="lpstr">
      <vt:lpstr>4_Office Theme</vt:lpstr>
      <vt:lpstr>6_Office Theme</vt:lpstr>
      <vt:lpstr>7_Office Theme</vt:lpstr>
      <vt:lpstr>Office Theme</vt:lpstr>
      <vt:lpstr>Concourse</vt:lpstr>
      <vt:lpstr>Photo Editor Photo</vt:lpstr>
      <vt:lpstr>2.2 Classification of Matter</vt:lpstr>
      <vt:lpstr>Slide 2</vt:lpstr>
      <vt:lpstr>Slide 3</vt:lpstr>
      <vt:lpstr>ATOMS</vt:lpstr>
      <vt:lpstr>ATOMS</vt:lpstr>
      <vt:lpstr>MOLECULES</vt:lpstr>
      <vt:lpstr>MOLECULES</vt:lpstr>
      <vt:lpstr>Slide 8</vt:lpstr>
      <vt:lpstr>Slide 9</vt:lpstr>
      <vt:lpstr>Slide 10</vt:lpstr>
      <vt:lpstr>Slide 11</vt:lpstr>
      <vt:lpstr>PURE SUBSTANCES - Elements</vt:lpstr>
      <vt:lpstr>PURE SUBSTANCES - Elements</vt:lpstr>
      <vt:lpstr>PURE SUBSTANCES - Elements</vt:lpstr>
      <vt:lpstr>PURE SUBSTANCES - Elements</vt:lpstr>
      <vt:lpstr>PURE SUBSTANCES - Compounds</vt:lpstr>
      <vt:lpstr>COMPOUNDS</vt:lpstr>
      <vt:lpstr>COMPOUNDS</vt:lpstr>
      <vt:lpstr>COMPOUNDS</vt:lpstr>
      <vt:lpstr>COMPOUNDS</vt:lpstr>
      <vt:lpstr>Slide 21</vt:lpstr>
      <vt:lpstr>Slide 22</vt:lpstr>
      <vt:lpstr>Slide 23</vt:lpstr>
      <vt:lpstr>Slide 24</vt:lpstr>
      <vt:lpstr>Slide 25</vt:lpstr>
      <vt:lpstr>Slide 26</vt:lpstr>
      <vt:lpstr>Salts are a class of ionic compounds that can be produced when an acid and a base react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Homogeneous Mixtures</vt:lpstr>
      <vt:lpstr>SOLUTIONS</vt:lpstr>
      <vt:lpstr>SOLUTIONS</vt:lpstr>
      <vt:lpstr>SOLUTION</vt:lpstr>
      <vt:lpstr>SOLUTION</vt:lpstr>
      <vt:lpstr>SOLUTION</vt:lpstr>
      <vt:lpstr>SOLUTION</vt:lpstr>
      <vt:lpstr>SOLUTION</vt:lpstr>
      <vt:lpstr>SOLUTION</vt:lpstr>
      <vt:lpstr>SOLUTION</vt:lpstr>
      <vt:lpstr>Solvent and Solute</vt:lpstr>
      <vt:lpstr>Homogeneous Mixtures</vt:lpstr>
      <vt:lpstr>Colloids</vt:lpstr>
      <vt:lpstr>Colloids</vt:lpstr>
      <vt:lpstr>How Do You Know If You Have  a Solution or Colloid?</vt:lpstr>
      <vt:lpstr>TYNDALL EFFECT</vt:lpstr>
      <vt:lpstr>Heterogeneous Mixtures</vt:lpstr>
      <vt:lpstr>Slide 55</vt:lpstr>
      <vt:lpstr>Slide 56</vt:lpstr>
      <vt:lpstr>CLASSWORK/HOMEWORK</vt:lpstr>
      <vt:lpstr>QUIZ</vt:lpstr>
    </vt:vector>
  </TitlesOfParts>
  <Company>RVSD41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rockyview school division</dc:creator>
  <cp:lastModifiedBy>a.vlacil</cp:lastModifiedBy>
  <cp:revision>206</cp:revision>
  <dcterms:created xsi:type="dcterms:W3CDTF">2011-09-14T01:26:17Z</dcterms:created>
  <dcterms:modified xsi:type="dcterms:W3CDTF">2014-02-24T15:19:01Z</dcterms:modified>
</cp:coreProperties>
</file>