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71" r:id="rId1"/>
    <p:sldMasterId id="2147484693" r:id="rId2"/>
  </p:sldMasterIdLst>
  <p:notesMasterIdLst>
    <p:notesMasterId r:id="rId11"/>
  </p:notesMasterIdLst>
  <p:sldIdLst>
    <p:sldId id="389" r:id="rId3"/>
    <p:sldId id="538" r:id="rId4"/>
    <p:sldId id="537" r:id="rId5"/>
    <p:sldId id="536" r:id="rId6"/>
    <p:sldId id="539" r:id="rId7"/>
    <p:sldId id="540" r:id="rId8"/>
    <p:sldId id="534" r:id="rId9"/>
    <p:sldId id="535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66"/>
    <a:srgbClr val="00FF00"/>
    <a:srgbClr val="000066"/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9" autoAdjust="0"/>
    <p:restoredTop sz="94676" autoAdjust="0"/>
  </p:normalViewPr>
  <p:slideViewPr>
    <p:cSldViewPr snapToGrid="0" snapToObjects="1">
      <p:cViewPr>
        <p:scale>
          <a:sx n="80" d="100"/>
          <a:sy n="80" d="100"/>
        </p:scale>
        <p:origin x="-330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03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B0B4751A-48E0-4C27-A5CC-4FD9D0938DBB}" type="datetime1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A45DE70-F0D7-4B48-8704-D3B174956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2325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3540115A-2D12-4817-B77C-2E973D3BD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20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11A52F7A-DADB-4FEC-AB52-DF6A1513E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12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A526B9DE-509E-4A2B-94AA-8CACB6CAD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83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AF1B77-EE6B-4A1B-B158-272722B58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417DEA-7DF5-4FD6-B27A-748F5A04C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692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AF1B77-EE6B-4A1B-B158-272722B58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17DEA-7DF5-4FD6-B27A-748F5A04C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559210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AF1B77-EE6B-4A1B-B158-272722B58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17DEA-7DF5-4FD6-B27A-748F5A04C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166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AF1B77-EE6B-4A1B-B158-272722B58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17DEA-7DF5-4FD6-B27A-748F5A04C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354941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AF1B77-EE6B-4A1B-B158-272722B58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17DEA-7DF5-4FD6-B27A-748F5A04C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032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AF1B77-EE6B-4A1B-B158-272722B58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17DEA-7DF5-4FD6-B27A-748F5A04C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716155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AF1B77-EE6B-4A1B-B158-272722B58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17DEA-7DF5-4FD6-B27A-748F5A04C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455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BAF1B77-EE6B-4A1B-B158-272722B58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17DEA-7DF5-4FD6-B27A-748F5A04C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811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30A92F44-B0DA-49F3-9F15-01A581074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8259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AF1B77-EE6B-4A1B-B158-272722B58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417DEA-7DF5-4FD6-B27A-748F5A04C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901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AF1B77-EE6B-4A1B-B158-272722B58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17DEA-7DF5-4FD6-B27A-748F5A04C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701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AF1B77-EE6B-4A1B-B158-272722B58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17DEA-7DF5-4FD6-B27A-748F5A04C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15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E3FA9334-BDA2-43CC-B125-E731A7B29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757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8468D0F7-FA28-4CE8-8F29-D8252D404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363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05E927EA-6CA2-4766-9587-02E95926D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49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18BF80D7-8798-48E7-8C08-E2AC39595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399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ACE3FE78-6B25-4031-A7F6-CEB57C89E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245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D873B000-A435-4B15-9D89-F60B814C6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461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2F7CF21E-3E09-4469-9196-167ED4F40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654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0696F349-F781-4DC2-B6C7-3BA019702736}" type="datetimeFigureOut">
              <a:rPr lang="en-US">
                <a:solidFill>
                  <a:prstClr val="black">
                    <a:tint val="75000"/>
                  </a:prstClr>
                </a:solidFill>
                <a:ea typeface="+mn-ea"/>
                <a:cs typeface="Arial" charset="0"/>
              </a:rPr>
              <a:pPr defTabSz="914400">
                <a:defRPr/>
              </a:pPr>
              <a:t>3/4/2014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612D127-DDAA-446B-B69B-CD22FF539DBD}" type="slidenum">
              <a:rPr lang="en-US">
                <a:solidFill>
                  <a:prstClr val="black">
                    <a:tint val="75000"/>
                  </a:prstClr>
                </a:solidFill>
                <a:ea typeface="+mn-ea"/>
                <a:cs typeface="Arial" charset="0"/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94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7D0FD50-6735-4E2B-93B0-12DD76A5ABB7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3/4/2014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3ED70CB-5A1E-4BE8-B241-95264621AF3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09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695" r:id="rId2"/>
    <p:sldLayoutId id="2147484696" r:id="rId3"/>
    <p:sldLayoutId id="2147484697" r:id="rId4"/>
    <p:sldLayoutId id="2147484698" r:id="rId5"/>
    <p:sldLayoutId id="2147484699" r:id="rId6"/>
    <p:sldLayoutId id="2147484700" r:id="rId7"/>
    <p:sldLayoutId id="2147484701" r:id="rId8"/>
    <p:sldLayoutId id="2147484702" r:id="rId9"/>
    <p:sldLayoutId id="2147484703" r:id="rId10"/>
    <p:sldLayoutId id="214748470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ctrTitle"/>
          </p:nvPr>
        </p:nvSpPr>
        <p:spPr>
          <a:xfrm>
            <a:off x="190500" y="34925"/>
            <a:ext cx="8805863" cy="80327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2.3 Separating Mixtures (</a:t>
            </a:r>
            <a:r>
              <a:rPr lang="en-US" b="1" dirty="0" smtClean="0">
                <a:solidFill>
                  <a:srgbClr val="0000FF"/>
                </a:solidFill>
                <a:latin typeface="Britannic Bold" panose="020B0903060703020204" pitchFamily="34" charset="0"/>
              </a:rPr>
              <a:t>Physically</a:t>
            </a:r>
            <a:r>
              <a:rPr lang="en-US" b="1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71500" y="1009648"/>
            <a:ext cx="3276600" cy="8286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914400" eaLnBrk="1" hangingPunct="1"/>
            <a:r>
              <a:rPr lang="en-CA" sz="2400" dirty="0" smtClean="0">
                <a:solidFill>
                  <a:srgbClr val="002060"/>
                </a:solidFill>
                <a:latin typeface="Bauhaus 93" pitchFamily="82" charset="0"/>
                <a:ea typeface="ＭＳ Ｐゴシック" pitchFamily="34" charset="-128"/>
              </a:rPr>
              <a:t>Mechanical Means of Separation</a:t>
            </a:r>
          </a:p>
          <a:p>
            <a:pPr lvl="1" algn="l" defTabSz="914400" eaLnBrk="1" hangingPunct="1"/>
            <a:endParaRPr lang="en-CA" sz="3200" dirty="0" smtClean="0">
              <a:solidFill>
                <a:srgbClr val="002060"/>
              </a:solidFill>
              <a:latin typeface="Bauhaus 93" pitchFamily="82" charset="0"/>
              <a:ea typeface="ＭＳ Ｐゴシック" pitchFamily="34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24463" y="1000124"/>
            <a:ext cx="3771900" cy="8286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914400" eaLnBrk="1" hangingPunct="1"/>
            <a:r>
              <a:rPr lang="en-CA" sz="2400" dirty="0" smtClean="0">
                <a:solidFill>
                  <a:srgbClr val="002060"/>
                </a:solidFill>
                <a:latin typeface="Bauhaus 93" pitchFamily="82" charset="0"/>
                <a:ea typeface="ＭＳ Ｐゴシック" pitchFamily="34" charset="-128"/>
              </a:rPr>
              <a:t>Non - Mechanical Means of Separation</a:t>
            </a:r>
          </a:p>
          <a:p>
            <a:pPr lvl="1" algn="l" defTabSz="914400" eaLnBrk="1" hangingPunct="1"/>
            <a:endParaRPr lang="en-CA" sz="3200" dirty="0" smtClean="0">
              <a:solidFill>
                <a:srgbClr val="002060"/>
              </a:solidFill>
              <a:latin typeface="Bauhaus 93" pitchFamily="82" charset="0"/>
              <a:ea typeface="ＭＳ Ｐゴシック" pitchFamily="34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71500" y="2419348"/>
            <a:ext cx="363855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en-CA" sz="2400" dirty="0" smtClean="0">
                <a:solidFill>
                  <a:schemeClr val="tx1"/>
                </a:solidFill>
                <a:latin typeface="Britannic Bold" panose="020B0903060703020204" pitchFamily="34" charset="0"/>
                <a:ea typeface="ＭＳ Ｐゴシック" pitchFamily="34" charset="-128"/>
              </a:rPr>
              <a:t>Using gravity, contact forces, motion…</a:t>
            </a:r>
            <a:endParaRPr lang="en-CA" sz="3200" dirty="0" smtClean="0">
              <a:solidFill>
                <a:schemeClr val="tx1"/>
              </a:solidFill>
              <a:latin typeface="Bauhaus 93" pitchFamily="82" charset="0"/>
              <a:ea typeface="ＭＳ Ｐゴシック" pitchFamily="34" charset="-128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71500" y="3801068"/>
            <a:ext cx="3638550" cy="73866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en-CA" sz="2400" b="1" dirty="0" smtClean="0">
                <a:solidFill>
                  <a:schemeClr val="tx1"/>
                </a:solidFill>
                <a:latin typeface="Agency FB" panose="020B0503020202020204" pitchFamily="34" charset="0"/>
                <a:ea typeface="ＭＳ Ｐゴシック" pitchFamily="34" charset="-128"/>
              </a:rPr>
              <a:t>Picking, filtering, shaking, spinning, pouring</a:t>
            </a:r>
            <a:endParaRPr lang="en-CA" sz="3200" b="1" dirty="0" smtClean="0">
              <a:solidFill>
                <a:schemeClr val="tx1"/>
              </a:solidFill>
              <a:latin typeface="Agency FB" panose="020B0503020202020204" pitchFamily="34" charset="0"/>
              <a:ea typeface="ＭＳ Ｐゴシック" pitchFamily="34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57813" y="2548410"/>
            <a:ext cx="3638550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en-CA" sz="2400" dirty="0" smtClean="0">
                <a:solidFill>
                  <a:schemeClr val="tx1"/>
                </a:solidFill>
                <a:latin typeface="Britannic Bold" panose="020B0903060703020204" pitchFamily="34" charset="0"/>
                <a:ea typeface="ＭＳ Ｐゴシック" pitchFamily="34" charset="-128"/>
              </a:rPr>
              <a:t>Using heat, magnetism, electricity, dissolving the mixture’s components…</a:t>
            </a:r>
            <a:endParaRPr lang="en-CA" sz="3200" dirty="0" smtClean="0">
              <a:solidFill>
                <a:schemeClr val="tx1"/>
              </a:solidFill>
              <a:latin typeface="Bauhaus 93" pitchFamily="82" charset="0"/>
              <a:ea typeface="ＭＳ Ｐゴシック" pitchFamily="34" charset="-128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291138" y="3985734"/>
            <a:ext cx="3638550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en-CA" sz="2400" b="1" dirty="0" smtClean="0">
                <a:solidFill>
                  <a:schemeClr val="tx1"/>
                </a:solidFill>
                <a:latin typeface="Agency FB" panose="020B0503020202020204" pitchFamily="34" charset="0"/>
                <a:ea typeface="ＭＳ Ｐゴシック" pitchFamily="34" charset="-128"/>
              </a:rPr>
              <a:t>Dissolving, boiling, melting, </a:t>
            </a:r>
            <a:endParaRPr lang="en-CA" sz="3200" b="1" dirty="0" smtClean="0">
              <a:solidFill>
                <a:schemeClr val="tx1"/>
              </a:solidFill>
              <a:latin typeface="Agency FB" panose="020B0503020202020204" pitchFamily="34" charset="0"/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8759" y="962320"/>
            <a:ext cx="1165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vs.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9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ctrTitle"/>
          </p:nvPr>
        </p:nvSpPr>
        <p:spPr>
          <a:xfrm>
            <a:off x="190500" y="34925"/>
            <a:ext cx="8805863" cy="80327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Mechanical Means of Separation</a:t>
            </a:r>
            <a:endParaRPr lang="en-US" b="1" dirty="0" smtClean="0">
              <a:solidFill>
                <a:srgbClr val="7030A0"/>
              </a:solidFill>
              <a:latin typeface="Britannic Bold" panose="020B0903060703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90500" y="1123950"/>
            <a:ext cx="3924300" cy="430887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en-CA" sz="2800" dirty="0" smtClean="0">
                <a:solidFill>
                  <a:schemeClr val="tx1"/>
                </a:solidFill>
                <a:latin typeface="Copperplate Gothic Bold" pitchFamily="34" charset="0"/>
                <a:ea typeface="ＭＳ Ｐゴシック" pitchFamily="34" charset="-128"/>
              </a:rPr>
              <a:t>Density Separation</a:t>
            </a:r>
            <a:endParaRPr lang="en-CA" sz="3600" dirty="0" smtClean="0">
              <a:solidFill>
                <a:schemeClr val="tx1"/>
              </a:solidFill>
              <a:latin typeface="Copperplate Gothic Bold" pitchFamily="34" charset="0"/>
              <a:ea typeface="ＭＳ Ｐゴシック" pitchFamily="34" charset="-128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90500" y="1840675"/>
            <a:ext cx="3638550" cy="130497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en-CA" b="1" dirty="0" smtClean="0">
                <a:solidFill>
                  <a:srgbClr val="0000FF"/>
                </a:solidFill>
                <a:latin typeface="Berlin Sans FB Demi" pitchFamily="34" charset="0"/>
                <a:ea typeface="ＭＳ Ｐゴシック" pitchFamily="34" charset="-128"/>
              </a:rPr>
              <a:t>Decanting:</a:t>
            </a:r>
          </a:p>
          <a:p>
            <a:pPr defTabSz="914400" eaLnBrk="1" hangingPunct="1"/>
            <a:r>
              <a:rPr lang="en-CA" sz="2400" b="1" dirty="0" smtClean="0">
                <a:solidFill>
                  <a:schemeClr val="tx1"/>
                </a:solidFill>
                <a:latin typeface="Agency FB" panose="020B0503020202020204" pitchFamily="34" charset="0"/>
                <a:ea typeface="ＭＳ Ｐゴシック" pitchFamily="34" charset="-128"/>
              </a:rPr>
              <a:t>Pouring of a liquid, leaving a sediment behind</a:t>
            </a:r>
            <a:endParaRPr lang="en-CA" sz="3200" b="1" dirty="0" smtClean="0">
              <a:solidFill>
                <a:schemeClr val="tx1"/>
              </a:solidFill>
              <a:latin typeface="Agency FB" panose="020B0503020202020204" pitchFamily="34" charset="0"/>
              <a:ea typeface="ＭＳ Ｐゴシック" pitchFamily="34" charset="-128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838700" y="1840675"/>
            <a:ext cx="3638550" cy="130497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en-CA" b="1" dirty="0" smtClean="0">
                <a:solidFill>
                  <a:srgbClr val="0000FF"/>
                </a:solidFill>
                <a:latin typeface="Berlin Sans FB Demi" pitchFamily="34" charset="0"/>
                <a:ea typeface="ＭＳ Ｐゴシック" pitchFamily="34" charset="-128"/>
              </a:rPr>
              <a:t>Filtration:</a:t>
            </a:r>
          </a:p>
          <a:p>
            <a:pPr defTabSz="914400" eaLnBrk="1" hangingPunct="1"/>
            <a:r>
              <a:rPr lang="en-CA" sz="2400" b="1" dirty="0" smtClean="0">
                <a:solidFill>
                  <a:schemeClr val="tx1"/>
                </a:solidFill>
                <a:latin typeface="Agency FB" panose="020B0503020202020204" pitchFamily="34" charset="0"/>
                <a:ea typeface="ＭＳ Ｐゴシック" pitchFamily="34" charset="-128"/>
              </a:rPr>
              <a:t>The mixture is poured into a folded piece of a filter paper in a funnel</a:t>
            </a:r>
            <a:endParaRPr lang="en-CA" sz="3200" b="1" dirty="0" smtClean="0">
              <a:solidFill>
                <a:schemeClr val="tx1"/>
              </a:solidFill>
              <a:latin typeface="Agency FB" panose="020B0503020202020204" pitchFamily="34" charset="0"/>
              <a:ea typeface="ＭＳ Ｐゴシック" pitchFamily="34" charset="-128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3465629"/>
            <a:ext cx="3390900" cy="339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3050" y="3305223"/>
            <a:ext cx="3124200" cy="339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279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ctrTitle"/>
          </p:nvPr>
        </p:nvSpPr>
        <p:spPr>
          <a:xfrm>
            <a:off x="190500" y="34925"/>
            <a:ext cx="8805863" cy="80327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Mechanical Means of Separation</a:t>
            </a:r>
            <a:endParaRPr lang="en-US" b="1" dirty="0" smtClean="0">
              <a:solidFill>
                <a:srgbClr val="7030A0"/>
              </a:solidFill>
              <a:latin typeface="Britannic Bold" panose="020B0903060703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90500" y="1123950"/>
            <a:ext cx="3924300" cy="430887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en-CA" sz="2800" dirty="0" smtClean="0">
                <a:solidFill>
                  <a:schemeClr val="tx1"/>
                </a:solidFill>
                <a:latin typeface="Copperplate Gothic Bold" pitchFamily="34" charset="0"/>
                <a:ea typeface="ＭＳ Ｐゴシック" pitchFamily="34" charset="-128"/>
              </a:rPr>
              <a:t>Density Separation</a:t>
            </a:r>
            <a:endParaRPr lang="en-CA" sz="3600" dirty="0" smtClean="0">
              <a:solidFill>
                <a:schemeClr val="tx1"/>
              </a:solidFill>
              <a:latin typeface="Copperplate Gothic Bold" pitchFamily="34" charset="0"/>
              <a:ea typeface="ＭＳ Ｐゴシック" pitchFamily="34" charset="-128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90500" y="1840675"/>
            <a:ext cx="3638550" cy="130497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en-CA" b="1" dirty="0" smtClean="0">
                <a:solidFill>
                  <a:srgbClr val="0000FF"/>
                </a:solidFill>
                <a:latin typeface="Berlin Sans FB Demi" pitchFamily="34" charset="0"/>
                <a:ea typeface="ＭＳ Ｐゴシック" pitchFamily="34" charset="-128"/>
              </a:rPr>
              <a:t>Centrifugation:</a:t>
            </a:r>
          </a:p>
          <a:p>
            <a:pPr defTabSz="914400" eaLnBrk="1" hangingPunct="1"/>
            <a:r>
              <a:rPr lang="en-CA" sz="2400" b="1" dirty="0" smtClean="0">
                <a:solidFill>
                  <a:schemeClr val="tx1"/>
                </a:solidFill>
                <a:latin typeface="Agency FB" panose="020B0503020202020204" pitchFamily="34" charset="0"/>
                <a:ea typeface="ＭＳ Ｐゴシック" pitchFamily="34" charset="-128"/>
              </a:rPr>
              <a:t>Spinning of a mixture enhances density separation</a:t>
            </a:r>
            <a:endParaRPr lang="en-CA" sz="3200" b="1" dirty="0" smtClean="0">
              <a:solidFill>
                <a:schemeClr val="tx1"/>
              </a:solidFill>
              <a:latin typeface="Agency FB" panose="020B0503020202020204" pitchFamily="34" charset="0"/>
              <a:ea typeface="ＭＳ Ｐゴシック" pitchFamily="34" charset="-128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619349"/>
            <a:ext cx="4578897" cy="305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810" y="3145648"/>
            <a:ext cx="3379240" cy="346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279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ctrTitle"/>
          </p:nvPr>
        </p:nvSpPr>
        <p:spPr>
          <a:xfrm>
            <a:off x="190500" y="34925"/>
            <a:ext cx="8805863" cy="80327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Britannic Bold" panose="020B0903060703020204" pitchFamily="34" charset="0"/>
              </a:rPr>
              <a:t>NON</a:t>
            </a:r>
            <a:r>
              <a:rPr lang="en-US" sz="3600" b="1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 - Mechanical Means of Separation</a:t>
            </a:r>
            <a:endParaRPr lang="en-US" sz="3600" b="1" dirty="0" smtClean="0">
              <a:solidFill>
                <a:srgbClr val="7030A0"/>
              </a:solidFill>
              <a:latin typeface="Britannic Bold" panose="020B0903060703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90500" y="1123950"/>
            <a:ext cx="3924300" cy="430887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en-CA" sz="2800" dirty="0" smtClean="0">
                <a:solidFill>
                  <a:schemeClr val="tx1"/>
                </a:solidFill>
                <a:latin typeface="Copperplate Gothic Bold" pitchFamily="34" charset="0"/>
                <a:ea typeface="ＭＳ Ｐゴシック" pitchFamily="34" charset="-128"/>
              </a:rPr>
              <a:t>Chromatography</a:t>
            </a:r>
            <a:endParaRPr lang="en-CA" sz="3600" dirty="0" smtClean="0">
              <a:solidFill>
                <a:schemeClr val="tx1"/>
              </a:solidFill>
              <a:latin typeface="Copperplate Gothic Bold" pitchFamily="34" charset="0"/>
              <a:ea typeface="ＭＳ Ｐゴシック" pitchFamily="34" charset="-128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90500" y="1840675"/>
            <a:ext cx="3638550" cy="73866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en-CA" sz="2400" b="1" dirty="0" smtClean="0">
                <a:solidFill>
                  <a:schemeClr val="tx1"/>
                </a:solidFill>
                <a:latin typeface="Agency FB" panose="020B0503020202020204" pitchFamily="34" charset="0"/>
                <a:ea typeface="ＭＳ Ｐゴシック" pitchFamily="34" charset="-128"/>
              </a:rPr>
              <a:t>Separates the substances in a solution</a:t>
            </a:r>
            <a:endParaRPr lang="en-CA" sz="3200" b="1" dirty="0" smtClean="0">
              <a:solidFill>
                <a:schemeClr val="tx1"/>
              </a:solidFill>
              <a:latin typeface="Agency FB" panose="020B0503020202020204" pitchFamily="34" charset="0"/>
              <a:ea typeface="ＭＳ Ｐゴシック" pitchFamily="34" charset="-128"/>
            </a:endParaRP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3160000"/>
            <a:ext cx="8886719" cy="324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3468414" y="3160000"/>
            <a:ext cx="1844565" cy="3461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12980" y="3160000"/>
            <a:ext cx="3683384" cy="3461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79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ctrTitle"/>
          </p:nvPr>
        </p:nvSpPr>
        <p:spPr>
          <a:xfrm>
            <a:off x="190500" y="34925"/>
            <a:ext cx="8805863" cy="80327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Britannic Bold" panose="020B0903060703020204" pitchFamily="34" charset="0"/>
              </a:rPr>
              <a:t>NON</a:t>
            </a:r>
            <a:r>
              <a:rPr lang="en-US" sz="3600" b="1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 - Mechanical Means of Separation</a:t>
            </a:r>
            <a:endParaRPr lang="en-US" sz="3600" b="1" dirty="0" smtClean="0">
              <a:solidFill>
                <a:srgbClr val="7030A0"/>
              </a:solidFill>
              <a:latin typeface="Britannic Bold" panose="020B0903060703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90500" y="1123950"/>
            <a:ext cx="3924300" cy="430887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en-CA" sz="2800" dirty="0" smtClean="0">
                <a:solidFill>
                  <a:schemeClr val="tx1"/>
                </a:solidFill>
                <a:latin typeface="Copperplate Gothic Bold" pitchFamily="34" charset="0"/>
                <a:ea typeface="ＭＳ Ｐゴシック" pitchFamily="34" charset="-128"/>
              </a:rPr>
              <a:t>Chromatography</a:t>
            </a:r>
            <a:endParaRPr lang="en-CA" sz="3600" dirty="0" smtClean="0">
              <a:solidFill>
                <a:schemeClr val="tx1"/>
              </a:solidFill>
              <a:latin typeface="Copperplate Gothic Bold" pitchFamily="34" charset="0"/>
              <a:ea typeface="ＭＳ Ｐゴシック" pitchFamily="34" charset="-128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90500" y="1840675"/>
            <a:ext cx="3638550" cy="73866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en-CA" sz="2400" b="1" dirty="0" smtClean="0">
                <a:solidFill>
                  <a:schemeClr val="tx1"/>
                </a:solidFill>
                <a:latin typeface="Agency FB" panose="020B0503020202020204" pitchFamily="34" charset="0"/>
                <a:ea typeface="ＭＳ Ｐゴシック" pitchFamily="34" charset="-128"/>
              </a:rPr>
              <a:t>Separates the substances in a solution</a:t>
            </a:r>
            <a:endParaRPr lang="en-CA" sz="3200" b="1" dirty="0" smtClean="0">
              <a:solidFill>
                <a:schemeClr val="tx1"/>
              </a:solidFill>
              <a:latin typeface="Agency FB" panose="020B0503020202020204" pitchFamily="34" charset="0"/>
              <a:ea typeface="ＭＳ Ｐゴシック" pitchFamily="34" charset="-128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804541" y="1123950"/>
            <a:ext cx="3924300" cy="430887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en-CA" sz="2800" dirty="0" smtClean="0">
                <a:solidFill>
                  <a:schemeClr val="tx1"/>
                </a:solidFill>
                <a:latin typeface="Copperplate Gothic Bold" pitchFamily="34" charset="0"/>
                <a:ea typeface="ＭＳ Ｐゴシック" pitchFamily="34" charset="-128"/>
              </a:rPr>
              <a:t>distillation</a:t>
            </a:r>
            <a:endParaRPr lang="en-CA" sz="3600" dirty="0" smtClean="0">
              <a:solidFill>
                <a:schemeClr val="tx1"/>
              </a:solidFill>
              <a:latin typeface="Copperplate Gothic Bold" pitchFamily="34" charset="0"/>
              <a:ea typeface="ＭＳ Ｐゴシック" pitchFamily="34" charset="-128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090291" y="1993075"/>
            <a:ext cx="3638550" cy="11079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en-CA" sz="2400" b="1" dirty="0" smtClean="0">
                <a:solidFill>
                  <a:schemeClr val="tx1"/>
                </a:solidFill>
                <a:latin typeface="Agency FB" panose="020B0503020202020204" pitchFamily="34" charset="0"/>
                <a:ea typeface="ＭＳ Ｐゴシック" pitchFamily="34" charset="-128"/>
              </a:rPr>
              <a:t>Separates the substances in a solution based on their different boiling points or vapour pressures </a:t>
            </a:r>
            <a:endParaRPr lang="en-CA" sz="3200" b="1" dirty="0" smtClean="0">
              <a:solidFill>
                <a:schemeClr val="tx1"/>
              </a:solidFill>
              <a:latin typeface="Agency FB" panose="020B0503020202020204" pitchFamily="34" charset="0"/>
              <a:ea typeface="ＭＳ Ｐゴシック" pitchFamily="34" charset="-128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1" y="3101071"/>
            <a:ext cx="6424056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4557" y="3253839"/>
            <a:ext cx="2347828" cy="327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279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ctrTitle"/>
          </p:nvPr>
        </p:nvSpPr>
        <p:spPr>
          <a:xfrm>
            <a:off x="190500" y="34925"/>
            <a:ext cx="8805863" cy="80327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Britannic Bold" panose="020B0903060703020204" pitchFamily="34" charset="0"/>
              </a:rPr>
              <a:t>NON</a:t>
            </a:r>
            <a:r>
              <a:rPr lang="en-US" sz="3600" b="1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 - Mechanical Means of Separation</a:t>
            </a:r>
            <a:endParaRPr lang="en-US" sz="3600" b="1" dirty="0" smtClean="0">
              <a:solidFill>
                <a:srgbClr val="7030A0"/>
              </a:solidFill>
              <a:latin typeface="Britannic Bold" panose="020B0903060703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90500" y="1123950"/>
            <a:ext cx="3924300" cy="430887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en-CA" sz="2800" dirty="0" smtClean="0">
                <a:solidFill>
                  <a:schemeClr val="tx1"/>
                </a:solidFill>
                <a:latin typeface="Copperplate Gothic Bold" pitchFamily="34" charset="0"/>
                <a:ea typeface="ＭＳ Ｐゴシック" pitchFamily="34" charset="-128"/>
              </a:rPr>
              <a:t>Froth Flotation</a:t>
            </a:r>
            <a:endParaRPr lang="en-CA" sz="3600" dirty="0" smtClean="0">
              <a:solidFill>
                <a:schemeClr val="tx1"/>
              </a:solidFill>
              <a:latin typeface="Copperplate Gothic Bold" pitchFamily="34" charset="0"/>
              <a:ea typeface="ＭＳ Ｐゴシック" pitchFamily="34" charset="-128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17325" y="1123950"/>
            <a:ext cx="4379038" cy="14773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en-CA" sz="2400" b="1" dirty="0" smtClean="0">
                <a:solidFill>
                  <a:schemeClr val="tx1"/>
                </a:solidFill>
                <a:latin typeface="Agency FB" panose="020B0503020202020204" pitchFamily="34" charset="0"/>
                <a:ea typeface="ＭＳ Ｐゴシック" pitchFamily="34" charset="-128"/>
              </a:rPr>
              <a:t>Separates minerals (e.g. copper compounds) from a mixture of minerals in an ore (also for wastewater treatment, paper recycling)</a:t>
            </a:r>
            <a:endParaRPr lang="en-CA" sz="3200" b="1" dirty="0" smtClean="0">
              <a:solidFill>
                <a:schemeClr val="tx1"/>
              </a:solidFill>
              <a:latin typeface="Agency FB" panose="020B0503020202020204" pitchFamily="34" charset="0"/>
              <a:ea typeface="ＭＳ Ｐゴシック" pitchFamily="34" charset="-128"/>
            </a:endParaRPr>
          </a:p>
        </p:txBody>
      </p:sp>
      <p:pic>
        <p:nvPicPr>
          <p:cNvPr id="87042" name="Picture 2" descr="C:\Documents and Settings\a.vlacil\Desktop\Chemistry 11 AA\2. The Nature of Matter\2.3 Separating Substances of a Mixture\pics\Froth_Flotation_Plant_at_Argon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752351"/>
            <a:ext cx="3376667" cy="2236872"/>
          </a:xfrm>
          <a:prstGeom prst="rect">
            <a:avLst/>
          </a:prstGeom>
          <a:noFill/>
        </p:spPr>
      </p:pic>
      <p:pic>
        <p:nvPicPr>
          <p:cNvPr id="87043" name="Picture 3" descr="C:\Documents and Settings\a.vlacil\Desktop\Chemistry 11 AA\2. The Nature of Matter\2.3 Separating Substances of a Mixture\pics\froth-flotation-proces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50447"/>
            <a:ext cx="5426529" cy="2607553"/>
          </a:xfrm>
          <a:prstGeom prst="rect">
            <a:avLst/>
          </a:prstGeom>
          <a:noFill/>
        </p:spPr>
      </p:pic>
      <p:pic>
        <p:nvPicPr>
          <p:cNvPr id="87044" name="Picture 4" descr="C:\Documents and Settings\a.vlacil\Desktop\Chemistry 11 AA\2. The Nature of Matter\2.3 Separating Substances of a Mixture\pics\Prominenthill-flot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1371" y="2898565"/>
            <a:ext cx="4590175" cy="3027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279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0000CC"/>
                </a:solidFill>
              </a:rPr>
              <a:t>Read: </a:t>
            </a:r>
            <a:r>
              <a:rPr lang="en-CA" dirty="0" smtClean="0"/>
              <a:t>86 - 92</a:t>
            </a:r>
          </a:p>
          <a:p>
            <a:r>
              <a:rPr lang="en-CA" b="1" dirty="0" smtClean="0">
                <a:solidFill>
                  <a:srgbClr val="0000CC"/>
                </a:solidFill>
              </a:rPr>
              <a:t>Worksheets</a:t>
            </a:r>
            <a:endParaRPr lang="en-CA" b="1" dirty="0" smtClean="0">
              <a:solidFill>
                <a:srgbClr val="0000CC"/>
              </a:solidFill>
            </a:endParaRPr>
          </a:p>
          <a:p>
            <a:r>
              <a:rPr lang="en-CA" b="1" dirty="0" smtClean="0">
                <a:solidFill>
                  <a:srgbClr val="0000CC"/>
                </a:solidFill>
              </a:rPr>
              <a:t>2.3 Review </a:t>
            </a:r>
            <a:r>
              <a:rPr lang="en-CA" b="1" dirty="0" smtClean="0">
                <a:solidFill>
                  <a:srgbClr val="0000CC"/>
                </a:solidFill>
              </a:rPr>
              <a:t>Questions</a:t>
            </a:r>
            <a:r>
              <a:rPr lang="en-CA" dirty="0" smtClean="0"/>
              <a:t>: </a:t>
            </a:r>
            <a:r>
              <a:rPr lang="en-CA" dirty="0" smtClean="0"/>
              <a:t>1, 4, 6, 8 - 17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53" y="164279"/>
            <a:ext cx="8718330" cy="73435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4400" dirty="0" smtClean="0">
                <a:solidFill>
                  <a:srgbClr val="FF0066"/>
                </a:solidFill>
                <a:latin typeface="Cooper Black" panose="0208090404030B020404" pitchFamily="18" charset="0"/>
              </a:rPr>
              <a:t>CLASSWORK/HOMEWORK</a:t>
            </a:r>
            <a:endParaRPr lang="en-CA" sz="4800" dirty="0">
              <a:solidFill>
                <a:srgbClr val="FF0066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7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0000CC"/>
                </a:solidFill>
              </a:rPr>
              <a:t>Two days from </a:t>
            </a:r>
            <a:r>
              <a:rPr lang="en-CA" b="1" dirty="0" smtClean="0">
                <a:solidFill>
                  <a:srgbClr val="0000CC"/>
                </a:solidFill>
              </a:rPr>
              <a:t>now</a:t>
            </a:r>
          </a:p>
          <a:p>
            <a:r>
              <a:rPr lang="en-CA" b="1" dirty="0" smtClean="0">
                <a:solidFill>
                  <a:srgbClr val="0000CC"/>
                </a:solidFill>
              </a:rPr>
              <a:t>It will include </a:t>
            </a:r>
            <a:r>
              <a:rPr lang="en-CA" b="1" dirty="0" smtClean="0">
                <a:solidFill>
                  <a:srgbClr val="FF0000"/>
                </a:solidFill>
              </a:rPr>
              <a:t>Chapters 2.1, 2.2 and 2.3</a:t>
            </a:r>
            <a:endParaRPr lang="en-CA" b="1" dirty="0" smtClean="0">
              <a:solidFill>
                <a:srgbClr val="FF0000"/>
              </a:solidFill>
            </a:endParaRP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53" y="164279"/>
            <a:ext cx="8718330" cy="73435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4400" dirty="0" smtClean="0">
                <a:solidFill>
                  <a:srgbClr val="FF0066"/>
                </a:solidFill>
                <a:latin typeface="Cooper Black" panose="0208090404030B020404" pitchFamily="18" charset="0"/>
              </a:rPr>
              <a:t>QUIZ</a:t>
            </a:r>
            <a:endParaRPr lang="en-CA" sz="4800" dirty="0">
              <a:solidFill>
                <a:srgbClr val="FF0066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28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3395</TotalTime>
  <Words>211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6_Office Theme</vt:lpstr>
      <vt:lpstr>Concourse</vt:lpstr>
      <vt:lpstr>2.3 Separating Mixtures (Physically)</vt:lpstr>
      <vt:lpstr>Mechanical Means of Separation</vt:lpstr>
      <vt:lpstr>Mechanical Means of Separation</vt:lpstr>
      <vt:lpstr>NON - Mechanical Means of Separation</vt:lpstr>
      <vt:lpstr>NON - Mechanical Means of Separation</vt:lpstr>
      <vt:lpstr>NON - Mechanical Means of Separation</vt:lpstr>
      <vt:lpstr>CLASSWORK/HOMEWORK</vt:lpstr>
      <vt:lpstr>QUIZ</vt:lpstr>
    </vt:vector>
  </TitlesOfParts>
  <Company>RVSD41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rockyview school division</dc:creator>
  <cp:lastModifiedBy>a.vlacil</cp:lastModifiedBy>
  <cp:revision>215</cp:revision>
  <dcterms:created xsi:type="dcterms:W3CDTF">2011-09-14T01:26:17Z</dcterms:created>
  <dcterms:modified xsi:type="dcterms:W3CDTF">2014-03-04T15:37:51Z</dcterms:modified>
</cp:coreProperties>
</file>