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8" r:id="rId3"/>
    <p:sldId id="257" r:id="rId4"/>
    <p:sldId id="263" r:id="rId5"/>
    <p:sldId id="262" r:id="rId6"/>
    <p:sldId id="260" r:id="rId7"/>
    <p:sldId id="264" r:id="rId8"/>
    <p:sldId id="266" r:id="rId9"/>
    <p:sldId id="267" r:id="rId10"/>
    <p:sldId id="269" r:id="rId11"/>
    <p:sldId id="271" r:id="rId12"/>
    <p:sldId id="286" r:id="rId13"/>
    <p:sldId id="259" r:id="rId14"/>
    <p:sldId id="354" r:id="rId15"/>
    <p:sldId id="277" r:id="rId16"/>
    <p:sldId id="278" r:id="rId17"/>
    <p:sldId id="279" r:id="rId18"/>
    <p:sldId id="280" r:id="rId19"/>
    <p:sldId id="367" r:id="rId20"/>
    <p:sldId id="368" r:id="rId21"/>
    <p:sldId id="289" r:id="rId22"/>
    <p:sldId id="282" r:id="rId23"/>
    <p:sldId id="288" r:id="rId24"/>
    <p:sldId id="287" r:id="rId25"/>
    <p:sldId id="293" r:id="rId26"/>
    <p:sldId id="366" r:id="rId27"/>
    <p:sldId id="295" r:id="rId28"/>
    <p:sldId id="296" r:id="rId29"/>
    <p:sldId id="294" r:id="rId30"/>
    <p:sldId id="290" r:id="rId31"/>
    <p:sldId id="297" r:id="rId32"/>
    <p:sldId id="299" r:id="rId33"/>
    <p:sldId id="300" r:id="rId34"/>
    <p:sldId id="303" r:id="rId35"/>
    <p:sldId id="301" r:id="rId36"/>
    <p:sldId id="302" r:id="rId37"/>
    <p:sldId id="298" r:id="rId38"/>
    <p:sldId id="308" r:id="rId39"/>
    <p:sldId id="307" r:id="rId40"/>
    <p:sldId id="306" r:id="rId41"/>
    <p:sldId id="305" r:id="rId42"/>
    <p:sldId id="315" r:id="rId43"/>
    <p:sldId id="313" r:id="rId44"/>
    <p:sldId id="314" r:id="rId45"/>
    <p:sldId id="312" r:id="rId46"/>
    <p:sldId id="316" r:id="rId47"/>
    <p:sldId id="311" r:id="rId48"/>
    <p:sldId id="304" r:id="rId49"/>
    <p:sldId id="318" r:id="rId50"/>
    <p:sldId id="322" r:id="rId51"/>
    <p:sldId id="361" r:id="rId52"/>
    <p:sldId id="362" r:id="rId53"/>
    <p:sldId id="270" r:id="rId54"/>
    <p:sldId id="364" r:id="rId55"/>
    <p:sldId id="363" r:id="rId56"/>
    <p:sldId id="365" r:id="rId57"/>
    <p:sldId id="283" r:id="rId58"/>
    <p:sldId id="284" r:id="rId59"/>
    <p:sldId id="285" r:id="rId60"/>
    <p:sldId id="291" r:id="rId61"/>
    <p:sldId id="357" r:id="rId62"/>
    <p:sldId id="358" r:id="rId63"/>
    <p:sldId id="359" r:id="rId64"/>
    <p:sldId id="36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99FF99"/>
    <a:srgbClr val="FFCC66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419" autoAdjust="0"/>
    <p:restoredTop sz="94660"/>
  </p:normalViewPr>
  <p:slideViewPr>
    <p:cSldViewPr>
      <p:cViewPr>
        <p:scale>
          <a:sx n="90" d="100"/>
          <a:sy n="90" d="100"/>
        </p:scale>
        <p:origin x="-79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97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.vlacil\Desktop\Chemistry%2011%20AA\1.%20Skills%20and%20Processes%20of%20Chemistry\1.2%20Laboratory%20and%20Reporting%20Skills\Graphing%20Practice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.vlacil\Desktop\Chemistry%2011%20AA\1.%20Skills%20and%20Processes%20of%20Chemistry\1.2%20Laboratory%20and%20Reporting%20Skills\Graphing%20Practice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.vlacil\Desktop\Chemistry%2011%20AA\1.%20Skills%20and%20Processes%20of%20Chemistry\1.2%20Laboratory%20and%20Reporting%20Skills\Graphing%20Practice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8042591244831969E-2"/>
          <c:y val="2.7302205864398282E-2"/>
          <c:w val="0.90106245838430454"/>
          <c:h val="0.863470934401228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97325824"/>
        <c:axId val="97327360"/>
      </c:scatterChart>
      <c:valAx>
        <c:axId val="9732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7327360"/>
        <c:crosses val="autoZero"/>
        <c:crossBetween val="midCat"/>
      </c:valAx>
      <c:valAx>
        <c:axId val="97327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7325824"/>
        <c:crosses val="autoZero"/>
        <c:crossBetween val="midCat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25.5</c:v>
                </c:pt>
                <c:pt idx="1">
                  <c:v>25.8</c:v>
                </c:pt>
                <c:pt idx="2">
                  <c:v>26.2</c:v>
                </c:pt>
                <c:pt idx="3">
                  <c:v>26.650000000000009</c:v>
                </c:pt>
                <c:pt idx="4">
                  <c:v>27</c:v>
                </c:pt>
                <c:pt idx="5">
                  <c:v>27.45</c:v>
                </c:pt>
                <c:pt idx="6">
                  <c:v>27.85</c:v>
                </c:pt>
                <c:pt idx="7">
                  <c:v>28.2</c:v>
                </c:pt>
                <c:pt idx="8">
                  <c:v>28.6</c:v>
                </c:pt>
              </c:numCache>
            </c:numRef>
          </c:yVal>
        </c:ser>
        <c:axId val="76789632"/>
        <c:axId val="76875264"/>
      </c:scatterChart>
      <c:valAx>
        <c:axId val="7678963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/>
                  <a:t>Time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875264"/>
        <c:crosses val="autoZero"/>
        <c:crossBetween val="midCat"/>
      </c:valAx>
      <c:valAx>
        <c:axId val="768752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400" dirty="0"/>
                  <a:t>Mass of Crucible and  Mg (g)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78963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25.5</c:v>
                </c:pt>
                <c:pt idx="1">
                  <c:v>25.8</c:v>
                </c:pt>
                <c:pt idx="2">
                  <c:v>26.2</c:v>
                </c:pt>
                <c:pt idx="3">
                  <c:v>26.650000000000009</c:v>
                </c:pt>
                <c:pt idx="4">
                  <c:v>27</c:v>
                </c:pt>
                <c:pt idx="5">
                  <c:v>27.45</c:v>
                </c:pt>
                <c:pt idx="6">
                  <c:v>27.85</c:v>
                </c:pt>
                <c:pt idx="7">
                  <c:v>28.2</c:v>
                </c:pt>
                <c:pt idx="8">
                  <c:v>28.6</c:v>
                </c:pt>
              </c:numCache>
            </c:numRef>
          </c:yVal>
        </c:ser>
        <c:axId val="76912512"/>
        <c:axId val="76832768"/>
      </c:scatterChart>
      <c:valAx>
        <c:axId val="7691251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/>
                  <a:t>Time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832768"/>
        <c:crosses val="autoZero"/>
        <c:crossBetween val="midCat"/>
      </c:valAx>
      <c:valAx>
        <c:axId val="768327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400" dirty="0"/>
                  <a:t>Mass of Crucible and  Mg (g)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91251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25.5</c:v>
                </c:pt>
                <c:pt idx="1">
                  <c:v>25.8</c:v>
                </c:pt>
                <c:pt idx="2">
                  <c:v>26.2</c:v>
                </c:pt>
                <c:pt idx="3">
                  <c:v>26.650000000000009</c:v>
                </c:pt>
                <c:pt idx="4">
                  <c:v>27</c:v>
                </c:pt>
                <c:pt idx="5">
                  <c:v>27.45</c:v>
                </c:pt>
                <c:pt idx="6">
                  <c:v>27.85</c:v>
                </c:pt>
                <c:pt idx="7">
                  <c:v>28.2</c:v>
                </c:pt>
                <c:pt idx="8">
                  <c:v>28.6</c:v>
                </c:pt>
              </c:numCache>
            </c:numRef>
          </c:yVal>
        </c:ser>
        <c:axId val="76853632"/>
        <c:axId val="76855552"/>
      </c:scatterChart>
      <c:valAx>
        <c:axId val="7685363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/>
                  <a:t>Time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855552"/>
        <c:crosses val="autoZero"/>
        <c:crossBetween val="midCat"/>
      </c:valAx>
      <c:valAx>
        <c:axId val="7685555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400" dirty="0"/>
                  <a:t>Mass of Crucible and  Mg (g)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85363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25.5</c:v>
                </c:pt>
                <c:pt idx="1">
                  <c:v>25.8</c:v>
                </c:pt>
                <c:pt idx="2">
                  <c:v>26.2</c:v>
                </c:pt>
                <c:pt idx="3">
                  <c:v>26.650000000000009</c:v>
                </c:pt>
                <c:pt idx="4">
                  <c:v>27</c:v>
                </c:pt>
                <c:pt idx="5">
                  <c:v>27.45</c:v>
                </c:pt>
                <c:pt idx="6">
                  <c:v>27.85</c:v>
                </c:pt>
                <c:pt idx="7">
                  <c:v>28.2</c:v>
                </c:pt>
                <c:pt idx="8">
                  <c:v>28.6</c:v>
                </c:pt>
              </c:numCache>
            </c:numRef>
          </c:yVal>
        </c:ser>
        <c:axId val="76921472"/>
        <c:axId val="76927744"/>
      </c:scatterChart>
      <c:valAx>
        <c:axId val="7692147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/>
                  <a:t>Time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927744"/>
        <c:crosses val="autoZero"/>
        <c:crossBetween val="midCat"/>
      </c:valAx>
      <c:valAx>
        <c:axId val="7692774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400" dirty="0"/>
                  <a:t>Mass of Crucible and  Mg (g)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92147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trendline>
            <c:spPr>
              <a:ln w="34925"/>
            </c:spPr>
            <c:trendlineType val="linear"/>
          </c:trendline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107479808"/>
        <c:axId val="107524096"/>
      </c:scatterChart>
      <c:valAx>
        <c:axId val="10747980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 smtClean="0"/>
                  <a:t>Time (min)</a:t>
                </a:r>
                <a:endParaRPr lang="en-CA" sz="3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7524096"/>
        <c:crosses val="autoZero"/>
        <c:crossBetween val="midCat"/>
      </c:valAx>
      <c:valAx>
        <c:axId val="1075240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800" dirty="0" smtClean="0"/>
                  <a:t>Mass (grams</a:t>
                </a:r>
                <a:r>
                  <a:rPr lang="en-CA" sz="3600" dirty="0" smtClean="0"/>
                  <a:t>)</a:t>
                </a:r>
                <a:endParaRPr lang="en-CA" sz="3600" dirty="0"/>
              </a:p>
            </c:rich>
          </c:tx>
          <c:layout>
            <c:manualLayout>
              <c:xMode val="edge"/>
              <c:yMode val="edge"/>
              <c:x val="1.7114652298544222E-2"/>
              <c:y val="0.266274152048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7479808"/>
        <c:crosses val="autoZero"/>
        <c:crossBetween val="midCat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trendline>
            <c:spPr>
              <a:ln w="34925"/>
            </c:spPr>
            <c:trendlineType val="linear"/>
          </c:trendline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107905408"/>
        <c:axId val="107907712"/>
      </c:scatterChart>
      <c:valAx>
        <c:axId val="10790540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 smtClean="0"/>
                  <a:t>Time (min)</a:t>
                </a:r>
                <a:endParaRPr lang="en-CA" sz="3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7907712"/>
        <c:crosses val="autoZero"/>
        <c:crossBetween val="midCat"/>
      </c:valAx>
      <c:valAx>
        <c:axId val="10790771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800" dirty="0" smtClean="0"/>
                  <a:t>Mass (grams</a:t>
                </a:r>
                <a:r>
                  <a:rPr lang="en-CA" sz="3600" dirty="0" smtClean="0"/>
                  <a:t>)</a:t>
                </a:r>
                <a:endParaRPr lang="en-CA" sz="3600" dirty="0"/>
              </a:p>
            </c:rich>
          </c:tx>
          <c:layout>
            <c:manualLayout>
              <c:xMode val="edge"/>
              <c:yMode val="edge"/>
              <c:x val="1.7114652298544222E-2"/>
              <c:y val="0.266274152048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7905408"/>
        <c:crosses val="autoZero"/>
        <c:crossBetween val="midCat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trendline>
            <c:spPr>
              <a:ln w="34925"/>
            </c:spPr>
            <c:trendlineType val="linear"/>
          </c:trendline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87810048"/>
        <c:axId val="87811968"/>
      </c:scatterChart>
      <c:valAx>
        <c:axId val="87810048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 smtClean="0"/>
                  <a:t>Time (min)</a:t>
                </a:r>
                <a:endParaRPr lang="en-CA" sz="3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7811968"/>
        <c:crosses val="autoZero"/>
        <c:crossBetween val="midCat"/>
      </c:valAx>
      <c:valAx>
        <c:axId val="878119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800" dirty="0" smtClean="0"/>
                  <a:t>Mass (grams</a:t>
                </a:r>
                <a:r>
                  <a:rPr lang="en-CA" sz="3600" dirty="0" smtClean="0"/>
                  <a:t>)</a:t>
                </a:r>
                <a:endParaRPr lang="en-CA" sz="3600" dirty="0"/>
              </a:p>
            </c:rich>
          </c:tx>
          <c:layout>
            <c:manualLayout>
              <c:xMode val="edge"/>
              <c:yMode val="edge"/>
              <c:x val="1.7114652298544222E-2"/>
              <c:y val="0.266274152048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7810048"/>
        <c:crosses val="autoZero"/>
        <c:crossBetween val="midCat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trendline>
            <c:spPr>
              <a:ln w="34925"/>
            </c:spPr>
            <c:trendlineType val="linear"/>
          </c:trendline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87526016"/>
        <c:axId val="87540480"/>
      </c:scatterChart>
      <c:valAx>
        <c:axId val="8752601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 smtClean="0"/>
                  <a:t>Time (min)</a:t>
                </a:r>
                <a:endParaRPr lang="en-CA" sz="32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7540480"/>
        <c:crosses val="autoZero"/>
        <c:crossBetween val="midCat"/>
      </c:valAx>
      <c:valAx>
        <c:axId val="875404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800" dirty="0" smtClean="0"/>
                  <a:t>Mass (grams</a:t>
                </a:r>
                <a:r>
                  <a:rPr lang="en-CA" sz="3600" dirty="0" smtClean="0"/>
                  <a:t>)</a:t>
                </a:r>
                <a:endParaRPr lang="en-CA" sz="3600" dirty="0"/>
              </a:p>
            </c:rich>
          </c:tx>
          <c:layout>
            <c:manualLayout>
              <c:xMode val="edge"/>
              <c:yMode val="edge"/>
              <c:x val="1.7114652298544222E-2"/>
              <c:y val="0.266274152048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87526016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8042591244831969E-2"/>
          <c:y val="2.7302205864398282E-2"/>
          <c:w val="0.90106245838430454"/>
          <c:h val="0.863470934401228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97367168"/>
        <c:axId val="97368704"/>
      </c:scatterChart>
      <c:valAx>
        <c:axId val="9736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7368704"/>
        <c:crosses val="autoZero"/>
        <c:crossBetween val="midCat"/>
      </c:valAx>
      <c:valAx>
        <c:axId val="97368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97367168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8042591244831969E-2"/>
          <c:y val="2.7302205864398282E-2"/>
          <c:w val="0.90106245838430454"/>
          <c:h val="0.863470934401228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102129664"/>
        <c:axId val="102131200"/>
      </c:scatterChart>
      <c:valAx>
        <c:axId val="102129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2131200"/>
        <c:crosses val="autoZero"/>
        <c:crossBetween val="midCat"/>
      </c:valAx>
      <c:valAx>
        <c:axId val="102131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2129664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8042591244831969E-2"/>
          <c:y val="2.7302205864398282E-2"/>
          <c:w val="0.90106245838430454"/>
          <c:h val="0.8634709344012289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Sheet2!$B$1:$B$8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Sheet2!$C$1:$C$8</c:f>
              <c:numCache>
                <c:formatCode>General</c:formatCode>
                <c:ptCount val="8"/>
                <c:pt idx="0">
                  <c:v>0</c:v>
                </c:pt>
                <c:pt idx="1">
                  <c:v>2.5</c:v>
                </c:pt>
                <c:pt idx="2">
                  <c:v>4.7</c:v>
                </c:pt>
                <c:pt idx="3">
                  <c:v>5.6</c:v>
                </c:pt>
                <c:pt idx="4">
                  <c:v>6.9</c:v>
                </c:pt>
                <c:pt idx="5">
                  <c:v>7.3</c:v>
                </c:pt>
                <c:pt idx="6">
                  <c:v>8.9</c:v>
                </c:pt>
                <c:pt idx="7">
                  <c:v>9.5</c:v>
                </c:pt>
              </c:numCache>
            </c:numRef>
          </c:yVal>
        </c:ser>
        <c:axId val="102283520"/>
        <c:axId val="102293504"/>
      </c:scatterChart>
      <c:valAx>
        <c:axId val="102283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2293504"/>
        <c:crosses val="autoZero"/>
        <c:crossBetween val="midCat"/>
      </c:valAx>
      <c:valAx>
        <c:axId val="102293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2283520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Sheet1!$A$1:$A$10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60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0</c:v>
                </c:pt>
                <c:pt idx="8">
                  <c:v>-10</c:v>
                </c:pt>
                <c:pt idx="9">
                  <c:v>-30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317</c:v>
                </c:pt>
                <c:pt idx="1">
                  <c:v>297</c:v>
                </c:pt>
                <c:pt idx="2">
                  <c:v>288</c:v>
                </c:pt>
                <c:pt idx="3">
                  <c:v>278</c:v>
                </c:pt>
                <c:pt idx="4">
                  <c:v>252</c:v>
                </c:pt>
                <c:pt idx="5">
                  <c:v>243</c:v>
                </c:pt>
                <c:pt idx="6">
                  <c:v>236</c:v>
                </c:pt>
                <c:pt idx="7">
                  <c:v>233</c:v>
                </c:pt>
                <c:pt idx="8">
                  <c:v>227</c:v>
                </c:pt>
                <c:pt idx="9">
                  <c:v>202</c:v>
                </c:pt>
              </c:numCache>
            </c:numRef>
          </c:yVal>
        </c:ser>
        <c:axId val="75963392"/>
        <c:axId val="75969280"/>
      </c:scatterChart>
      <c:valAx>
        <c:axId val="75963392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75969280"/>
        <c:crosses val="autoZero"/>
        <c:crossBetween val="midCat"/>
      </c:valAx>
      <c:valAx>
        <c:axId val="75969280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7596339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Sheet1!$A$1:$A$10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60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0</c:v>
                </c:pt>
                <c:pt idx="8">
                  <c:v>-10</c:v>
                </c:pt>
                <c:pt idx="9">
                  <c:v>-30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317</c:v>
                </c:pt>
                <c:pt idx="1">
                  <c:v>297</c:v>
                </c:pt>
                <c:pt idx="2">
                  <c:v>288</c:v>
                </c:pt>
                <c:pt idx="3">
                  <c:v>278</c:v>
                </c:pt>
                <c:pt idx="4">
                  <c:v>252</c:v>
                </c:pt>
                <c:pt idx="5">
                  <c:v>243</c:v>
                </c:pt>
                <c:pt idx="6">
                  <c:v>236</c:v>
                </c:pt>
                <c:pt idx="7">
                  <c:v>233</c:v>
                </c:pt>
                <c:pt idx="8">
                  <c:v>227</c:v>
                </c:pt>
                <c:pt idx="9">
                  <c:v>202</c:v>
                </c:pt>
              </c:numCache>
            </c:numRef>
          </c:yVal>
        </c:ser>
        <c:axId val="75997184"/>
        <c:axId val="75998720"/>
      </c:scatterChart>
      <c:valAx>
        <c:axId val="75997184"/>
        <c:scaling>
          <c:orientation val="minMax"/>
          <c:min val="-300"/>
        </c:scaling>
        <c:axPos val="b"/>
        <c:majorGridlines/>
        <c:minorGridlines/>
        <c:numFmt formatCode="General" sourceLinked="1"/>
        <c:tickLblPos val="nextTo"/>
        <c:crossAx val="75998720"/>
        <c:crosses val="autoZero"/>
        <c:crossBetween val="midCat"/>
      </c:valAx>
      <c:valAx>
        <c:axId val="75998720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75997184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Sheet1!$A$1:$A$10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60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0</c:v>
                </c:pt>
                <c:pt idx="8">
                  <c:v>-10</c:v>
                </c:pt>
                <c:pt idx="9">
                  <c:v>-30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317</c:v>
                </c:pt>
                <c:pt idx="1">
                  <c:v>297</c:v>
                </c:pt>
                <c:pt idx="2">
                  <c:v>288</c:v>
                </c:pt>
                <c:pt idx="3">
                  <c:v>278</c:v>
                </c:pt>
                <c:pt idx="4">
                  <c:v>252</c:v>
                </c:pt>
                <c:pt idx="5">
                  <c:v>243</c:v>
                </c:pt>
                <c:pt idx="6">
                  <c:v>236</c:v>
                </c:pt>
                <c:pt idx="7">
                  <c:v>233</c:v>
                </c:pt>
                <c:pt idx="8">
                  <c:v>227</c:v>
                </c:pt>
                <c:pt idx="9">
                  <c:v>202</c:v>
                </c:pt>
              </c:numCache>
            </c:numRef>
          </c:yVal>
        </c:ser>
        <c:axId val="76075776"/>
        <c:axId val="76077312"/>
      </c:scatterChart>
      <c:valAx>
        <c:axId val="76075776"/>
        <c:scaling>
          <c:orientation val="minMax"/>
          <c:min val="-300"/>
        </c:scaling>
        <c:axPos val="b"/>
        <c:majorGridlines/>
        <c:minorGridlines/>
        <c:numFmt formatCode="General" sourceLinked="1"/>
        <c:tickLblPos val="nextTo"/>
        <c:crossAx val="76077312"/>
        <c:crosses val="autoZero"/>
        <c:crossBetween val="midCat"/>
      </c:valAx>
      <c:valAx>
        <c:axId val="76077312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76075776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25.5</c:v>
                </c:pt>
                <c:pt idx="1">
                  <c:v>25.8</c:v>
                </c:pt>
                <c:pt idx="2">
                  <c:v>26.2</c:v>
                </c:pt>
                <c:pt idx="3">
                  <c:v>26.650000000000009</c:v>
                </c:pt>
                <c:pt idx="4">
                  <c:v>27</c:v>
                </c:pt>
                <c:pt idx="5">
                  <c:v>27.45</c:v>
                </c:pt>
                <c:pt idx="6">
                  <c:v>27.85</c:v>
                </c:pt>
                <c:pt idx="7">
                  <c:v>28.2</c:v>
                </c:pt>
                <c:pt idx="8">
                  <c:v>28.6</c:v>
                </c:pt>
              </c:numCache>
            </c:numRef>
          </c:yVal>
        </c:ser>
        <c:axId val="76630656"/>
        <c:axId val="76649216"/>
      </c:scatterChart>
      <c:valAx>
        <c:axId val="7663065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/>
                  <a:t>Time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649216"/>
        <c:crosses val="autoZero"/>
        <c:crossBetween val="midCat"/>
      </c:valAx>
      <c:valAx>
        <c:axId val="766492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400" dirty="0"/>
                  <a:t>Mass of Crucible and  Mg (g)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630656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Sheet1!$B$1:$B$9</c:f>
              <c:numCache>
                <c:formatCode>General</c:formatCode>
                <c:ptCount val="9"/>
                <c:pt idx="0">
                  <c:v>25.5</c:v>
                </c:pt>
                <c:pt idx="1">
                  <c:v>25.8</c:v>
                </c:pt>
                <c:pt idx="2">
                  <c:v>26.2</c:v>
                </c:pt>
                <c:pt idx="3">
                  <c:v>26.650000000000009</c:v>
                </c:pt>
                <c:pt idx="4">
                  <c:v>27</c:v>
                </c:pt>
                <c:pt idx="5">
                  <c:v>27.45</c:v>
                </c:pt>
                <c:pt idx="6">
                  <c:v>27.85</c:v>
                </c:pt>
                <c:pt idx="7">
                  <c:v>28.2</c:v>
                </c:pt>
                <c:pt idx="8">
                  <c:v>28.6</c:v>
                </c:pt>
              </c:numCache>
            </c:numRef>
          </c:yVal>
        </c:ser>
        <c:axId val="76756096"/>
        <c:axId val="76758016"/>
      </c:scatterChart>
      <c:valAx>
        <c:axId val="7675609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3200" dirty="0"/>
                  <a:t>Time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758016"/>
        <c:crosses val="autoZero"/>
        <c:crossBetween val="midCat"/>
      </c:valAx>
      <c:valAx>
        <c:axId val="767580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lang="en-CA"/>
                </a:pPr>
                <a:r>
                  <a:rPr lang="en-CA" sz="2400" dirty="0"/>
                  <a:t>Mass of Crucible and  Mg (g)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76756096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0.32675</cdr:x>
      <cdr:y>0.54466</cdr:y>
    </cdr:from>
    <cdr:to>
      <cdr:x>0.3425</cdr:x>
      <cdr:y>0.55677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987824" y="3240359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0.60237</cdr:x>
      <cdr:y>0.31469</cdr:y>
    </cdr:from>
    <cdr:to>
      <cdr:x>0.61812</cdr:x>
      <cdr:y>0.3268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508104" y="1872207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0.32675</cdr:x>
      <cdr:y>0.54466</cdr:y>
    </cdr:from>
    <cdr:to>
      <cdr:x>0.3425</cdr:x>
      <cdr:y>0.55677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987824" y="3240359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0.60237</cdr:x>
      <cdr:y>0.31469</cdr:y>
    </cdr:from>
    <cdr:to>
      <cdr:x>0.61812</cdr:x>
      <cdr:y>0.3268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508104" y="1872207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0.3402</cdr:x>
      <cdr:y>0.54466</cdr:y>
    </cdr:from>
    <cdr:to>
      <cdr:x>0.61025</cdr:x>
      <cdr:y>0.54644</cdr:y>
    </cdr:to>
    <cdr:cxnSp macro="">
      <cdr:nvCxnSpPr>
        <cdr:cNvPr id="11" name="Straight Connector 10"/>
        <cdr:cNvCxnSpPr>
          <a:endCxn xmlns:a="http://schemas.openxmlformats.org/drawingml/2006/main" id="3" idx="7"/>
        </cdr:cNvCxnSpPr>
      </cdr:nvCxnSpPr>
      <cdr:spPr>
        <a:xfrm xmlns:a="http://schemas.openxmlformats.org/drawingml/2006/main" flipH="1">
          <a:off x="3110749" y="3240359"/>
          <a:ext cx="2469363" cy="10545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0.61025</cdr:x>
      <cdr:y>0.3268</cdr:y>
    </cdr:from>
    <cdr:to>
      <cdr:x>0.61025</cdr:x>
      <cdr:y>0.54466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5580112" y="1944215"/>
          <a:ext cx="0" cy="1296144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0.42913</cdr:x>
      <cdr:y>0.55677</cdr:y>
    </cdr:from>
    <cdr:to>
      <cdr:x>0.51974</cdr:x>
      <cdr:y>0.64149</cdr:y>
    </cdr:to>
    <cdr:sp macro="" textlink="">
      <cdr:nvSpPr>
        <cdr:cNvPr id="15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923928" y="3312367"/>
          <a:ext cx="82859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Run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0.63387</cdr:x>
      <cdr:y>0.38732</cdr:y>
    </cdr:from>
    <cdr:to>
      <cdr:x>0.74024</cdr:x>
      <cdr:y>0.48415</cdr:y>
    </cdr:to>
    <cdr:sp macro="" textlink="">
      <cdr:nvSpPr>
        <cdr:cNvPr id="16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796136" y="2304255"/>
          <a:ext cx="97261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Rise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0.32675</cdr:x>
      <cdr:y>0.54466</cdr:y>
    </cdr:from>
    <cdr:to>
      <cdr:x>0.3425</cdr:x>
      <cdr:y>0.55677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987824" y="3240359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0.60237</cdr:x>
      <cdr:y>0.31469</cdr:y>
    </cdr:from>
    <cdr:to>
      <cdr:x>0.61812</cdr:x>
      <cdr:y>0.3268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508104" y="1872207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0.3402</cdr:x>
      <cdr:y>0.54466</cdr:y>
    </cdr:from>
    <cdr:to>
      <cdr:x>0.61025</cdr:x>
      <cdr:y>0.54644</cdr:y>
    </cdr:to>
    <cdr:cxnSp macro="">
      <cdr:nvCxnSpPr>
        <cdr:cNvPr id="11" name="Straight Connector 10"/>
        <cdr:cNvCxnSpPr>
          <a:endCxn xmlns:a="http://schemas.openxmlformats.org/drawingml/2006/main" id="3" idx="7"/>
        </cdr:cNvCxnSpPr>
      </cdr:nvCxnSpPr>
      <cdr:spPr>
        <a:xfrm xmlns:a="http://schemas.openxmlformats.org/drawingml/2006/main" flipH="1">
          <a:off x="3110749" y="3240359"/>
          <a:ext cx="2469363" cy="10545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0.61025</cdr:x>
      <cdr:y>0.3268</cdr:y>
    </cdr:from>
    <cdr:to>
      <cdr:x>0.61025</cdr:x>
      <cdr:y>0.54466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5580112" y="1944215"/>
          <a:ext cx="0" cy="1296144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0.42913</cdr:x>
      <cdr:y>0.55677</cdr:y>
    </cdr:from>
    <cdr:to>
      <cdr:x>0.51974</cdr:x>
      <cdr:y>0.64149</cdr:y>
    </cdr:to>
    <cdr:sp macro="" textlink="">
      <cdr:nvSpPr>
        <cdr:cNvPr id="15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923928" y="3312367"/>
          <a:ext cx="82859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Run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0.63387</cdr:x>
      <cdr:y>0.38732</cdr:y>
    </cdr:from>
    <cdr:to>
      <cdr:x>0.74024</cdr:x>
      <cdr:y>0.48415</cdr:y>
    </cdr:to>
    <cdr:sp macro="" textlink="">
      <cdr:nvSpPr>
        <cdr:cNvPr id="16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796136" y="2304255"/>
          <a:ext cx="97261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Rise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0.10626</cdr:x>
      <cdr:y>0.03631</cdr:y>
    </cdr:from>
    <cdr:to>
      <cdr:x>0.79925</cdr:x>
      <cdr:y>0.30259</cdr:y>
    </cdr:to>
    <cdr:sp macro="" textlink="">
      <cdr:nvSpPr>
        <cdr:cNvPr id="9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971600" y="216023"/>
          <a:ext cx="6336701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800" b="1" dirty="0" smtClean="0">
              <a:effectLst/>
              <a:latin typeface="Century Gothic" pitchFamily="34" charset="0"/>
              <a:ea typeface="Calibri"/>
              <a:cs typeface="Garamond"/>
            </a:rPr>
            <a:t>Slope</a:t>
          </a:r>
          <a:r>
            <a:rPr lang="en-CA" sz="2800" b="1" dirty="0" smtClean="0">
              <a:latin typeface="Century Gothic" pitchFamily="34" charset="0"/>
              <a:ea typeface="Calibri"/>
              <a:cs typeface="Garamond"/>
            </a:rPr>
            <a:t> = (27.5 - 26.4)/ (26 – 12)</a:t>
          </a:r>
        </a:p>
        <a:p xmlns:a="http://schemas.openxmlformats.org/drawingml/2006/main">
          <a:pPr>
            <a:spcAft>
              <a:spcPts val="0"/>
            </a:spcAft>
          </a:pPr>
          <a:r>
            <a:rPr lang="en-CA" sz="2800" b="1" dirty="0">
              <a:effectLst/>
              <a:latin typeface="Century Gothic" pitchFamily="34" charset="0"/>
              <a:ea typeface="Calibri"/>
              <a:cs typeface="Times New Roman"/>
            </a:rPr>
            <a:t> </a:t>
          </a:r>
          <a:r>
            <a:rPr lang="en-CA" sz="2800" b="1" dirty="0" smtClean="0">
              <a:effectLst/>
              <a:latin typeface="Century Gothic" pitchFamily="34" charset="0"/>
              <a:ea typeface="Calibri"/>
              <a:cs typeface="Times New Roman"/>
            </a:rPr>
            <a:t>          </a:t>
          </a:r>
          <a:endParaRPr lang="en-CA" sz="2000" dirty="0"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0.32675</cdr:x>
      <cdr:y>0.54466</cdr:y>
    </cdr:from>
    <cdr:to>
      <cdr:x>0.3425</cdr:x>
      <cdr:y>0.55677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987824" y="3240359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0.60237</cdr:x>
      <cdr:y>0.31469</cdr:y>
    </cdr:from>
    <cdr:to>
      <cdr:x>0.61812</cdr:x>
      <cdr:y>0.3268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508104" y="1872207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0.3402</cdr:x>
      <cdr:y>0.54466</cdr:y>
    </cdr:from>
    <cdr:to>
      <cdr:x>0.61025</cdr:x>
      <cdr:y>0.54644</cdr:y>
    </cdr:to>
    <cdr:cxnSp macro="">
      <cdr:nvCxnSpPr>
        <cdr:cNvPr id="11" name="Straight Connector 10"/>
        <cdr:cNvCxnSpPr>
          <a:endCxn xmlns:a="http://schemas.openxmlformats.org/drawingml/2006/main" id="3" idx="7"/>
        </cdr:cNvCxnSpPr>
      </cdr:nvCxnSpPr>
      <cdr:spPr>
        <a:xfrm xmlns:a="http://schemas.openxmlformats.org/drawingml/2006/main" flipH="1">
          <a:off x="3110749" y="3240359"/>
          <a:ext cx="2469363" cy="10545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0.61025</cdr:x>
      <cdr:y>0.3268</cdr:y>
    </cdr:from>
    <cdr:to>
      <cdr:x>0.61025</cdr:x>
      <cdr:y>0.54466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5580112" y="1944215"/>
          <a:ext cx="0" cy="1296144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0.42913</cdr:x>
      <cdr:y>0.55677</cdr:y>
    </cdr:from>
    <cdr:to>
      <cdr:x>0.51974</cdr:x>
      <cdr:y>0.64149</cdr:y>
    </cdr:to>
    <cdr:sp macro="" textlink="">
      <cdr:nvSpPr>
        <cdr:cNvPr id="15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923928" y="3312367"/>
          <a:ext cx="82859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Run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0.63387</cdr:x>
      <cdr:y>0.38732</cdr:y>
    </cdr:from>
    <cdr:to>
      <cdr:x>0.74024</cdr:x>
      <cdr:y>0.48415</cdr:y>
    </cdr:to>
    <cdr:sp macro="" textlink="">
      <cdr:nvSpPr>
        <cdr:cNvPr id="16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796136" y="2304255"/>
          <a:ext cx="97261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Rise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0.10626</cdr:x>
      <cdr:y>0.03631</cdr:y>
    </cdr:from>
    <cdr:to>
      <cdr:x>0.79925</cdr:x>
      <cdr:y>0.30259</cdr:y>
    </cdr:to>
    <cdr:sp macro="" textlink="">
      <cdr:nvSpPr>
        <cdr:cNvPr id="9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971600" y="216023"/>
          <a:ext cx="6336701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800" b="1" dirty="0" smtClean="0">
              <a:effectLst/>
              <a:latin typeface="Century Gothic" pitchFamily="34" charset="0"/>
              <a:ea typeface="Calibri"/>
              <a:cs typeface="Garamond"/>
            </a:rPr>
            <a:t>Slope</a:t>
          </a:r>
          <a:r>
            <a:rPr lang="en-CA" sz="2800" b="1" dirty="0" smtClean="0">
              <a:latin typeface="Century Gothic" pitchFamily="34" charset="0"/>
              <a:ea typeface="Calibri"/>
              <a:cs typeface="Garamond"/>
            </a:rPr>
            <a:t> = (27.5 - 26.4)/ (26 – 12)</a:t>
          </a:r>
        </a:p>
        <a:p xmlns:a="http://schemas.openxmlformats.org/drawingml/2006/main">
          <a:pPr>
            <a:spcAft>
              <a:spcPts val="0"/>
            </a:spcAft>
          </a:pPr>
          <a:r>
            <a:rPr lang="en-CA" sz="2800" b="1" dirty="0">
              <a:effectLst/>
              <a:latin typeface="Century Gothic" pitchFamily="34" charset="0"/>
              <a:ea typeface="Calibri"/>
              <a:cs typeface="Times New Roman"/>
            </a:rPr>
            <a:t> </a:t>
          </a:r>
          <a:r>
            <a:rPr lang="en-CA" sz="2800" b="1" dirty="0" smtClean="0">
              <a:effectLst/>
              <a:latin typeface="Century Gothic" pitchFamily="34" charset="0"/>
              <a:ea typeface="Calibri"/>
              <a:cs typeface="Times New Roman"/>
            </a:rPr>
            <a:t>          = 1.1/ 14</a:t>
          </a:r>
        </a:p>
        <a:p xmlns:a="http://schemas.openxmlformats.org/drawingml/2006/main">
          <a:pPr>
            <a:spcAft>
              <a:spcPts val="0"/>
            </a:spcAft>
          </a:pPr>
          <a:r>
            <a:rPr lang="en-CA" sz="2800" b="1" dirty="0">
              <a:latin typeface="Century Gothic" pitchFamily="34" charset="0"/>
              <a:ea typeface="Calibri"/>
              <a:cs typeface="Times New Roman"/>
            </a:rPr>
            <a:t> </a:t>
          </a:r>
          <a:r>
            <a:rPr lang="en-CA" sz="2800" b="1" dirty="0" smtClean="0">
              <a:latin typeface="Century Gothic" pitchFamily="34" charset="0"/>
              <a:ea typeface="Calibri"/>
              <a:cs typeface="Times New Roman"/>
            </a:rPr>
            <a:t>          </a:t>
          </a:r>
          <a:endParaRPr lang="en-CA" sz="2000" dirty="0"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0.32675</cdr:x>
      <cdr:y>0.54466</cdr:y>
    </cdr:from>
    <cdr:to>
      <cdr:x>0.3425</cdr:x>
      <cdr:y>0.55677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987824" y="3240359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0.60237</cdr:x>
      <cdr:y>0.31469</cdr:y>
    </cdr:from>
    <cdr:to>
      <cdr:x>0.61812</cdr:x>
      <cdr:y>0.3268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508104" y="1872207"/>
          <a:ext cx="144016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0.3402</cdr:x>
      <cdr:y>0.54466</cdr:y>
    </cdr:from>
    <cdr:to>
      <cdr:x>0.61025</cdr:x>
      <cdr:y>0.54644</cdr:y>
    </cdr:to>
    <cdr:cxnSp macro="">
      <cdr:nvCxnSpPr>
        <cdr:cNvPr id="11" name="Straight Connector 10"/>
        <cdr:cNvCxnSpPr>
          <a:endCxn xmlns:a="http://schemas.openxmlformats.org/drawingml/2006/main" id="3" idx="7"/>
        </cdr:cNvCxnSpPr>
      </cdr:nvCxnSpPr>
      <cdr:spPr>
        <a:xfrm xmlns:a="http://schemas.openxmlformats.org/drawingml/2006/main" flipH="1">
          <a:off x="3110749" y="3240359"/>
          <a:ext cx="2469363" cy="10545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0.61025</cdr:x>
      <cdr:y>0.3268</cdr:y>
    </cdr:from>
    <cdr:to>
      <cdr:x>0.61025</cdr:x>
      <cdr:y>0.54466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5580112" y="1944215"/>
          <a:ext cx="0" cy="1296144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0.42913</cdr:x>
      <cdr:y>0.55677</cdr:y>
    </cdr:from>
    <cdr:to>
      <cdr:x>0.51974</cdr:x>
      <cdr:y>0.64149</cdr:y>
    </cdr:to>
    <cdr:sp macro="" textlink="">
      <cdr:nvSpPr>
        <cdr:cNvPr id="15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923928" y="3312367"/>
          <a:ext cx="82859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Run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0.63387</cdr:x>
      <cdr:y>0.38732</cdr:y>
    </cdr:from>
    <cdr:to>
      <cdr:x>0.74024</cdr:x>
      <cdr:y>0.48415</cdr:y>
    </cdr:to>
    <cdr:sp macro="" textlink="">
      <cdr:nvSpPr>
        <cdr:cNvPr id="16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796136" y="2304255"/>
          <a:ext cx="97261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400" b="1" dirty="0" smtClean="0">
              <a:solidFill>
                <a:schemeClr val="tx1"/>
              </a:solidFill>
              <a:effectLst/>
              <a:latin typeface="Century Gothic" pitchFamily="34" charset="0"/>
              <a:ea typeface="Calibri"/>
              <a:cs typeface="Garamond"/>
            </a:rPr>
            <a:t>Rise</a:t>
          </a:r>
          <a:endParaRPr lang="en-CA" dirty="0">
            <a:solidFill>
              <a:schemeClr val="tx1"/>
            </a:solidFill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0.10626</cdr:x>
      <cdr:y>0.03631</cdr:y>
    </cdr:from>
    <cdr:to>
      <cdr:x>0.79925</cdr:x>
      <cdr:y>0.30259</cdr:y>
    </cdr:to>
    <cdr:sp macro="" textlink="">
      <cdr:nvSpPr>
        <cdr:cNvPr id="9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971600" y="216023"/>
          <a:ext cx="6336701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0"/>
            </a:spcAft>
          </a:pPr>
          <a:r>
            <a:rPr lang="en-CA" sz="2800" b="1" dirty="0" smtClean="0">
              <a:effectLst/>
              <a:latin typeface="Century Gothic" pitchFamily="34" charset="0"/>
              <a:ea typeface="Calibri"/>
              <a:cs typeface="Garamond"/>
            </a:rPr>
            <a:t>Slope</a:t>
          </a:r>
          <a:r>
            <a:rPr lang="en-CA" sz="2800" b="1" dirty="0" smtClean="0">
              <a:latin typeface="Century Gothic" pitchFamily="34" charset="0"/>
              <a:ea typeface="Calibri"/>
              <a:cs typeface="Garamond"/>
            </a:rPr>
            <a:t> = (27.5 - 26.4)/ (26 – 12)</a:t>
          </a:r>
        </a:p>
        <a:p xmlns:a="http://schemas.openxmlformats.org/drawingml/2006/main">
          <a:pPr>
            <a:spcAft>
              <a:spcPts val="0"/>
            </a:spcAft>
          </a:pPr>
          <a:r>
            <a:rPr lang="en-CA" sz="2800" b="1" dirty="0">
              <a:effectLst/>
              <a:latin typeface="Century Gothic" pitchFamily="34" charset="0"/>
              <a:ea typeface="Calibri"/>
              <a:cs typeface="Times New Roman"/>
            </a:rPr>
            <a:t> </a:t>
          </a:r>
          <a:r>
            <a:rPr lang="en-CA" sz="2800" b="1" dirty="0" smtClean="0">
              <a:effectLst/>
              <a:latin typeface="Century Gothic" pitchFamily="34" charset="0"/>
              <a:ea typeface="Calibri"/>
              <a:cs typeface="Times New Roman"/>
            </a:rPr>
            <a:t>          = 1.1/ 14</a:t>
          </a:r>
        </a:p>
        <a:p xmlns:a="http://schemas.openxmlformats.org/drawingml/2006/main">
          <a:pPr>
            <a:spcAft>
              <a:spcPts val="0"/>
            </a:spcAft>
          </a:pPr>
          <a:r>
            <a:rPr lang="en-CA" sz="2800" b="1" dirty="0" smtClean="0">
              <a:latin typeface="Century Gothic" pitchFamily="34" charset="0"/>
              <a:ea typeface="Calibri"/>
              <a:cs typeface="Times New Roman"/>
            </a:rPr>
            <a:t>           = 0.079 g/m</a:t>
          </a:r>
          <a:endParaRPr lang="en-CA" sz="2000" dirty="0">
            <a:effectLst/>
            <a:latin typeface="Century Gothic" pitchFamily="34" charset="0"/>
            <a:ea typeface="Calibri"/>
            <a:cs typeface="Times New Roman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143000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FF0000"/>
                </a:solidFill>
                <a:latin typeface="Broadway" pitchFamily="82" charset="0"/>
              </a:rPr>
              <a:t>1.2 CONTINUED....</a:t>
            </a:r>
            <a:r>
              <a:rPr lang="en-CA" sz="3600" b="1" dirty="0" smtClean="0">
                <a:solidFill>
                  <a:srgbClr val="0000FF"/>
                </a:solidFill>
                <a:latin typeface="Broadway" pitchFamily="82" charset="0"/>
              </a:rPr>
              <a:t/>
            </a:r>
            <a:br>
              <a:rPr lang="en-CA" sz="3600" b="1" dirty="0" smtClean="0">
                <a:solidFill>
                  <a:srgbClr val="0000FF"/>
                </a:solidFill>
                <a:latin typeface="Broadway" pitchFamily="82" charset="0"/>
              </a:rPr>
            </a:br>
            <a:r>
              <a:rPr lang="en-CA" sz="3600" b="1" dirty="0" smtClean="0">
                <a:solidFill>
                  <a:srgbClr val="0000FF"/>
                </a:solidFill>
                <a:latin typeface="Broadway" pitchFamily="82" charset="0"/>
              </a:rPr>
              <a:t>Drawing and Interpreting Graphs</a:t>
            </a:r>
            <a:endParaRPr lang="en-CA" sz="3600" b="1" dirty="0">
              <a:solidFill>
                <a:srgbClr val="0000FF"/>
              </a:solidFill>
              <a:latin typeface="Broadway" pitchFamily="82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397627" cy="20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0871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568" y="1676400"/>
            <a:ext cx="4269432" cy="221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276600" cy="258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7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/>
              <a:t>Graphing Practice Problem </a:t>
            </a:r>
            <a:r>
              <a:rPr lang="en-CA" b="1" dirty="0" smtClean="0"/>
              <a:t>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9523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CA" b="1" dirty="0" smtClean="0">
                <a:solidFill>
                  <a:schemeClr val="tx1"/>
                </a:solidFill>
                <a:latin typeface="Berlin Sans FB" pitchFamily="34" charset="0"/>
              </a:rPr>
              <a:t>Ethylene (C</a:t>
            </a:r>
            <a:r>
              <a:rPr lang="en-CA" b="1" baseline="-25000" dirty="0" smtClean="0">
                <a:solidFill>
                  <a:schemeClr val="tx1"/>
                </a:solidFill>
                <a:latin typeface="Berlin Sans FB" pitchFamily="34" charset="0"/>
              </a:rPr>
              <a:t>2</a:t>
            </a:r>
            <a:r>
              <a:rPr lang="en-CA" b="1" dirty="0" smtClean="0">
                <a:solidFill>
                  <a:schemeClr val="tx1"/>
                </a:solidFill>
                <a:latin typeface="Berlin Sans FB" pitchFamily="34" charset="0"/>
              </a:rPr>
              <a:t>H</a:t>
            </a:r>
            <a:r>
              <a:rPr lang="en-CA" b="1" baseline="-25000" dirty="0" smtClean="0">
                <a:solidFill>
                  <a:schemeClr val="tx1"/>
                </a:solidFill>
                <a:latin typeface="Berlin Sans FB" pitchFamily="34" charset="0"/>
              </a:rPr>
              <a:t>4</a:t>
            </a:r>
            <a:r>
              <a:rPr lang="en-CA" b="1" dirty="0" smtClean="0">
                <a:solidFill>
                  <a:schemeClr val="tx1"/>
                </a:solidFill>
                <a:latin typeface="Berlin Sans FB" pitchFamily="34" charset="0"/>
              </a:rPr>
              <a:t>) is </a:t>
            </a:r>
            <a:r>
              <a:rPr lang="en-CA" b="1" dirty="0">
                <a:solidFill>
                  <a:schemeClr val="tx1"/>
                </a:solidFill>
                <a:latin typeface="Berlin Sans FB" pitchFamily="34" charset="0"/>
              </a:rPr>
              <a:t>a plant hormone that causes fruit to mature. The data above concerns the amount of </a:t>
            </a:r>
            <a:r>
              <a:rPr lang="en-CA" b="1" dirty="0" smtClean="0">
                <a:solidFill>
                  <a:schemeClr val="tx1"/>
                </a:solidFill>
                <a:latin typeface="Berlin Sans FB" pitchFamily="34" charset="0"/>
              </a:rPr>
              <a:t>days (from the spraying until maturity of the fruit) versus the amount of ethylene that was used . 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1.) Make a graph of the data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2.) What is the dependant variable?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3.)</a:t>
            </a:r>
            <a:r>
              <a:rPr lang="en-CA" b="1" dirty="0">
                <a:solidFill>
                  <a:srgbClr val="FF0000"/>
                </a:solidFill>
              </a:rPr>
              <a:t> What is </a:t>
            </a:r>
            <a:r>
              <a:rPr lang="en-CA" b="1" dirty="0" smtClean="0">
                <a:solidFill>
                  <a:srgbClr val="FF0000"/>
                </a:solidFill>
              </a:rPr>
              <a:t>the independent </a:t>
            </a:r>
            <a:r>
              <a:rPr lang="en-CA" b="1" dirty="0">
                <a:solidFill>
                  <a:srgbClr val="FF0000"/>
                </a:solidFill>
              </a:rPr>
              <a:t>variable?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biochem.ncsu.edu/faculty/sisler/images/ethyl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6808"/>
            <a:ext cx="3240360" cy="28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859907" cy="2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82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6847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/>
              <a:t>Graphing Practice Problem </a:t>
            </a:r>
            <a:r>
              <a:rPr lang="en-CA" b="1" dirty="0" smtClean="0"/>
              <a:t>#1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1524000"/>
            <a:ext cx="4495800" cy="312420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1828800"/>
            <a:ext cx="434340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1524000"/>
            <a:ext cx="4648200" cy="28956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419600" y="1371600"/>
            <a:ext cx="4118436" cy="400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Number of</a:t>
            </a:r>
            <a:r>
              <a:rPr kumimoji="0" lang="en-C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 days </a:t>
            </a: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=</a:t>
            </a:r>
            <a:r>
              <a:rPr kumimoji="0" lang="en-C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CA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ency FB" pitchFamily="34" charset="0"/>
              </a:rPr>
              <a:t>dependent variable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19600" y="2209800"/>
            <a:ext cx="4118436" cy="400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Amount of ethylene =</a:t>
            </a:r>
            <a:r>
              <a:rPr kumimoji="0" lang="en-C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CA" sz="2000" b="1" i="0" u="none" strike="noStrike" kern="1200" cap="none" spc="0" normalizeH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gency FB" pitchFamily="34" charset="0"/>
              </a:rPr>
              <a:t>independent variable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5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b="1" dirty="0">
                <a:solidFill>
                  <a:schemeClr val="tx1"/>
                </a:solidFill>
                <a:latin typeface="Arial Black" pitchFamily="34" charset="0"/>
              </a:rPr>
              <a:t>Scientific Graphs: </a:t>
            </a: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n-CA" sz="4800" dirty="0" smtClean="0">
                <a:solidFill>
                  <a:srgbClr val="FF0000"/>
                </a:solidFill>
                <a:latin typeface="Arial Black" pitchFamily="34" charset="0"/>
              </a:rPr>
              <a:t>Extrapolation 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rgbClr val="FF0000"/>
                </a:solidFill>
                <a:latin typeface="Arial Black" pitchFamily="34" charset="0"/>
              </a:rPr>
              <a:t>and 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rgbClr val="FF0000"/>
                </a:solidFill>
                <a:latin typeface="Arial Black" pitchFamily="34" charset="0"/>
              </a:rPr>
              <a:t>Interpolation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116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Berlin Sans FB" pitchFamily="34" charset="0"/>
              </a:rPr>
              <a:t>Extrapolation and Interpolation</a:t>
            </a:r>
            <a:endParaRPr lang="en-CA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6712"/>
            <a:ext cx="8610600" cy="1754088"/>
          </a:xfrm>
        </p:spPr>
        <p:txBody>
          <a:bodyPr>
            <a:noAutofit/>
          </a:bodyPr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Britannic Bold" pitchFamily="34" charset="0"/>
              </a:rPr>
              <a:t>Graphs are a useful tool in </a:t>
            </a:r>
            <a:r>
              <a:rPr lang="en-CA" b="1" dirty="0" smtClean="0">
                <a:solidFill>
                  <a:schemeClr val="tx1"/>
                </a:solidFill>
                <a:latin typeface="Britannic Bold" pitchFamily="34" charset="0"/>
              </a:rPr>
              <a:t>science 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  <a:latin typeface="Britannic Bold" pitchFamily="34" charset="0"/>
              </a:rPr>
              <a:t>Graphs can "</a:t>
            </a:r>
            <a:r>
              <a:rPr lang="en-CA" b="1" dirty="0" smtClean="0">
                <a:solidFill>
                  <a:srgbClr val="FF0000"/>
                </a:solidFill>
                <a:latin typeface="Britannic Bold" pitchFamily="34" charset="0"/>
              </a:rPr>
              <a:t>predict</a:t>
            </a:r>
            <a:r>
              <a:rPr lang="en-CA" b="1" dirty="0">
                <a:solidFill>
                  <a:schemeClr val="tx1"/>
                </a:solidFill>
                <a:latin typeface="Britannic Bold" pitchFamily="34" charset="0"/>
              </a:rPr>
              <a:t>" data </a:t>
            </a:r>
            <a:r>
              <a:rPr lang="en-CA" b="1" dirty="0" smtClean="0">
                <a:solidFill>
                  <a:schemeClr val="tx1"/>
                </a:solidFill>
                <a:latin typeface="Britannic Bold" pitchFamily="34" charset="0"/>
              </a:rPr>
              <a:t>which </a:t>
            </a:r>
            <a:r>
              <a:rPr lang="en-CA" b="1" u="sng" dirty="0" smtClean="0">
                <a:solidFill>
                  <a:srgbClr val="0000FF"/>
                </a:solidFill>
                <a:latin typeface="Britannic Bold" pitchFamily="34" charset="0"/>
              </a:rPr>
              <a:t>are </a:t>
            </a:r>
            <a:r>
              <a:rPr lang="en-CA" b="1" u="sng" dirty="0">
                <a:solidFill>
                  <a:srgbClr val="0000FF"/>
                </a:solidFill>
                <a:latin typeface="Britannic Bold" pitchFamily="34" charset="0"/>
              </a:rPr>
              <a:t>not </a:t>
            </a:r>
            <a:r>
              <a:rPr lang="en-CA" b="1" u="sng" dirty="0" smtClean="0">
                <a:solidFill>
                  <a:srgbClr val="0000FF"/>
                </a:solidFill>
                <a:latin typeface="Britannic Bold" pitchFamily="34" charset="0"/>
              </a:rPr>
              <a:t>measured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69892"/>
            <a:ext cx="7488832" cy="39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3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116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Berlin Sans FB" pitchFamily="34" charset="0"/>
              </a:rPr>
              <a:t>Extrapolation and Interpolation</a:t>
            </a:r>
            <a:endParaRPr lang="en-CA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190648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Britannic Bold" pitchFamily="34" charset="0"/>
              </a:rPr>
              <a:t>Extrapolation</a:t>
            </a:r>
            <a:r>
              <a:rPr lang="en-CA" sz="3600" b="1" dirty="0" smtClean="0">
                <a:latin typeface="Britannic Bold" pitchFamily="34" charset="0"/>
              </a:rPr>
              <a:t>:</a:t>
            </a:r>
            <a:r>
              <a:rPr lang="en-CA" sz="3600" dirty="0" smtClean="0">
                <a:latin typeface="Britannic Bold" pitchFamily="34" charset="0"/>
              </a:rPr>
              <a:t> </a:t>
            </a:r>
            <a:r>
              <a:rPr lang="en-CA" sz="3600" b="1" dirty="0">
                <a:solidFill>
                  <a:schemeClr val="tx1"/>
                </a:solidFill>
                <a:latin typeface="Britannic Bold" pitchFamily="34" charset="0"/>
              </a:rPr>
              <a:t>extending the graph, along the same slope, above or below measured data. </a:t>
            </a:r>
          </a:p>
          <a:p>
            <a:endParaRPr lang="en-C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69892"/>
            <a:ext cx="7488832" cy="39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3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1143000"/>
          </a:xfrm>
          <a:solidFill>
            <a:srgbClr val="00FFFF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b="1" dirty="0" smtClean="0">
                <a:solidFill>
                  <a:srgbClr val="0000FF"/>
                </a:solidFill>
                <a:latin typeface="Britannic Bold" pitchFamily="34" charset="0"/>
              </a:rPr>
              <a:t>Interpolation</a:t>
            </a:r>
            <a:r>
              <a:rPr lang="en-CA" b="1" dirty="0" smtClean="0">
                <a:latin typeface="Britannic Bold" pitchFamily="34" charset="0"/>
              </a:rPr>
              <a:t>: </a:t>
            </a:r>
            <a:r>
              <a:rPr lang="en-CA" b="1" dirty="0">
                <a:solidFill>
                  <a:schemeClr val="tx1"/>
                </a:solidFill>
                <a:latin typeface="Britannic Bold" pitchFamily="34" charset="0"/>
              </a:rPr>
              <a:t>predicting data between two measured points on the graph. </a:t>
            </a:r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7"/>
            <a:ext cx="770485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116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Berlin Sans FB" pitchFamily="34" charset="0"/>
              </a:rPr>
              <a:t>Extrapolation and Interpolation</a:t>
            </a:r>
            <a:endParaRPr lang="en-CA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3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781800" cy="699655"/>
          </a:xfrm>
          <a:solidFill>
            <a:srgbClr val="FF33CC"/>
          </a:solidFill>
        </p:spPr>
        <p:txBody>
          <a:bodyPr>
            <a:normAutofit fontScale="90000"/>
          </a:bodyPr>
          <a:lstStyle/>
          <a:p>
            <a:r>
              <a:rPr lang="en-CA" sz="4000" b="1" dirty="0"/>
              <a:t>Graphing Practice Problem </a:t>
            </a:r>
            <a:r>
              <a:rPr lang="en-CA" sz="4000" b="1" dirty="0" smtClean="0"/>
              <a:t>#2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073427"/>
          </a:xfrm>
        </p:spPr>
        <p:txBody>
          <a:bodyPr>
            <a:normAutofit/>
          </a:bodyPr>
          <a:lstStyle/>
          <a:p>
            <a:pPr algn="ctr"/>
            <a:r>
              <a:rPr lang="en-CA" sz="2400" dirty="0">
                <a:solidFill>
                  <a:schemeClr val="tx1"/>
                </a:solidFill>
                <a:latin typeface="Britannic Bold" pitchFamily="34" charset="0"/>
              </a:rPr>
              <a:t>The volume of a gas decreases as the temperature of the gas decreases. A sample of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a gas </a:t>
            </a:r>
            <a:r>
              <a:rPr lang="en-CA" sz="2400" dirty="0">
                <a:solidFill>
                  <a:schemeClr val="tx1"/>
                </a:solidFill>
                <a:latin typeface="Britannic Bold" pitchFamily="34" charset="0"/>
              </a:rPr>
              <a:t>was collected at 100 degrees Celsius and then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cooled down. </a:t>
            </a:r>
            <a:r>
              <a:rPr lang="en-CA" sz="2400" dirty="0">
                <a:solidFill>
                  <a:schemeClr val="tx1"/>
                </a:solidFill>
                <a:latin typeface="Britannic Bold" pitchFamily="34" charset="0"/>
              </a:rPr>
              <a:t>The changes in the volume of the sample are shown below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... </a:t>
            </a:r>
          </a:p>
          <a:p>
            <a:pPr algn="ctr">
              <a:buNone/>
            </a:pP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1.) Make a graph of the data</a:t>
            </a:r>
          </a:p>
          <a:p>
            <a:pPr algn="ctr">
              <a:buNone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2.) Make a second graph which will allow you to extrapolate data to reach a gas volume of 0 ml.</a:t>
            </a:r>
          </a:p>
          <a:p>
            <a:pPr algn="ctr">
              <a:buNone/>
            </a:pP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3.)</a:t>
            </a:r>
            <a:r>
              <a:rPr lang="en-CA" sz="2400" dirty="0">
                <a:solidFill>
                  <a:srgbClr val="7030A0"/>
                </a:solidFill>
                <a:latin typeface="Britannic Bold" pitchFamily="34" charset="0"/>
              </a:rPr>
              <a:t> The temperature at which the volume of the gas reaches zero is the theoretical temperature of Absolute Zero. From this graph, what is the Celsius Temperature for Absolute 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Zero Volume? </a:t>
            </a:r>
            <a:endParaRPr lang="en-CA" sz="2400" dirty="0">
              <a:solidFill>
                <a:srgbClr val="7030A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6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15876"/>
            <a:ext cx="6019800" cy="34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"/>
            <a:ext cx="8534400" cy="275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The volume of a gas decreases as the temperature of the gas decreases. A sample of a gas was collected at 100 degrees Celsius and then cooled down. The changes in the volume of the sample are shown below...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1.) Make a graph of the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2.) Make a second graph which will allow you to extrapolate data to reach a gas volume of 0 ml.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3.) The temperature at which the volume of the gas reaches zero is the theoretical temperature of Absolute Zero. From this graph, what is the Celsius Temperature for Absolute Zero Volume? 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6248400"/>
            <a:ext cx="3117032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T (˚C)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6200000">
            <a:off x="-1101316" y="3158716"/>
            <a:ext cx="3117032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V (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mL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6858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6248400"/>
            <a:ext cx="3117032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T (˚C)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6200000">
            <a:off x="-1101316" y="3158716"/>
            <a:ext cx="3117032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V (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mL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457200"/>
          <a:ext cx="8258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b="1" dirty="0">
                <a:solidFill>
                  <a:schemeClr val="tx1"/>
                </a:solidFill>
                <a:latin typeface="Arial Black" pitchFamily="34" charset="0"/>
              </a:rPr>
              <a:t>Scientific Graphs: 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Most scientific graphs are made as </a:t>
            </a:r>
            <a:r>
              <a:rPr lang="en-CA" b="1" dirty="0">
                <a:solidFill>
                  <a:srgbClr val="FF0000"/>
                </a:solidFill>
              </a:rPr>
              <a:t>line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graphs</a:t>
            </a:r>
            <a:r>
              <a:rPr lang="en-CA" dirty="0"/>
              <a:t>. </a:t>
            </a:r>
            <a:endParaRPr lang="en-CA" dirty="0" smtClean="0"/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lines on scientific graphs are usually drawn either </a:t>
            </a:r>
            <a:r>
              <a:rPr lang="en-CA" b="1" dirty="0">
                <a:solidFill>
                  <a:srgbClr val="FF0000"/>
                </a:solidFill>
              </a:rPr>
              <a:t>straight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or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curved</a:t>
            </a:r>
            <a:r>
              <a:rPr lang="en-CA" dirty="0"/>
              <a:t>. </a:t>
            </a:r>
            <a:r>
              <a:rPr lang="en-CA" dirty="0">
                <a:solidFill>
                  <a:schemeClr val="tx1"/>
                </a:solidFill>
              </a:rPr>
              <a:t>These </a:t>
            </a:r>
            <a:r>
              <a:rPr lang="en-CA" dirty="0" smtClean="0">
                <a:solidFill>
                  <a:schemeClr val="tx1"/>
                </a:solidFill>
              </a:rPr>
              <a:t>lines </a:t>
            </a:r>
            <a:r>
              <a:rPr lang="en-CA" dirty="0">
                <a:solidFill>
                  <a:schemeClr val="tx1"/>
                </a:solidFill>
              </a:rPr>
              <a:t>do not have to touch all the data points, but they should at least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get close to most of them</a:t>
            </a:r>
            <a:r>
              <a:rPr lang="en-CA" dirty="0"/>
              <a:t>. </a:t>
            </a:r>
            <a:endParaRPr lang="en-CA" dirty="0" smtClean="0"/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These lines </a:t>
            </a:r>
            <a:r>
              <a:rPr lang="en-CA" dirty="0">
                <a:solidFill>
                  <a:schemeClr val="tx1"/>
                </a:solidFill>
              </a:rPr>
              <a:t>are called </a:t>
            </a:r>
            <a:r>
              <a:rPr lang="en-CA" b="1" dirty="0" smtClean="0">
                <a:solidFill>
                  <a:srgbClr val="0000FF"/>
                </a:solidFill>
              </a:rPr>
              <a:t>the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b="1" dirty="0" smtClean="0">
                <a:solidFill>
                  <a:srgbClr val="0000FF"/>
                </a:solidFill>
              </a:rPr>
              <a:t>best-fit </a:t>
            </a:r>
            <a:r>
              <a:rPr lang="en-CA" b="1" dirty="0">
                <a:solidFill>
                  <a:srgbClr val="0000FF"/>
                </a:solidFill>
              </a:rPr>
              <a:t>lines</a:t>
            </a:r>
            <a:r>
              <a:rPr lang="en-CA" dirty="0">
                <a:solidFill>
                  <a:srgbClr val="0000FF"/>
                </a:solidFill>
              </a:rPr>
              <a:t>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4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6248400"/>
            <a:ext cx="3117032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T (˚C)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6200000">
            <a:off x="-1101316" y="3158716"/>
            <a:ext cx="3117032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V (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mL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85800" y="457200"/>
          <a:ext cx="8258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1219200" y="1066800"/>
            <a:ext cx="6629400" cy="4724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6096000"/>
            <a:ext cx="2209800" cy="533400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</a:rPr>
              <a:t>≈ -270 ˚C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latin typeface="Eras Bold ITC" pitchFamily="34" charset="0"/>
              </a:rPr>
              <a:t>Drawing and Interpreting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3023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CA" sz="4800" dirty="0" smtClean="0">
                <a:solidFill>
                  <a:srgbClr val="FF0000"/>
                </a:solidFill>
                <a:latin typeface="Arial Black" pitchFamily="34" charset="0"/>
              </a:rPr>
              <a:t>Slope of The Line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901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397624" cy="864096"/>
          </a:xfrm>
          <a:solidFill>
            <a:srgbClr val="92D050"/>
          </a:solidFill>
        </p:spPr>
        <p:txBody>
          <a:bodyPr/>
          <a:lstStyle/>
          <a:p>
            <a:r>
              <a:rPr lang="en-CA" sz="4800" dirty="0" smtClean="0">
                <a:latin typeface="Cooper Black" pitchFamily="18" charset="0"/>
              </a:rPr>
              <a:t>Slope of the line</a:t>
            </a:r>
            <a:endParaRPr lang="en-CA" sz="4800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981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0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2649408"/>
            <a:ext cx="3117032" cy="3954622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What is the rise?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What is the Run?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What is the slope?</a:t>
            </a:r>
          </a:p>
          <a:p>
            <a:pPr algn="ctr"/>
            <a:endParaRPr lang="en-CA" b="1" dirty="0">
              <a:solidFill>
                <a:schemeClr val="tx1"/>
              </a:solidFill>
            </a:endParaRP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Is this a positive or negative slope?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767" y="836712"/>
            <a:ext cx="6981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2331"/>
            <a:ext cx="5796136" cy="45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2046"/>
            <a:ext cx="6012160" cy="467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40474" y="3717031"/>
            <a:ext cx="1656184" cy="566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1526495" y="5138253"/>
            <a:ext cx="1656184" cy="5822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3779912" y="4797152"/>
            <a:ext cx="204791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397624" cy="864096"/>
          </a:xfrm>
          <a:solidFill>
            <a:srgbClr val="92D050"/>
          </a:solidFill>
        </p:spPr>
        <p:txBody>
          <a:bodyPr/>
          <a:lstStyle/>
          <a:p>
            <a:r>
              <a:rPr lang="en-CA" sz="4800" dirty="0" smtClean="0">
                <a:latin typeface="Cooper Black" pitchFamily="18" charset="0"/>
              </a:rPr>
              <a:t>Slope of the line</a:t>
            </a:r>
            <a:endParaRPr lang="en-CA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2649408"/>
            <a:ext cx="3117032" cy="3954622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What is the rise?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What is the Run?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What is the </a:t>
            </a:r>
            <a:r>
              <a:rPr lang="en-CA" b="1" dirty="0">
                <a:solidFill>
                  <a:schemeClr val="tx1"/>
                </a:solidFill>
              </a:rPr>
              <a:t>slope? </a:t>
            </a:r>
            <a:endParaRPr lang="en-CA" b="1" dirty="0" smtClean="0">
              <a:solidFill>
                <a:schemeClr val="tx1"/>
              </a:solidFill>
            </a:endParaRPr>
          </a:p>
          <a:p>
            <a:pPr algn="ctr"/>
            <a:endParaRPr lang="en-CA" b="1" dirty="0">
              <a:solidFill>
                <a:schemeClr val="tx1"/>
              </a:solidFill>
            </a:endParaRP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Is </a:t>
            </a:r>
            <a:r>
              <a:rPr lang="en-CA" b="1" dirty="0">
                <a:solidFill>
                  <a:schemeClr val="tx1"/>
                </a:solidFill>
              </a:rPr>
              <a:t>this a positive or negative slope?</a:t>
            </a:r>
          </a:p>
          <a:p>
            <a:pPr algn="ctr"/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767" y="836712"/>
            <a:ext cx="6981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2331"/>
            <a:ext cx="5796136" cy="45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03648" y="2383873"/>
            <a:ext cx="1656184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3923928" y="4005064"/>
            <a:ext cx="1656184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1808878" y="5301208"/>
            <a:ext cx="1656184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397624" cy="864096"/>
          </a:xfrm>
          <a:solidFill>
            <a:srgbClr val="92D050"/>
          </a:solidFill>
        </p:spPr>
        <p:txBody>
          <a:bodyPr/>
          <a:lstStyle/>
          <a:p>
            <a:r>
              <a:rPr lang="en-CA" sz="4800" dirty="0" smtClean="0">
                <a:latin typeface="Cooper Black" pitchFamily="18" charset="0"/>
              </a:rPr>
              <a:t>Slope of the line</a:t>
            </a:r>
            <a:endParaRPr lang="en-CA" sz="4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dirty="0" smtClean="0">
                <a:solidFill>
                  <a:srgbClr val="0000FF"/>
                </a:solidFill>
                <a:latin typeface="Berlin Sans FB" pitchFamily="34" charset="0"/>
              </a:rPr>
              <a:t>#4</a:t>
            </a:r>
            <a:endParaRPr lang="en-CA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4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683569" y="908720"/>
            <a:ext cx="7119232" cy="6530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spcAft>
                <a:spcPts val="0"/>
              </a:spcAft>
            </a:pPr>
            <a:r>
              <a:rPr lang="en-CA" sz="2800" b="1" dirty="0" smtClean="0">
                <a:effectLst/>
                <a:latin typeface="Cambria"/>
                <a:ea typeface="Times New Roman"/>
                <a:cs typeface="Times New Roman"/>
              </a:rPr>
              <a:t>1. Sketch </a:t>
            </a:r>
            <a:r>
              <a:rPr lang="en-CA" sz="2800" b="1" dirty="0">
                <a:effectLst/>
                <a:latin typeface="Cambria"/>
                <a:ea typeface="Times New Roman"/>
                <a:cs typeface="Times New Roman"/>
              </a:rPr>
              <a:t>a line with a negative slope                      </a:t>
            </a:r>
            <a:endParaRPr lang="en-CA" sz="2400" dirty="0">
              <a:effectLst/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688" y="2132856"/>
            <a:ext cx="561662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ontent Placeholder 2"/>
          <p:cNvSpPr>
            <a:spLocks noGrp="1"/>
          </p:cNvSpPr>
          <p:nvPr/>
        </p:nvSpPr>
        <p:spPr>
          <a:xfrm>
            <a:off x="179512" y="1600529"/>
            <a:ext cx="8856984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CA" b="1" dirty="0">
                <a:effectLst/>
                <a:latin typeface="Cambria"/>
                <a:ea typeface="Times New Roman"/>
              </a:rPr>
              <a:t>negative slope                                     b) positive slope                                   </a:t>
            </a:r>
            <a:r>
              <a:rPr lang="en-CA" b="1" dirty="0" smtClean="0">
                <a:effectLst/>
                <a:latin typeface="Cambria"/>
                <a:ea typeface="Times New Roman"/>
              </a:rPr>
              <a:t> </a:t>
            </a:r>
            <a:r>
              <a:rPr lang="en-CA" b="1" dirty="0">
                <a:effectLst/>
                <a:latin typeface="Cambria"/>
                <a:ea typeface="Times New Roman"/>
              </a:rPr>
              <a:t>c) zero slope</a:t>
            </a:r>
            <a:endParaRPr lang="en-CA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4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/>
        </p:nvSpPr>
        <p:spPr>
          <a:xfrm>
            <a:off x="1115615" y="1104583"/>
            <a:ext cx="6687185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spcAft>
                <a:spcPts val="0"/>
              </a:spcAft>
            </a:pPr>
            <a:r>
              <a:rPr lang="en-CA" sz="2000" b="1" dirty="0" smtClean="0">
                <a:effectLst/>
                <a:latin typeface="Cambria"/>
                <a:ea typeface="Times New Roman"/>
                <a:cs typeface="Times New Roman"/>
              </a:rPr>
              <a:t>1. Sketch </a:t>
            </a:r>
            <a:r>
              <a:rPr lang="en-CA" sz="2000" b="1" dirty="0">
                <a:effectLst/>
                <a:latin typeface="Cambria"/>
                <a:ea typeface="Times New Roman"/>
                <a:cs typeface="Times New Roman"/>
              </a:rPr>
              <a:t>a line with a negative slope                      </a:t>
            </a:r>
            <a:endParaRPr lang="en-CA" dirty="0">
              <a:effectLst/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688" y="2132856"/>
            <a:ext cx="561662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ontent Placeholder 2"/>
          <p:cNvSpPr>
            <a:spLocks noGrp="1"/>
          </p:cNvSpPr>
          <p:nvPr/>
        </p:nvSpPr>
        <p:spPr>
          <a:xfrm>
            <a:off x="179512" y="1600529"/>
            <a:ext cx="8856984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lphaLcParenR"/>
            </a:pPr>
            <a:r>
              <a:rPr lang="en-CA" sz="2800" b="1" dirty="0">
                <a:latin typeface="Cambria"/>
                <a:ea typeface="Times New Roman"/>
              </a:rPr>
              <a:t>n</a:t>
            </a:r>
            <a:r>
              <a:rPr lang="en-CA" sz="2800" b="1" dirty="0" smtClean="0">
                <a:effectLst/>
                <a:latin typeface="Cambria"/>
                <a:ea typeface="Times New Roman"/>
              </a:rPr>
              <a:t>egative slope  </a:t>
            </a: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3848" y="2708920"/>
            <a:ext cx="3240360" cy="273630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5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/>
        </p:nvSpPr>
        <p:spPr>
          <a:xfrm>
            <a:off x="1115615" y="1104583"/>
            <a:ext cx="6687185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spcAft>
                <a:spcPts val="0"/>
              </a:spcAft>
            </a:pPr>
            <a:r>
              <a:rPr lang="en-CA" sz="2000" b="1" dirty="0" smtClean="0">
                <a:effectLst/>
                <a:latin typeface="Cambria"/>
                <a:ea typeface="Times New Roman"/>
                <a:cs typeface="Times New Roman"/>
              </a:rPr>
              <a:t>1. Sketch </a:t>
            </a:r>
            <a:r>
              <a:rPr lang="en-CA" sz="2000" b="1" dirty="0">
                <a:effectLst/>
                <a:latin typeface="Cambria"/>
                <a:ea typeface="Times New Roman"/>
                <a:cs typeface="Times New Roman"/>
              </a:rPr>
              <a:t>a line with a negative slope                      </a:t>
            </a:r>
            <a:endParaRPr lang="en-CA" dirty="0">
              <a:effectLst/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688" y="2132856"/>
            <a:ext cx="561662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ontent Placeholder 2"/>
          <p:cNvSpPr>
            <a:spLocks noGrp="1"/>
          </p:cNvSpPr>
          <p:nvPr/>
        </p:nvSpPr>
        <p:spPr>
          <a:xfrm>
            <a:off x="1115615" y="1600529"/>
            <a:ext cx="7200801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en-CA" sz="2800" b="1" dirty="0" smtClean="0">
                <a:effectLst/>
                <a:latin typeface="Cambria"/>
                <a:ea typeface="Times New Roman"/>
              </a:rPr>
              <a:t>                  b</a:t>
            </a:r>
            <a:r>
              <a:rPr lang="en-CA" sz="2800" b="1" dirty="0">
                <a:effectLst/>
                <a:latin typeface="Cambria"/>
                <a:ea typeface="Times New Roman"/>
              </a:rPr>
              <a:t>) positive slope                                   </a:t>
            </a:r>
            <a:r>
              <a:rPr lang="en-CA" sz="2800" b="1" dirty="0" smtClean="0">
                <a:effectLst/>
                <a:latin typeface="Cambria"/>
                <a:ea typeface="Times New Roman"/>
              </a:rPr>
              <a:t> </a:t>
            </a: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31840" y="4797152"/>
            <a:ext cx="4032448" cy="5040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/>
        </p:nvSpPr>
        <p:spPr>
          <a:xfrm>
            <a:off x="1115615" y="1104583"/>
            <a:ext cx="6687185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>
              <a:spcAft>
                <a:spcPts val="0"/>
              </a:spcAft>
            </a:pPr>
            <a:r>
              <a:rPr lang="en-CA" sz="2000" b="1" dirty="0" smtClean="0">
                <a:effectLst/>
                <a:latin typeface="Cambria"/>
                <a:ea typeface="Times New Roman"/>
                <a:cs typeface="Times New Roman"/>
              </a:rPr>
              <a:t>1. Sketch </a:t>
            </a:r>
            <a:r>
              <a:rPr lang="en-CA" sz="2000" b="1" dirty="0">
                <a:effectLst/>
                <a:latin typeface="Cambria"/>
                <a:ea typeface="Times New Roman"/>
                <a:cs typeface="Times New Roman"/>
              </a:rPr>
              <a:t>a line with a negative slope                      </a:t>
            </a:r>
            <a:endParaRPr lang="en-CA" dirty="0">
              <a:effectLst/>
              <a:latin typeface="Cambria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688" y="2132856"/>
            <a:ext cx="5616623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ontent Placeholder 2"/>
          <p:cNvSpPr>
            <a:spLocks noGrp="1"/>
          </p:cNvSpPr>
          <p:nvPr/>
        </p:nvSpPr>
        <p:spPr>
          <a:xfrm>
            <a:off x="179512" y="1600529"/>
            <a:ext cx="8856984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en-CA" sz="2800" b="1" dirty="0" smtClean="0">
                <a:effectLst/>
                <a:latin typeface="Cambria"/>
                <a:ea typeface="Times New Roman"/>
              </a:rPr>
              <a:t>c</a:t>
            </a:r>
            <a:r>
              <a:rPr lang="en-CA" sz="2800" b="1" dirty="0">
                <a:effectLst/>
                <a:latin typeface="Cambria"/>
                <a:ea typeface="Times New Roman"/>
              </a:rPr>
              <a:t>) zero slope</a:t>
            </a:r>
            <a:endParaRPr lang="en-CA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CA" sz="12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71800" y="4360467"/>
            <a:ext cx="432048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1483562"/>
              </p:ext>
            </p:extLst>
          </p:nvPr>
        </p:nvGraphicFramePr>
        <p:xfrm>
          <a:off x="1240694" y="2736796"/>
          <a:ext cx="6662612" cy="365760"/>
        </p:xfrm>
        <a:graphic>
          <a:graphicData uri="http://schemas.openxmlformats.org/drawingml/2006/table">
            <a:tbl>
              <a:tblPr/>
              <a:tblGrid>
                <a:gridCol w="3331306"/>
                <a:gridCol w="3331306"/>
              </a:tblGrid>
              <a:tr h="0">
                <a:tc>
                  <a:txBody>
                    <a:bodyPr/>
                    <a:lstStyle/>
                    <a:p>
                      <a:r>
                        <a:rPr lang="en-CA" b="1" dirty="0"/>
                        <a:t>Best-Fit Line #1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        Best-Fit </a:t>
                      </a:r>
                      <a:r>
                        <a:rPr lang="en-CA" b="1" dirty="0"/>
                        <a:t>Line #2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104456" cy="34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176464" cy="34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16288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  <a:cs typeface="Arial" charset="0"/>
              </a:rPr>
              <a:t>Here are two examples of best-fit graph lines. One is drawn correctly, the other is </a:t>
            </a:r>
            <a:r>
              <a:rPr lang="en-US" sz="2800" dirty="0" smtClean="0">
                <a:latin typeface="Arial Black" pitchFamily="34" charset="0"/>
                <a:cs typeface="Arial" charset="0"/>
              </a:rPr>
              <a:t>not.</a:t>
            </a:r>
            <a:r>
              <a:rPr lang="en-US" sz="2000" dirty="0">
                <a:latin typeface="Arial Black" pitchFamily="34" charset="0"/>
                <a:cs typeface="Arial" charset="0"/>
              </a:rPr>
              <a:t/>
            </a:r>
            <a:br>
              <a:rPr lang="en-US" sz="2000" dirty="0">
                <a:latin typeface="Arial Black" pitchFamily="34" charset="0"/>
                <a:cs typeface="Arial" charset="0"/>
              </a:rPr>
            </a:br>
            <a:endParaRPr lang="en-CA" sz="2000" dirty="0">
              <a:latin typeface="Arial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9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0" y="908720"/>
            <a:ext cx="8964488" cy="2016223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CA" b="1" dirty="0" smtClean="0">
                <a:solidFill>
                  <a:schemeClr val="tx1"/>
                </a:solidFill>
              </a:rPr>
              <a:t>2. A </a:t>
            </a:r>
            <a:r>
              <a:rPr lang="en-CA" b="1" dirty="0">
                <a:solidFill>
                  <a:schemeClr val="tx1"/>
                </a:solidFill>
              </a:rPr>
              <a:t>student weighs an empty crucible. Its mass is 20.50 g. She adds </a:t>
            </a:r>
            <a:r>
              <a:rPr lang="en-CA" b="1" dirty="0" smtClean="0">
                <a:solidFill>
                  <a:schemeClr val="tx1"/>
                </a:solidFill>
              </a:rPr>
              <a:t>some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pieces </a:t>
            </a:r>
            <a:r>
              <a:rPr lang="en-CA" b="1" dirty="0">
                <a:solidFill>
                  <a:schemeClr val="tx1"/>
                </a:solidFill>
              </a:rPr>
              <a:t>of magnesium and then she weighs the crucible again. Its new mass is 25.50 g. She heats the crucible and its contents and weighs it every 5 minutes. She obtains the following data</a:t>
            </a:r>
            <a:r>
              <a:rPr lang="en-CA" b="1" dirty="0" smtClean="0">
                <a:solidFill>
                  <a:schemeClr val="tx1"/>
                </a:solidFill>
              </a:rPr>
              <a:t>: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7175698"/>
              </p:ext>
            </p:extLst>
          </p:nvPr>
        </p:nvGraphicFramePr>
        <p:xfrm>
          <a:off x="2411760" y="2935856"/>
          <a:ext cx="3456384" cy="3645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404"/>
                <a:gridCol w="2001980"/>
              </a:tblGrid>
              <a:tr h="117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Time (min)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Mass of Crucible and magnesium (grams)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25.80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26.20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26.65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27.00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27.45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27.85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28.20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28.60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/>
        </p:nvSpPr>
        <p:spPr>
          <a:xfrm>
            <a:off x="5940152" y="3068960"/>
            <a:ext cx="3024336" cy="302433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>
                <a:effectLst/>
                <a:latin typeface="Century Gothic" pitchFamily="34" charset="0"/>
                <a:ea typeface="Calibri"/>
                <a:cs typeface="Garamond"/>
              </a:rPr>
              <a:t>Plot the mass of the crucible's contents and calculate the slope. What do you think is the significance of the slope?</a:t>
            </a:r>
            <a:endParaRPr lang="en-CA" b="1" dirty="0">
              <a:effectLst/>
              <a:latin typeface="Century Gothic" pitchFamily="34" charset="0"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95763"/>
            <a:ext cx="2174079" cy="135306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8" y="4797152"/>
            <a:ext cx="223397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1955852"/>
              </p:ext>
            </p:extLst>
          </p:nvPr>
        </p:nvGraphicFramePr>
        <p:xfrm>
          <a:off x="0" y="908721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2940545"/>
              </p:ext>
            </p:extLst>
          </p:nvPr>
        </p:nvGraphicFramePr>
        <p:xfrm>
          <a:off x="0" y="908721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7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3410856"/>
              </p:ext>
            </p:extLst>
          </p:nvPr>
        </p:nvGraphicFramePr>
        <p:xfrm>
          <a:off x="0" y="908721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2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3242231"/>
              </p:ext>
            </p:extLst>
          </p:nvPr>
        </p:nvGraphicFramePr>
        <p:xfrm>
          <a:off x="0" y="908721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3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014876"/>
              </p:ext>
            </p:extLst>
          </p:nvPr>
        </p:nvGraphicFramePr>
        <p:xfrm>
          <a:off x="0" y="908721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1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1542376"/>
              </p:ext>
            </p:extLst>
          </p:nvPr>
        </p:nvGraphicFramePr>
        <p:xfrm>
          <a:off x="0" y="908721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9812"/>
            <a:ext cx="3935668" cy="2232248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668" y="4782060"/>
            <a:ext cx="5208332" cy="20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0" y="4771223"/>
            <a:ext cx="3923928" cy="20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539552" y="965750"/>
            <a:ext cx="8064896" cy="15840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effectLst/>
                <a:latin typeface="Century Gothic" pitchFamily="34" charset="0"/>
                <a:ea typeface="Calibri"/>
                <a:cs typeface="Garamond"/>
              </a:rPr>
              <a:t>What </a:t>
            </a:r>
            <a:r>
              <a:rPr lang="en-CA" sz="2400" b="1" dirty="0">
                <a:effectLst/>
                <a:latin typeface="Century Gothic" pitchFamily="34" charset="0"/>
                <a:ea typeface="Calibri"/>
                <a:cs typeface="Garamond"/>
              </a:rPr>
              <a:t>do you think is the significance of the slope</a:t>
            </a:r>
            <a:r>
              <a:rPr lang="en-CA" sz="2400" b="1" dirty="0" smtClean="0">
                <a:effectLst/>
                <a:latin typeface="Century Gothic" pitchFamily="34" charset="0"/>
                <a:ea typeface="Calibri"/>
                <a:cs typeface="Garamond"/>
              </a:rPr>
              <a:t>?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effectLst/>
              <a:latin typeface="Century Gothic" pitchFamily="34" charset="0"/>
              <a:ea typeface="Calibri"/>
              <a:cs typeface="Garamond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014534" y="1556792"/>
            <a:ext cx="5050599" cy="23042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FF0000"/>
                </a:solidFill>
                <a:effectLst/>
                <a:latin typeface="Century Gothic" pitchFamily="34" charset="0"/>
                <a:ea typeface="Calibri"/>
                <a:cs typeface="Garamond"/>
              </a:rPr>
              <a:t>It shows us a relationship between the change in mass of a product and time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FF0000"/>
                </a:solidFill>
                <a:latin typeface="Century Gothic" pitchFamily="34" charset="0"/>
                <a:ea typeface="Calibri"/>
                <a:cs typeface="Garamond"/>
              </a:rPr>
              <a:t>(every minute, the mass of a product increased by about 0.08g)</a:t>
            </a:r>
            <a:endParaRPr lang="en-CA" dirty="0">
              <a:solidFill>
                <a:srgbClr val="FF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9812"/>
            <a:ext cx="3935668" cy="2268252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14110"/>
            <a:ext cx="3935668" cy="20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668" y="4941168"/>
            <a:ext cx="5208332" cy="19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332083" y="965751"/>
            <a:ext cx="8676456" cy="7920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u="sng" dirty="0" smtClean="0">
                <a:latin typeface="Century Gothic" pitchFamily="34" charset="0"/>
                <a:ea typeface="Calibri"/>
                <a:cs typeface="Times New Roman"/>
              </a:rPr>
              <a:t>Bonus Question: </a:t>
            </a:r>
            <a:r>
              <a:rPr lang="en-CA" sz="2400" b="1" dirty="0" smtClean="0">
                <a:latin typeface="Century Gothic" pitchFamily="34" charset="0"/>
                <a:ea typeface="Calibri"/>
                <a:cs typeface="Times New Roman"/>
              </a:rPr>
              <a:t>Why was the mass of a crucible and Magnesium increasing when you burned magnesium?</a:t>
            </a:r>
            <a:endParaRPr lang="en-CA" dirty="0">
              <a:effectLst/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3957940" y="2060848"/>
            <a:ext cx="5050599" cy="24482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FF0000"/>
                </a:solidFill>
                <a:effectLst/>
                <a:latin typeface="Century Gothic" pitchFamily="34" charset="0"/>
                <a:ea typeface="Calibri"/>
                <a:cs typeface="Garamond"/>
              </a:rPr>
              <a:t>The reaction was:</a:t>
            </a:r>
          </a:p>
          <a:p>
            <a:pPr algn="ctr">
              <a:spcAft>
                <a:spcPts val="0"/>
              </a:spcAft>
            </a:pPr>
            <a:r>
              <a:rPr lang="en-CA" sz="2400" b="1" dirty="0"/>
              <a:t>2 Mg </a:t>
            </a:r>
            <a:r>
              <a:rPr lang="en-CA" sz="2400" b="1" baseline="-25000" dirty="0"/>
              <a:t>(s) </a:t>
            </a:r>
            <a:r>
              <a:rPr lang="en-CA" sz="2400" b="1" dirty="0"/>
              <a:t>+ O</a:t>
            </a:r>
            <a:r>
              <a:rPr lang="en-CA" sz="2400" b="1" baseline="-25000" dirty="0"/>
              <a:t>2(g)</a:t>
            </a:r>
            <a:r>
              <a:rPr lang="en-CA" sz="2400" b="1" dirty="0"/>
              <a:t> </a:t>
            </a:r>
            <a:r>
              <a:rPr lang="en-CA" sz="2400" b="1" dirty="0">
                <a:sym typeface="Wingdings"/>
              </a:rPr>
              <a:t></a:t>
            </a:r>
            <a:r>
              <a:rPr lang="en-CA" sz="2400" b="1" dirty="0"/>
              <a:t> 2 </a:t>
            </a:r>
            <a:r>
              <a:rPr lang="en-CA" sz="2400" b="1" dirty="0" err="1"/>
              <a:t>MgO</a:t>
            </a:r>
            <a:r>
              <a:rPr lang="en-CA" sz="2400" b="1" baseline="-25000" dirty="0"/>
              <a:t>(s</a:t>
            </a:r>
            <a:r>
              <a:rPr lang="en-CA" sz="2400" b="1" baseline="-25000" dirty="0" smtClean="0"/>
              <a:t>)</a:t>
            </a:r>
          </a:p>
          <a:p>
            <a:pPr algn="ctr">
              <a:spcAft>
                <a:spcPts val="0"/>
              </a:spcAft>
            </a:pPr>
            <a:endParaRPr lang="en-CA" sz="2400" b="1" baseline="-25000" dirty="0"/>
          </a:p>
          <a:p>
            <a:pPr algn="ctr">
              <a:spcAft>
                <a:spcPts val="0"/>
              </a:spcAft>
            </a:pPr>
            <a:endParaRPr lang="en-CA" sz="2400" b="1" baseline="-25000" dirty="0" smtClean="0"/>
          </a:p>
          <a:p>
            <a:pPr algn="ctr">
              <a:spcAft>
                <a:spcPts val="0"/>
              </a:spcAft>
            </a:pPr>
            <a:r>
              <a:rPr lang="en-CA" sz="2400" b="1" dirty="0" err="1" smtClean="0"/>
              <a:t>MgO</a:t>
            </a:r>
            <a:r>
              <a:rPr lang="en-CA" sz="2400" b="1" dirty="0" smtClean="0"/>
              <a:t> is heavier than Mg!!! That is why the mass of the crucible was increasing</a:t>
            </a:r>
          </a:p>
          <a:p>
            <a:pPr algn="ctr">
              <a:spcAft>
                <a:spcPts val="0"/>
              </a:spcAft>
            </a:pPr>
            <a:endParaRPr lang="en-CA" sz="2400" b="1" baseline="-25000" dirty="0">
              <a:solidFill>
                <a:srgbClr val="FF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6608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FF"/>
                </a:solidFill>
                <a:latin typeface="Berlin Sans FB" pitchFamily="34" charset="0"/>
              </a:rPr>
              <a:t>Graphing Practice Problem </a:t>
            </a:r>
            <a:r>
              <a:rPr lang="en-CA" sz="3200" dirty="0" smtClean="0">
                <a:solidFill>
                  <a:srgbClr val="0000FF"/>
                </a:solidFill>
                <a:latin typeface="Berlin Sans FB" pitchFamily="34" charset="0"/>
              </a:rPr>
              <a:t>#4 - Answer</a:t>
            </a:r>
            <a:endParaRPr lang="en-CA" sz="3200" dirty="0">
              <a:solidFill>
                <a:srgbClr val="0000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6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2261592"/>
          </a:xfrm>
        </p:spPr>
        <p:txBody>
          <a:bodyPr/>
          <a:lstStyle/>
          <a:p>
            <a:pPr marL="0" indent="0" algn="ctr">
              <a:buNone/>
            </a:pP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CA" sz="4800" dirty="0" smtClean="0">
                <a:solidFill>
                  <a:srgbClr val="FF0000"/>
                </a:solidFill>
                <a:latin typeface="Arial Black" pitchFamily="34" charset="0"/>
              </a:rPr>
              <a:t>Labeling the graph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latin typeface="Eras Bold ITC" pitchFamily="34" charset="0"/>
              </a:rPr>
              <a:t>Drawing and Interpreting 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3326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636079"/>
              </p:ext>
            </p:extLst>
          </p:nvPr>
        </p:nvGraphicFramePr>
        <p:xfrm>
          <a:off x="1240694" y="2736796"/>
          <a:ext cx="6662612" cy="365760"/>
        </p:xfrm>
        <a:graphic>
          <a:graphicData uri="http://schemas.openxmlformats.org/drawingml/2006/table">
            <a:tbl>
              <a:tblPr/>
              <a:tblGrid>
                <a:gridCol w="3331306"/>
                <a:gridCol w="3331306"/>
              </a:tblGrid>
              <a:tr h="0">
                <a:tc>
                  <a:txBody>
                    <a:bodyPr/>
                    <a:lstStyle/>
                    <a:p>
                      <a:r>
                        <a:rPr lang="en-CA" b="1" dirty="0"/>
                        <a:t>Best-Fit Line #1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        Best-Fit </a:t>
                      </a:r>
                      <a:r>
                        <a:rPr lang="en-CA" b="1" dirty="0"/>
                        <a:t>Line #2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104456" cy="34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176464" cy="34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5536" y="1628800"/>
            <a:ext cx="835292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WHICH GRAPH IS DRAWN CORRECTLY???</a:t>
            </a:r>
            <a:endParaRPr lang="en-C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676456" cy="4525963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  <a:latin typeface="Arial Black" pitchFamily="34" charset="0"/>
              </a:rPr>
              <a:t>Scientific </a:t>
            </a:r>
            <a:r>
              <a:rPr lang="en-CA" sz="3200" b="1" dirty="0" smtClean="0">
                <a:solidFill>
                  <a:srgbClr val="FF0000"/>
                </a:solidFill>
                <a:latin typeface="Arial Black" pitchFamily="34" charset="0"/>
              </a:rPr>
              <a:t>Graphs have to be labeled!</a:t>
            </a:r>
          </a:p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  <a:latin typeface="Arial Black" pitchFamily="34" charset="0"/>
              </a:rPr>
              <a:t>You MUST label:</a:t>
            </a: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marL="514350" indent="-514350">
              <a:buAutoNum type="alphaLcParenR"/>
            </a:pPr>
            <a:r>
              <a:rPr lang="en-CA" sz="3200" b="1" dirty="0" smtClean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 smtClean="0">
                <a:solidFill>
                  <a:srgbClr val="7030A0"/>
                </a:solidFill>
                <a:latin typeface="Arial Narrow" pitchFamily="34" charset="0"/>
              </a:rPr>
              <a:t>X - axis 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(what you are measuring + units)</a:t>
            </a:r>
          </a:p>
          <a:p>
            <a:pPr marL="0" indent="0" algn="ctr">
              <a:buNone/>
            </a:pP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5229200"/>
            <a:ext cx="666095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srgbClr val="FF0000"/>
                </a:solidFill>
              </a:rPr>
              <a:t>FOR EXAMPLE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latin typeface="Eras Bold ITC" pitchFamily="34" charset="0"/>
              </a:rPr>
              <a:t>Drawing and Interpreting 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16174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2713576"/>
              </p:ext>
            </p:extLst>
          </p:nvPr>
        </p:nvGraphicFramePr>
        <p:xfrm>
          <a:off x="-108520" y="764704"/>
          <a:ext cx="8856984" cy="63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71600" y="3861048"/>
            <a:ext cx="6696744" cy="17281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563888" y="6279173"/>
            <a:ext cx="2636115" cy="548680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/>
          <p:cNvSpPr/>
          <p:nvPr/>
        </p:nvSpPr>
        <p:spPr>
          <a:xfrm rot="16200000">
            <a:off x="-886517" y="3198884"/>
            <a:ext cx="2636115" cy="648074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018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676456" cy="4525963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  <a:latin typeface="Arial Black" pitchFamily="34" charset="0"/>
              </a:rPr>
              <a:t>Scientific </a:t>
            </a:r>
            <a:r>
              <a:rPr lang="en-CA" sz="3200" b="1" dirty="0" smtClean="0">
                <a:solidFill>
                  <a:srgbClr val="FF0000"/>
                </a:solidFill>
                <a:latin typeface="Arial Black" pitchFamily="34" charset="0"/>
              </a:rPr>
              <a:t>Graphs have to be labeled!</a:t>
            </a:r>
          </a:p>
          <a:p>
            <a:pPr marL="0" indent="0">
              <a:buNone/>
            </a:pPr>
            <a:r>
              <a:rPr lang="en-CA" sz="3200" b="1" dirty="0" smtClean="0">
                <a:solidFill>
                  <a:schemeClr val="tx1"/>
                </a:solidFill>
                <a:latin typeface="Arial Black" pitchFamily="34" charset="0"/>
              </a:rPr>
              <a:t>You MUST label:</a:t>
            </a: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X - axis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(what you are measuring + units)</a:t>
            </a: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X - axis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(put numbers on them)</a:t>
            </a:r>
          </a:p>
          <a:p>
            <a:pPr marL="0" indent="0" algn="ctr">
              <a:buNone/>
            </a:pP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latin typeface="Eras Bold ITC" pitchFamily="34" charset="0"/>
              </a:rPr>
              <a:t>Drawing and Interpreting 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3866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1507995"/>
              </p:ext>
            </p:extLst>
          </p:nvPr>
        </p:nvGraphicFramePr>
        <p:xfrm>
          <a:off x="-108520" y="764704"/>
          <a:ext cx="8856984" cy="63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971600" y="3861048"/>
            <a:ext cx="6696744" cy="17281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 rot="16200000">
            <a:off x="-2079562" y="3239802"/>
            <a:ext cx="5814293" cy="432050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611559" y="5877272"/>
            <a:ext cx="8064897" cy="485701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27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676456" cy="4525963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  <a:latin typeface="Arial Black" pitchFamily="34" charset="0"/>
              </a:rPr>
              <a:t>Scientific </a:t>
            </a:r>
            <a:r>
              <a:rPr lang="en-CA" sz="3200" b="1" dirty="0" smtClean="0">
                <a:solidFill>
                  <a:srgbClr val="FF0000"/>
                </a:solidFill>
                <a:latin typeface="Arial Black" pitchFamily="34" charset="0"/>
              </a:rPr>
              <a:t>Graphs have to be labeled!</a:t>
            </a:r>
          </a:p>
          <a:p>
            <a:pPr marL="0" indent="0">
              <a:buNone/>
            </a:pPr>
            <a:r>
              <a:rPr lang="en-CA" sz="3200" b="1" dirty="0" smtClean="0">
                <a:solidFill>
                  <a:schemeClr val="tx1"/>
                </a:solidFill>
                <a:latin typeface="Arial Black" pitchFamily="34" charset="0"/>
              </a:rPr>
              <a:t>You MUST label:</a:t>
            </a: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X - axis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(what you are measuring + units)</a:t>
            </a: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X - axis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(put numbers on them)</a:t>
            </a: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he graph (give name to your graph)</a:t>
            </a:r>
          </a:p>
          <a:p>
            <a:pPr marL="0" indent="0" algn="ctr">
              <a:buNone/>
            </a:pP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latin typeface="Eras Bold ITC" pitchFamily="34" charset="0"/>
              </a:rPr>
              <a:t>Drawing and Interpreting 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3866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670868"/>
              </p:ext>
            </p:extLst>
          </p:nvPr>
        </p:nvGraphicFramePr>
        <p:xfrm>
          <a:off x="-108520" y="764704"/>
          <a:ext cx="8856984" cy="63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6672"/>
            <a:ext cx="776848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Change in Mass </a:t>
            </a:r>
            <a:r>
              <a:rPr lang="en-CA" sz="2800" dirty="0">
                <a:solidFill>
                  <a:schemeClr val="tx1"/>
                </a:solidFill>
                <a:latin typeface="Arial Black" pitchFamily="34" charset="0"/>
              </a:rPr>
              <a:t>vs.</a:t>
            </a: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CA" sz="2800" dirty="0">
                <a:solidFill>
                  <a:schemeClr val="tx1"/>
                </a:solidFill>
                <a:latin typeface="Arial Black" pitchFamily="34" charset="0"/>
              </a:rPr>
              <a:t>Time of </a:t>
            </a: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reaction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71600" y="3861048"/>
            <a:ext cx="6696744" cy="17281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99592" y="404664"/>
            <a:ext cx="7668291" cy="576063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554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676456" cy="4525963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>
                <a:solidFill>
                  <a:srgbClr val="FF0000"/>
                </a:solidFill>
                <a:latin typeface="Arial Black" pitchFamily="34" charset="0"/>
              </a:rPr>
              <a:t>Scientific </a:t>
            </a:r>
            <a:r>
              <a:rPr lang="en-CA" sz="3200" b="1" dirty="0" smtClean="0">
                <a:solidFill>
                  <a:srgbClr val="FF0000"/>
                </a:solidFill>
                <a:latin typeface="Arial Black" pitchFamily="34" charset="0"/>
              </a:rPr>
              <a:t>Graphs have to be labeled!</a:t>
            </a:r>
          </a:p>
          <a:p>
            <a:pPr marL="0" indent="0">
              <a:buNone/>
            </a:pPr>
            <a:r>
              <a:rPr lang="en-CA" sz="3200" b="1" dirty="0" smtClean="0">
                <a:solidFill>
                  <a:schemeClr val="tx1"/>
                </a:solidFill>
                <a:latin typeface="Arial Black" pitchFamily="34" charset="0"/>
              </a:rPr>
              <a:t>You MUST label:</a:t>
            </a: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X - axis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(what you are measuring + units)</a:t>
            </a:r>
          </a:p>
          <a:p>
            <a:pPr marL="514350" indent="-514350">
              <a:buAutoNum type="alphaLcParenR"/>
            </a:pP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Y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en-CA" sz="3200" b="1" dirty="0">
                <a:solidFill>
                  <a:srgbClr val="7030A0"/>
                </a:solidFill>
                <a:latin typeface="Arial Narrow" pitchFamily="34" charset="0"/>
              </a:rPr>
              <a:t>X - axis</a:t>
            </a:r>
            <a:r>
              <a:rPr lang="en-CA" sz="3200" b="1" dirty="0">
                <a:solidFill>
                  <a:schemeClr val="tx1"/>
                </a:solidFill>
                <a:latin typeface="Arial Narrow" pitchFamily="34" charset="0"/>
              </a:rPr>
              <a:t>(put numbers on them)</a:t>
            </a:r>
          </a:p>
          <a:p>
            <a:pPr marL="514350" indent="-514350">
              <a:buAutoNum type="alphaLcParenR"/>
            </a:pP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The graph (give name to your graph)</a:t>
            </a:r>
          </a:p>
          <a:p>
            <a:pPr marL="514350" indent="-514350">
              <a:buAutoNum type="alphaLcParenR"/>
            </a:pPr>
            <a:r>
              <a:rPr lang="en-CA" sz="3200" b="1" dirty="0" smtClean="0">
                <a:solidFill>
                  <a:schemeClr val="tx1"/>
                </a:solidFill>
                <a:latin typeface="Arial Narrow" pitchFamily="34" charset="0"/>
              </a:rPr>
              <a:t>Any lines which you might have on the graph</a:t>
            </a:r>
          </a:p>
          <a:p>
            <a:pPr marL="0" indent="0" algn="ctr">
              <a:buNone/>
            </a:pPr>
            <a:endParaRPr lang="en-CA" sz="32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CA" sz="32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dirty="0">
                <a:latin typeface="Eras Bold ITC" pitchFamily="34" charset="0"/>
              </a:rPr>
              <a:t>Drawing and Interpreting 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15297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1328124"/>
              </p:ext>
            </p:extLst>
          </p:nvPr>
        </p:nvGraphicFramePr>
        <p:xfrm>
          <a:off x="-108520" y="764704"/>
          <a:ext cx="8856984" cy="63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6672"/>
            <a:ext cx="776848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chemeClr val="tx1"/>
                </a:solidFill>
                <a:latin typeface="Arial Black" pitchFamily="34" charset="0"/>
              </a:rPr>
              <a:t>I</a:t>
            </a: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ncrease in Mass </a:t>
            </a:r>
            <a:r>
              <a:rPr lang="en-CA" sz="2800" dirty="0">
                <a:solidFill>
                  <a:schemeClr val="tx1"/>
                </a:solidFill>
                <a:latin typeface="Arial Black" pitchFamily="34" charset="0"/>
              </a:rPr>
              <a:t>vs.</a:t>
            </a: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CA" sz="2800" dirty="0">
                <a:solidFill>
                  <a:schemeClr val="tx1"/>
                </a:solidFill>
                <a:latin typeface="Arial Black" pitchFamily="34" charset="0"/>
              </a:rPr>
              <a:t>Time of </a:t>
            </a: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reaction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0003" y="4527122"/>
            <a:ext cx="2367880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dirty="0" smtClean="0">
                <a:solidFill>
                  <a:srgbClr val="FF0000"/>
                </a:solidFill>
                <a:latin typeface="Arial Black" pitchFamily="34" charset="0"/>
              </a:rPr>
              <a:t>Student 1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9525" y="2668626"/>
            <a:ext cx="2367880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dirty="0" smtClean="0">
                <a:solidFill>
                  <a:schemeClr val="tx1"/>
                </a:solidFill>
                <a:latin typeface="Arial Black" pitchFamily="34" charset="0"/>
              </a:rPr>
              <a:t>Student 2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71600" y="3861048"/>
            <a:ext cx="6696744" cy="17281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289525" y="2646212"/>
            <a:ext cx="2151856" cy="576063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6200003" y="4527122"/>
            <a:ext cx="2079848" cy="576063"/>
          </a:xfrm>
          <a:prstGeom prst="roundRect">
            <a:avLst/>
          </a:prstGeom>
          <a:noFill/>
          <a:ln w="60325" cap="flat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361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77585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Graphing Practice Problem </a:t>
            </a:r>
            <a:r>
              <a:rPr lang="en-CA" b="1" dirty="0" smtClean="0">
                <a:solidFill>
                  <a:srgbClr val="C00000"/>
                </a:solidFill>
              </a:rPr>
              <a:t>#5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512168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Ethylene (</a:t>
            </a:r>
            <a:r>
              <a:rPr lang="en-CA" dirty="0" smtClean="0">
                <a:solidFill>
                  <a:schemeClr val="tx1"/>
                </a:solidFill>
              </a:rPr>
              <a:t>C</a:t>
            </a:r>
            <a:r>
              <a:rPr lang="en-CA" baseline="-25000" dirty="0" smtClean="0">
                <a:solidFill>
                  <a:schemeClr val="tx1"/>
                </a:solidFill>
              </a:rPr>
              <a:t>2</a:t>
            </a:r>
            <a:r>
              <a:rPr lang="en-CA" dirty="0" smtClean="0">
                <a:solidFill>
                  <a:schemeClr val="tx1"/>
                </a:solidFill>
              </a:rPr>
              <a:t>H</a:t>
            </a:r>
            <a:r>
              <a:rPr lang="en-CA" baseline="-25000" dirty="0" smtClean="0">
                <a:solidFill>
                  <a:schemeClr val="tx1"/>
                </a:solidFill>
              </a:rPr>
              <a:t>4</a:t>
            </a:r>
            <a:r>
              <a:rPr lang="en-CA" b="1" dirty="0" smtClean="0">
                <a:solidFill>
                  <a:schemeClr val="tx1"/>
                </a:solidFill>
              </a:rPr>
              <a:t>) is </a:t>
            </a:r>
            <a:r>
              <a:rPr lang="en-CA" b="1" dirty="0">
                <a:solidFill>
                  <a:schemeClr val="tx1"/>
                </a:solidFill>
              </a:rPr>
              <a:t>a plant hormone that causes fruit to mature. The data above concerns the amount of </a:t>
            </a:r>
            <a:r>
              <a:rPr lang="en-CA" b="1" dirty="0" smtClean="0">
                <a:solidFill>
                  <a:schemeClr val="tx1"/>
                </a:solidFill>
              </a:rPr>
              <a:t>days (from the spraying until maturity of the fruit) versus the amount of ethylene that </a:t>
            </a:r>
            <a:r>
              <a:rPr lang="en-CA" b="1" smtClean="0">
                <a:solidFill>
                  <a:schemeClr val="tx1"/>
                </a:solidFill>
              </a:rPr>
              <a:t>was used. </a:t>
            </a:r>
            <a:endParaRPr lang="en-CA" b="1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539552" y="965751"/>
            <a:ext cx="8064896" cy="12316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effectLst/>
                <a:latin typeface="Century Gothic" pitchFamily="34" charset="0"/>
                <a:ea typeface="Calibri"/>
                <a:cs typeface="Garamond"/>
              </a:rPr>
              <a:t>Take a graph from Practice Problem #1 and label it correctly as we just discussed!!!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effectLst/>
              <a:latin typeface="Century Gothic" pitchFamily="34" charset="0"/>
              <a:ea typeface="Calibri"/>
              <a:cs typeface="Garamon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1436969"/>
              </p:ext>
            </p:extLst>
          </p:nvPr>
        </p:nvGraphicFramePr>
        <p:xfrm>
          <a:off x="251520" y="3645024"/>
          <a:ext cx="8352928" cy="288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857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Amount of ethylene (ml/m</a:t>
                      </a:r>
                      <a:r>
                        <a:rPr lang="en-CA" sz="1400" baseline="30000" dirty="0">
                          <a:effectLst/>
                        </a:rPr>
                        <a:t>2</a:t>
                      </a:r>
                      <a:r>
                        <a:rPr lang="en-CA" sz="1400" dirty="0">
                          <a:effectLst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Wine sap Apples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(Days to Maturity)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Golden Apples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(Days to Maturity)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Gala Apples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(Days to Maturity)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14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12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13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11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25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30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35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8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7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85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6847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51720" y="2060848"/>
            <a:ext cx="3672408" cy="180020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1720" y="2420888"/>
            <a:ext cx="3672408" cy="187220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1720" y="1844824"/>
            <a:ext cx="3672408" cy="2448272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77585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Graphing Practice Problem </a:t>
            </a:r>
            <a:r>
              <a:rPr lang="en-CA" b="1" dirty="0" smtClean="0">
                <a:solidFill>
                  <a:srgbClr val="C00000"/>
                </a:solidFill>
              </a:rPr>
              <a:t>#5</a:t>
            </a:r>
            <a:endParaRPr lang="en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3200" b="1" dirty="0">
                <a:solidFill>
                  <a:schemeClr val="tx1"/>
                </a:solidFill>
                <a:latin typeface="Arial Black" pitchFamily="34" charset="0"/>
              </a:rPr>
              <a:t>Scientific Graphs: </a:t>
            </a:r>
          </a:p>
          <a:p>
            <a:pPr algn="ctr"/>
            <a:r>
              <a:rPr lang="en-CA" sz="3200" dirty="0" smtClean="0">
                <a:solidFill>
                  <a:srgbClr val="FF0000"/>
                </a:solidFill>
                <a:latin typeface="Arial Black" pitchFamily="34" charset="0"/>
              </a:rPr>
              <a:t>Independent and Dependant variables</a:t>
            </a: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891695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51720" y="2060848"/>
            <a:ext cx="3672408" cy="180020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1720" y="2420888"/>
            <a:ext cx="3672408" cy="187220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1720" y="1844824"/>
            <a:ext cx="3672408" cy="2448272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5638800"/>
            <a:ext cx="4068452" cy="404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CA" sz="1800" b="1" dirty="0">
                <a:solidFill>
                  <a:schemeClr val="tx1"/>
                </a:solidFill>
              </a:rPr>
              <a:t>Amount of ethylene (ml/m</a:t>
            </a:r>
            <a:r>
              <a:rPr lang="en-CA" sz="1800" b="1" baseline="30000" dirty="0">
                <a:solidFill>
                  <a:schemeClr val="tx1"/>
                </a:solidFill>
              </a:rPr>
              <a:t>2</a:t>
            </a:r>
            <a:r>
              <a:rPr lang="en-CA" sz="1800" b="1" dirty="0">
                <a:solidFill>
                  <a:schemeClr val="tx1"/>
                </a:solidFill>
              </a:rPr>
              <a:t>)</a:t>
            </a:r>
            <a:endParaRPr lang="en-CA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6200000">
            <a:off x="-1774420" y="4090764"/>
            <a:ext cx="4068452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CA" sz="1800" b="1" dirty="0" smtClean="0">
                <a:solidFill>
                  <a:schemeClr val="tx1"/>
                </a:solidFill>
              </a:rPr>
              <a:t>Days to maturity (days)</a:t>
            </a:r>
            <a:endParaRPr lang="en-CA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en-CA" sz="3200" dirty="0" smtClean="0"/>
          </a:p>
          <a:p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52400"/>
            <a:ext cx="7815598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chemeClr val="tx1"/>
                </a:solidFill>
                <a:latin typeface="Agency FB" pitchFamily="34" charset="0"/>
              </a:rPr>
              <a:t>The number of days to the maturity of the </a:t>
            </a:r>
            <a:r>
              <a:rPr lang="en-CA" sz="2800" b="1" dirty="0" smtClean="0">
                <a:solidFill>
                  <a:schemeClr val="tx1"/>
                </a:solidFill>
                <a:latin typeface="Agency FB" pitchFamily="34" charset="0"/>
              </a:rPr>
              <a:t>apples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CA" sz="2800" b="1" dirty="0">
                <a:solidFill>
                  <a:schemeClr val="tx1"/>
                </a:solidFill>
                <a:latin typeface="Agency FB" pitchFamily="34" charset="0"/>
              </a:rPr>
              <a:t>vs. </a:t>
            </a:r>
            <a:r>
              <a:rPr lang="en-CA" sz="2800" b="1" dirty="0" smtClean="0">
                <a:solidFill>
                  <a:schemeClr val="tx1"/>
                </a:solidFill>
                <a:latin typeface="Agency FB" pitchFamily="34" charset="0"/>
              </a:rPr>
              <a:t>amount </a:t>
            </a:r>
            <a:r>
              <a:rPr lang="en-CA" sz="2800" b="1" dirty="0">
                <a:solidFill>
                  <a:schemeClr val="tx1"/>
                </a:solidFill>
                <a:latin typeface="Agency FB" pitchFamily="34" charset="0"/>
              </a:rPr>
              <a:t>of  ethylene used</a:t>
            </a:r>
            <a:endParaRPr lang="en-CA" sz="4400" dirty="0" smtClean="0">
              <a:latin typeface="Agency FB" pitchFamily="34" charset="0"/>
            </a:endParaRPr>
          </a:p>
          <a:p>
            <a:endParaRPr lang="en-CA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1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Bauhaus 93" pitchFamily="82" charset="0"/>
              </a:rPr>
              <a:t>Graphing</a:t>
            </a:r>
            <a:r>
              <a:rPr lang="en-US" sz="4000" b="1" dirty="0" smtClean="0">
                <a:latin typeface="Bauhaus 93" pitchFamily="82" charset="0"/>
              </a:rPr>
              <a:t> – Pictorial Representation of Data</a:t>
            </a:r>
            <a:endParaRPr lang="en-US" sz="4000" b="1" dirty="0">
              <a:latin typeface="Bauhaus 93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209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4495800"/>
            <a:ext cx="3200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4495800"/>
            <a:ext cx="2971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decreases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4572000"/>
            <a:ext cx="2895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 increases very quickly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399"/>
            <a:ext cx="7391400" cy="468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4724400"/>
            <a:ext cx="723900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+mn-cs"/>
              </a:rPr>
              <a:t>Calculate slope NOT using data points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000" dirty="0" smtClean="0">
                <a:solidFill>
                  <a:srgbClr val="0000FF"/>
                </a:solidFill>
                <a:latin typeface="Copperplate Gothic Bold" pitchFamily="34" charset="0"/>
              </a:rPr>
              <a:t>Write the equation of the line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pperplate Gothic Bold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791200"/>
            <a:ext cx="4581525" cy="542925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58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Bauhaus 93" pitchFamily="82" charset="0"/>
              </a:rPr>
              <a:t>1.2 Activity: Graphing Relationship</a:t>
            </a:r>
            <a:endParaRPr lang="en-CA" sz="4000" dirty="0">
              <a:latin typeface="Bauhaus 93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685800"/>
          </a:xfrm>
        </p:spPr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76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  <a:solidFill>
            <a:srgbClr val="99FF99"/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Bauhaus 93" pitchFamily="82" charset="0"/>
              </a:rPr>
              <a:t>1.2 Activity: Graphing Relationship</a:t>
            </a:r>
            <a:endParaRPr lang="en-CA" sz="4000" dirty="0">
              <a:latin typeface="Bauhaus 93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043487" cy="54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1066800"/>
            <a:ext cx="3810000" cy="5410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Linear relationship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smtClean="0">
                <a:latin typeface="Agency FB" pitchFamily="34" charset="0"/>
              </a:rPr>
              <a:t>4˚C/min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42</a:t>
            </a:r>
            <a:r>
              <a:rPr lang="en-US" sz="2800" b="1" dirty="0" smtClean="0">
                <a:latin typeface="Agency FB" pitchFamily="34" charset="0"/>
              </a:rPr>
              <a:t> ˚C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Temperature = (</a:t>
            </a:r>
            <a:r>
              <a:rPr lang="en-US" sz="2800" b="1" dirty="0" smtClean="0">
                <a:latin typeface="Agency FB" pitchFamily="34" charset="0"/>
              </a:rPr>
              <a:t>4˚C/min) time + 22 ˚C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 14.5 min (use graph or the equation)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sz="2800" b="1" dirty="0" smtClean="0">
                <a:latin typeface="Agency FB" pitchFamily="34" charset="0"/>
              </a:rPr>
              <a:t>Temperature of water at the beginning (room temperature)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gency FB" pitchFamily="34" charset="0"/>
              </a:rPr>
              <a:t>Uneven heating etc…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6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25752" cy="864096"/>
          </a:xfrm>
          <a:solidFill>
            <a:srgbClr val="FFCC66"/>
          </a:solidFill>
        </p:spPr>
        <p:txBody>
          <a:bodyPr/>
          <a:lstStyle/>
          <a:p>
            <a:r>
              <a:rPr lang="en-CA" sz="4800" dirty="0" smtClean="0">
                <a:latin typeface="Bauhaus 93" pitchFamily="82" charset="0"/>
              </a:rPr>
              <a:t>HOMEWORK</a:t>
            </a:r>
            <a:endParaRPr lang="en-CA" sz="48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00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4400" dirty="0" smtClean="0">
                <a:solidFill>
                  <a:srgbClr val="FF0000"/>
                </a:solidFill>
                <a:latin typeface="Cooper Black" pitchFamily="18" charset="0"/>
              </a:rPr>
              <a:t>1.2 Review Questions</a:t>
            </a:r>
          </a:p>
          <a:p>
            <a:pPr algn="ctr">
              <a:buNone/>
            </a:pPr>
            <a:r>
              <a:rPr lang="en-CA" sz="4400" dirty="0" smtClean="0">
                <a:solidFill>
                  <a:srgbClr val="0000FF"/>
                </a:solidFill>
                <a:latin typeface="Cooper Black" pitchFamily="18" charset="0"/>
              </a:rPr>
              <a:t>Problems</a:t>
            </a:r>
            <a:r>
              <a:rPr lang="en-CA" sz="4400" dirty="0" smtClean="0">
                <a:latin typeface="Cooper Black" pitchFamily="18" charset="0"/>
              </a:rPr>
              <a:t>: 11 and 12</a:t>
            </a:r>
            <a:endParaRPr lang="en-CA" sz="4400" dirty="0" smtClean="0">
              <a:solidFill>
                <a:schemeClr val="tx1"/>
              </a:solidFill>
              <a:latin typeface="Cooper Black" pitchFamily="18" charset="0"/>
            </a:endParaRP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5276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25752" cy="864096"/>
          </a:xfrm>
          <a:solidFill>
            <a:srgbClr val="FFCC66"/>
          </a:solidFill>
        </p:spPr>
        <p:txBody>
          <a:bodyPr/>
          <a:lstStyle/>
          <a:p>
            <a:r>
              <a:rPr lang="en-CA" sz="4800" dirty="0" smtClean="0">
                <a:latin typeface="Bauhaus 93" pitchFamily="82" charset="0"/>
              </a:rPr>
              <a:t>Interpreting Data</a:t>
            </a:r>
            <a:endParaRPr lang="en-CA" sz="48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3600" dirty="0">
                <a:solidFill>
                  <a:schemeClr val="tx1"/>
                </a:solidFill>
                <a:latin typeface="Cooper Black" pitchFamily="18" charset="0"/>
              </a:rPr>
              <a:t>it is also important that you be able to </a:t>
            </a:r>
            <a:r>
              <a:rPr lang="en-CA" sz="3600" dirty="0" smtClean="0">
                <a:solidFill>
                  <a:schemeClr val="tx1"/>
                </a:solidFill>
                <a:latin typeface="Cooper Black" pitchFamily="18" charset="0"/>
              </a:rPr>
              <a:t>interpret </a:t>
            </a:r>
            <a:r>
              <a:rPr lang="en-CA" sz="3600" dirty="0">
                <a:solidFill>
                  <a:schemeClr val="tx1"/>
                </a:solidFill>
                <a:latin typeface="Cooper Black" pitchFamily="18" charset="0"/>
              </a:rPr>
              <a:t>data that </a:t>
            </a:r>
            <a:r>
              <a:rPr lang="en-CA" sz="3600" dirty="0" smtClean="0">
                <a:solidFill>
                  <a:schemeClr val="tx1"/>
                </a:solidFill>
                <a:latin typeface="Cooper Black" pitchFamily="18" charset="0"/>
              </a:rPr>
              <a:t>are </a:t>
            </a:r>
            <a:r>
              <a:rPr lang="en-CA" sz="3600" dirty="0">
                <a:solidFill>
                  <a:schemeClr val="tx1"/>
                </a:solidFill>
                <a:latin typeface="Cooper Black" pitchFamily="18" charset="0"/>
              </a:rPr>
              <a:t>represented </a:t>
            </a:r>
            <a:r>
              <a:rPr lang="en-CA" sz="3600" dirty="0" smtClean="0">
                <a:solidFill>
                  <a:schemeClr val="tx1"/>
                </a:solidFill>
                <a:latin typeface="Cooper Black" pitchFamily="18" charset="0"/>
              </a:rPr>
              <a:t>by a graph. 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5276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72819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tx1"/>
                </a:solidFill>
              </a:rPr>
              <a:t>Example# 1 </a:t>
            </a:r>
            <a:r>
              <a:rPr lang="en-CA" dirty="0" smtClean="0">
                <a:solidFill>
                  <a:schemeClr val="tx1"/>
                </a:solidFill>
              </a:rPr>
              <a:t>Identify </a:t>
            </a:r>
            <a:r>
              <a:rPr lang="en-CA" dirty="0">
                <a:solidFill>
                  <a:schemeClr val="tx1"/>
                </a:solidFill>
              </a:rPr>
              <a:t>the graph that matches each of the following stories: 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I had just left home when I realized I had forgotten my books so I went back to pick them up. </a:t>
            </a:r>
          </a:p>
          <a:p>
            <a:endParaRPr lang="en-CA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8604"/>
            <a:ext cx="9144000" cy="437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04048" y="4668302"/>
            <a:ext cx="4139952" cy="20010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25752" cy="533400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CA" sz="4000" dirty="0" smtClean="0">
                <a:latin typeface="Bauhaus 93" pitchFamily="82" charset="0"/>
              </a:rPr>
              <a:t>Interpreting Data</a:t>
            </a:r>
            <a:endParaRPr lang="en-CA" sz="40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22413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 smtClean="0"/>
              <a:t>Example # 2: </a:t>
            </a:r>
            <a:r>
              <a:rPr lang="en-CA" dirty="0" smtClean="0">
                <a:solidFill>
                  <a:schemeClr val="tx1"/>
                </a:solidFill>
              </a:rPr>
              <a:t>Identify </a:t>
            </a:r>
            <a:r>
              <a:rPr lang="en-CA" dirty="0">
                <a:solidFill>
                  <a:schemeClr val="tx1"/>
                </a:solidFill>
              </a:rPr>
              <a:t>the graph that matches each of the following stories: 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Things </a:t>
            </a:r>
            <a:r>
              <a:rPr lang="en-CA" b="1" dirty="0">
                <a:solidFill>
                  <a:srgbClr val="FF0000"/>
                </a:solidFill>
              </a:rPr>
              <a:t>went fine until I had a flat tire. </a:t>
            </a:r>
          </a:p>
          <a:p>
            <a:endParaRPr lang="en-CA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87566"/>
            <a:ext cx="9121497" cy="46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32040" y="2060848"/>
            <a:ext cx="4211960" cy="20010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25752" cy="533400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CA" sz="4000" dirty="0" smtClean="0">
                <a:latin typeface="Bauhaus 93" pitchFamily="82" charset="0"/>
              </a:rPr>
              <a:t>Interpreting Data</a:t>
            </a:r>
            <a:endParaRPr lang="en-CA" sz="40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58417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 smtClean="0"/>
              <a:t>Example # 3: </a:t>
            </a:r>
            <a:r>
              <a:rPr lang="en-CA" dirty="0" smtClean="0"/>
              <a:t>Identify </a:t>
            </a:r>
            <a:r>
              <a:rPr lang="en-CA" dirty="0"/>
              <a:t>the graph that matches each of the following stories: 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I </a:t>
            </a:r>
            <a:r>
              <a:rPr lang="en-CA" b="1" dirty="0">
                <a:solidFill>
                  <a:srgbClr val="FF0000"/>
                </a:solidFill>
              </a:rPr>
              <a:t>started out calmly, but sped up when I realized I was going to be </a:t>
            </a:r>
            <a:r>
              <a:rPr lang="en-CA" b="1" dirty="0" smtClean="0">
                <a:solidFill>
                  <a:srgbClr val="FF0000"/>
                </a:solidFill>
              </a:rPr>
              <a:t>late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7198"/>
            <a:ext cx="9013993" cy="434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420888"/>
            <a:ext cx="4139952" cy="20010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25752" cy="533400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CA" sz="4000" dirty="0" smtClean="0">
                <a:latin typeface="Bauhaus 93" pitchFamily="82" charset="0"/>
              </a:rPr>
              <a:t>Interpreting Data</a:t>
            </a:r>
            <a:endParaRPr lang="en-CA" sz="40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7584607"/>
              </p:ext>
            </p:extLst>
          </p:nvPr>
        </p:nvGraphicFramePr>
        <p:xfrm>
          <a:off x="6084168" y="1124744"/>
          <a:ext cx="28083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Time (min)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Mass (grams)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4.7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7.3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0111" y="4945198"/>
            <a:ext cx="8229600" cy="1796169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CA" sz="3200" b="1" dirty="0" smtClean="0">
                <a:solidFill>
                  <a:schemeClr val="tx1"/>
                </a:solidFill>
                <a:latin typeface="Arial Black" pitchFamily="34" charset="0"/>
              </a:rPr>
              <a:t>This is data I obtained when I performed a certain chemical reaction. I observed and measured the change in mass of a chemical during 6 minutes.</a:t>
            </a:r>
            <a:endParaRPr lang="en-CA" sz="3200" dirty="0"/>
          </a:p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Time (min)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20931" y="23082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Mass (grams)</a:t>
            </a:r>
            <a:endParaRPr lang="en-CA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0962209"/>
              </p:ext>
            </p:extLst>
          </p:nvPr>
        </p:nvGraphicFramePr>
        <p:xfrm>
          <a:off x="364178" y="1124744"/>
          <a:ext cx="5166320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1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979512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00FF"/>
                </a:solidFill>
                <a:latin typeface="Britannic Bold" pitchFamily="34" charset="0"/>
              </a:rPr>
              <a:t>Graphing Practice Problem </a:t>
            </a:r>
            <a:r>
              <a:rPr lang="en-CA" sz="4800" b="1" dirty="0" smtClean="0">
                <a:solidFill>
                  <a:srgbClr val="0000FF"/>
                </a:solidFill>
                <a:latin typeface="Britannic Bold" pitchFamily="34" charset="0"/>
              </a:rPr>
              <a:t>#3</a:t>
            </a:r>
            <a:endParaRPr lang="en-CA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72819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800" b="1" dirty="0" smtClean="0">
                <a:solidFill>
                  <a:schemeClr val="tx1"/>
                </a:solidFill>
              </a:rPr>
              <a:t>How well can you read a graph problems?</a:t>
            </a:r>
            <a:endParaRPr lang="en-C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467544" y="3788758"/>
            <a:ext cx="8496944" cy="30692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>
                <a:effectLst/>
                <a:latin typeface="Cambria"/>
                <a:ea typeface="Times New Roman"/>
                <a:cs typeface="Times New Roman"/>
              </a:rPr>
              <a:t>1. The graph at the right represents the typical day of a teenager. Answer these questions: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What percent of the day is spent watching TV?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How many hours are spent sleeping?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What activity takes up the least amount of time?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What activity takes up a quarter of the day?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What two activities take up 50% of the day?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What two activities take up 25% of the day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CA" sz="2400" b="1" kern="1200" dirty="0">
                <a:effectLst/>
                <a:latin typeface="Cambria"/>
                <a:ea typeface="Calibri"/>
                <a:cs typeface="Times New Roman"/>
              </a:rPr>
              <a:t> 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1" y="880468"/>
            <a:ext cx="4141163" cy="290829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4139952" y="980728"/>
            <a:ext cx="4819437" cy="24482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13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effectLst/>
                <a:latin typeface="Cambria"/>
                <a:ea typeface="Calibri"/>
                <a:cs typeface="Times New Roman"/>
              </a:rPr>
              <a:t>33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Sleeping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Going to school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 Talking on the phone, sleeping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Phone, eating</a:t>
            </a:r>
          </a:p>
          <a:p>
            <a:pPr algn="ctr">
              <a:spcAft>
                <a:spcPts val="0"/>
              </a:spcAft>
            </a:pP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685800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00FF"/>
                </a:solidFill>
                <a:latin typeface="Britannic Bold" pitchFamily="34" charset="0"/>
              </a:rPr>
              <a:t>Graphing Practice Problem </a:t>
            </a:r>
            <a:r>
              <a:rPr lang="en-CA" sz="3600" b="1" dirty="0" smtClean="0">
                <a:solidFill>
                  <a:srgbClr val="0000FF"/>
                </a:solidFill>
                <a:latin typeface="Britannic Bold" pitchFamily="34" charset="0"/>
              </a:rPr>
              <a:t>#3</a:t>
            </a:r>
            <a:endParaRPr lang="en-CA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0" y="3778812"/>
            <a:ext cx="5508104" cy="30791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28600">
              <a:spcAft>
                <a:spcPts val="0"/>
              </a:spcAft>
            </a:pPr>
            <a:r>
              <a:rPr lang="en-CA" sz="2400" b="1" dirty="0">
                <a:effectLst/>
                <a:latin typeface="Cambria"/>
                <a:ea typeface="Times New Roman"/>
                <a:cs typeface="Times New Roman"/>
              </a:rPr>
              <a:t>2.  Answer these questions about the graph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How many sets of data are represented?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On approximately what calendar date does the graph begin?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In what month does the graph reach its highest point?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en-CA" sz="2400" b="1" kern="1200" dirty="0">
                <a:effectLst/>
                <a:latin typeface="Cambria"/>
                <a:ea typeface="Calibri"/>
                <a:cs typeface="Times New Roman"/>
              </a:rPr>
              <a:t> 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59228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5724126" y="4509120"/>
            <a:ext cx="3388281" cy="19442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2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effectLst/>
                <a:latin typeface="Cambria Math"/>
                <a:ea typeface="Cambria Math"/>
                <a:cs typeface="Times New Roman"/>
              </a:rPr>
              <a:t>≈ April 10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effectLst/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July</a:t>
            </a:r>
          </a:p>
          <a:p>
            <a:pPr algn="ctr">
              <a:spcAft>
                <a:spcPts val="0"/>
              </a:spcAft>
            </a:pP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685800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00FF"/>
                </a:solidFill>
                <a:latin typeface="Britannic Bold" pitchFamily="34" charset="0"/>
              </a:rPr>
              <a:t>Graphing Practice Problem </a:t>
            </a:r>
            <a:r>
              <a:rPr lang="en-CA" sz="3600" b="1" dirty="0" smtClean="0">
                <a:solidFill>
                  <a:srgbClr val="0000FF"/>
                </a:solidFill>
                <a:latin typeface="Britannic Bold" pitchFamily="34" charset="0"/>
              </a:rPr>
              <a:t>#3</a:t>
            </a:r>
            <a:endParaRPr lang="en-CA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8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24" y="548680"/>
            <a:ext cx="9095477" cy="25304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48524" y="2983966"/>
            <a:ext cx="6999584" cy="38740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685800" indent="-457200">
              <a:spcAft>
                <a:spcPts val="0"/>
              </a:spcAft>
              <a:buAutoNum type="arabicPeriod" startAt="3"/>
            </a:pPr>
            <a:r>
              <a:rPr lang="en-CA" sz="2400" b="1" dirty="0" smtClean="0">
                <a:effectLst/>
                <a:latin typeface="Cambria"/>
                <a:ea typeface="Times New Roman"/>
                <a:cs typeface="Times New Roman"/>
              </a:rPr>
              <a:t>Answer </a:t>
            </a:r>
            <a:r>
              <a:rPr lang="en-CA" sz="2400" b="1" dirty="0">
                <a:effectLst/>
                <a:latin typeface="Cambria"/>
                <a:ea typeface="Times New Roman"/>
                <a:cs typeface="Times New Roman"/>
              </a:rPr>
              <a:t>these </a:t>
            </a:r>
            <a:r>
              <a:rPr lang="en-CA" sz="2400" b="1" dirty="0" smtClean="0">
                <a:effectLst/>
                <a:latin typeface="Cambria"/>
                <a:ea typeface="Times New Roman"/>
                <a:cs typeface="Times New Roman"/>
              </a:rPr>
              <a:t>questions</a:t>
            </a:r>
            <a:r>
              <a:rPr lang="en-CA" sz="2400" dirty="0" smtClean="0">
                <a:effectLst/>
                <a:latin typeface="Times New Roman"/>
                <a:ea typeface="Times New Roman"/>
                <a:cs typeface="Times New Roman"/>
              </a:rPr>
              <a:t>         </a:t>
            </a:r>
          </a:p>
          <a:p>
            <a:pPr marL="685800" indent="-457200">
              <a:spcAft>
                <a:spcPts val="0"/>
              </a:spcAft>
              <a:buAutoNum type="arabicPeriod" startAt="3"/>
            </a:pPr>
            <a:r>
              <a:rPr lang="en-CA" sz="2400" dirty="0" smtClean="0">
                <a:effectLst/>
                <a:latin typeface="Times New Roman"/>
                <a:ea typeface="Times New Roman"/>
                <a:cs typeface="Times New Roman"/>
              </a:rPr>
              <a:t>a</a:t>
            </a: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) How many total miles did the car travel?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  b) What was the average speed of the car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                         for the trip?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 c) Describe the motion of the car between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                    hours 5 and 12?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d) What direction is represented by line CD?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e) How many miles were traveled in the first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             two hours of the trip?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 f) Which line represents the fastest speed?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084169" y="3284984"/>
            <a:ext cx="2952328" cy="357301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260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10.4 miles/hour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/>
              </a:rPr>
              <a:t>The car was stopped</a:t>
            </a:r>
            <a:endParaRPr lang="en-CA" sz="2400" b="1" dirty="0" smtClean="0">
              <a:solidFill>
                <a:srgbClr val="002060"/>
              </a:solidFill>
              <a:effectLst/>
              <a:latin typeface="Cambria Math"/>
              <a:ea typeface="Cambria Math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0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Going back to the origin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effectLst/>
              <a:latin typeface="Cambria" pitchFamily="18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effectLst/>
                <a:latin typeface="Cambria" pitchFamily="18" charset="0"/>
                <a:ea typeface="Calibri"/>
                <a:cs typeface="Times New Roman"/>
              </a:rPr>
              <a:t>About 20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DE</a:t>
            </a:r>
            <a:endParaRPr lang="en-CA" sz="2400" b="1" dirty="0">
              <a:solidFill>
                <a:srgbClr val="002060"/>
              </a:solidFill>
              <a:effectLst/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7380312" y="1321592"/>
            <a:ext cx="1763688" cy="10160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/>
              </a:rPr>
              <a:t>≈</a:t>
            </a:r>
            <a:r>
              <a:rPr lang="en-CA" sz="2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200 </a:t>
            </a:r>
            <a:r>
              <a:rPr lang="en-CA" sz="2400" b="1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– 20 = </a:t>
            </a:r>
            <a:r>
              <a:rPr lang="en-CA" sz="2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180</a:t>
            </a:r>
            <a:endParaRPr lang="en-CA" sz="2400" b="1" dirty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4716016" y="2337633"/>
            <a:ext cx="2592288" cy="4546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CA" sz="2400" b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/>
              </a:rPr>
              <a:t>≈</a:t>
            </a:r>
            <a:r>
              <a:rPr lang="en-CA" sz="2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50 – 20 = 30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3851920" y="1491164"/>
            <a:ext cx="864097" cy="49895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0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2465878" y="1820551"/>
            <a:ext cx="864097" cy="49895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50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685800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00FF"/>
                </a:solidFill>
                <a:latin typeface="Britannic Bold" pitchFamily="34" charset="0"/>
              </a:rPr>
              <a:t>Graphing Practice Problem </a:t>
            </a:r>
            <a:r>
              <a:rPr lang="en-CA" sz="3600" b="1" dirty="0" smtClean="0">
                <a:solidFill>
                  <a:srgbClr val="0000FF"/>
                </a:solidFill>
                <a:latin typeface="Britannic Bold" pitchFamily="34" charset="0"/>
              </a:rPr>
              <a:t>#3</a:t>
            </a:r>
            <a:endParaRPr lang="en-CA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4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75409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-19924" y="3680692"/>
            <a:ext cx="6104092" cy="31773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28600">
              <a:spcAft>
                <a:spcPts val="0"/>
              </a:spcAft>
            </a:pPr>
            <a:r>
              <a:rPr lang="en-CA" sz="2400" b="1" dirty="0">
                <a:effectLst/>
                <a:latin typeface="Cambria"/>
                <a:ea typeface="Times New Roman"/>
                <a:cs typeface="Times New Roman"/>
              </a:rPr>
              <a:t>4.  Answer these questions about the graph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226695"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a. How much rain fell in Mar of 1989?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226695"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b. How much more rain fell in Feb of 1990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 marL="226695"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than in Feb of 1989?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c. Which year had the most rainfall?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     d. What is the wettest month on the graph? 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C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5755719" y="4097299"/>
            <a:ext cx="3388281" cy="2520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About 5 inches</a:t>
            </a: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2 more inches</a:t>
            </a:r>
          </a:p>
          <a:p>
            <a:pPr algn="ctr">
              <a:spcAft>
                <a:spcPts val="0"/>
              </a:spcAft>
            </a:pPr>
            <a:endParaRPr lang="en-CA" sz="2400" b="1" dirty="0" smtClean="0">
              <a:solidFill>
                <a:srgbClr val="002060"/>
              </a:solidFill>
              <a:latin typeface="Cambria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/>
              </a:rPr>
              <a:t>1989</a:t>
            </a:r>
            <a:endParaRPr lang="en-CA" sz="2400" b="1" dirty="0" smtClean="0">
              <a:solidFill>
                <a:srgbClr val="002060"/>
              </a:solidFill>
              <a:effectLst/>
              <a:latin typeface="Cambria Math"/>
              <a:ea typeface="Cambria Math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CA" sz="2000" b="1" dirty="0" smtClean="0">
                <a:solidFill>
                  <a:srgbClr val="002060"/>
                </a:solidFill>
                <a:latin typeface="Cambria"/>
                <a:ea typeface="Calibri"/>
                <a:cs typeface="Times New Roman"/>
              </a:rPr>
              <a:t>June 1990</a:t>
            </a:r>
          </a:p>
          <a:p>
            <a:pPr algn="ctr">
              <a:spcAft>
                <a:spcPts val="0"/>
              </a:spcAft>
            </a:pPr>
            <a:endParaRPr lang="en-CA" sz="20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685800"/>
          </a:xfrm>
          <a:solidFill>
            <a:srgbClr val="99FF99"/>
          </a:solidFill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0000FF"/>
                </a:solidFill>
                <a:latin typeface="Britannic Bold" pitchFamily="34" charset="0"/>
              </a:rPr>
              <a:t>Graphing Practice Problem </a:t>
            </a:r>
            <a:r>
              <a:rPr lang="en-CA" sz="3600" b="1" dirty="0" smtClean="0">
                <a:solidFill>
                  <a:srgbClr val="0000FF"/>
                </a:solidFill>
                <a:latin typeface="Britannic Bold" pitchFamily="34" charset="0"/>
              </a:rPr>
              <a:t>#3</a:t>
            </a:r>
            <a:endParaRPr lang="en-CA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9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6920807"/>
              </p:ext>
            </p:extLst>
          </p:nvPr>
        </p:nvGraphicFramePr>
        <p:xfrm>
          <a:off x="364178" y="1124744"/>
          <a:ext cx="5166320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2507126"/>
              </p:ext>
            </p:extLst>
          </p:nvPr>
        </p:nvGraphicFramePr>
        <p:xfrm>
          <a:off x="6084168" y="1124744"/>
          <a:ext cx="28083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Time (min)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Mass (grams)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4.7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7.3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0111" y="4945199"/>
            <a:ext cx="8229600" cy="11480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 smtClean="0">
                <a:solidFill>
                  <a:srgbClr val="FF0000"/>
                </a:solidFill>
                <a:latin typeface="Arial Black" pitchFamily="34" charset="0"/>
              </a:rPr>
              <a:t>What is the dependant and what is the independent variable?</a:t>
            </a:r>
            <a:endParaRPr lang="en-CA" sz="320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Time (min)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20931" y="23082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Mass (grams)</a:t>
            </a:r>
            <a:endParaRPr lang="en-CA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3104587"/>
              </p:ext>
            </p:extLst>
          </p:nvPr>
        </p:nvGraphicFramePr>
        <p:xfrm>
          <a:off x="364178" y="1124744"/>
          <a:ext cx="5166320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9680445"/>
              </p:ext>
            </p:extLst>
          </p:nvPr>
        </p:nvGraphicFramePr>
        <p:xfrm>
          <a:off x="6084168" y="1124744"/>
          <a:ext cx="28083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Time (min)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Mass (grams)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4.7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7.3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5148" y="4928075"/>
            <a:ext cx="8229600" cy="19035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000" b="1" dirty="0" smtClean="0">
                <a:solidFill>
                  <a:srgbClr val="FF0000"/>
                </a:solidFill>
                <a:latin typeface="Arial Black" pitchFamily="34" charset="0"/>
              </a:rPr>
              <a:t>independent variable:</a:t>
            </a:r>
            <a:r>
              <a:rPr lang="en-CA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it is controlled by the experimenter (a person who does the experiment)</a:t>
            </a:r>
          </a:p>
          <a:p>
            <a:pPr marL="0" indent="0" algn="ctr"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CA" sz="2000" b="1" dirty="0" smtClean="0">
                <a:solidFill>
                  <a:srgbClr val="FF0000"/>
                </a:solidFill>
                <a:latin typeface="Arial Black" pitchFamily="34" charset="0"/>
              </a:rPr>
              <a:t>dependent variable: </a:t>
            </a:r>
          </a:p>
          <a:p>
            <a:pPr marL="0" indent="0" algn="ctr"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it changes with the independent variable</a:t>
            </a:r>
            <a:endParaRPr lang="en-CA" sz="2000" dirty="0">
              <a:latin typeface="+mn-lt"/>
            </a:endParaRPr>
          </a:p>
          <a:p>
            <a:endParaRPr lang="en-C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Time (min)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20931" y="23082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Mass (grams)</a:t>
            </a:r>
            <a:endParaRPr lang="en-CA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6252119"/>
              </p:ext>
            </p:extLst>
          </p:nvPr>
        </p:nvGraphicFramePr>
        <p:xfrm>
          <a:off x="364178" y="1124744"/>
          <a:ext cx="5166320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4119045"/>
              </p:ext>
            </p:extLst>
          </p:nvPr>
        </p:nvGraphicFramePr>
        <p:xfrm>
          <a:off x="6084168" y="1124744"/>
          <a:ext cx="280831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Time (min)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Mass (grams)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4.7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7.3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8.9</a:t>
                      </a:r>
                      <a:endParaRPr lang="en-CA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5148" y="4928075"/>
            <a:ext cx="8229600" cy="15972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000" b="1" dirty="0" smtClean="0">
                <a:solidFill>
                  <a:srgbClr val="FF0000"/>
                </a:solidFill>
                <a:latin typeface="Arial Black" pitchFamily="34" charset="0"/>
              </a:rPr>
              <a:t>independent variable:</a:t>
            </a:r>
            <a:r>
              <a:rPr lang="en-CA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Time (goes on </a:t>
            </a:r>
            <a:r>
              <a:rPr lang="en-CA" sz="2000" b="1" dirty="0" smtClean="0">
                <a:solidFill>
                  <a:srgbClr val="7030A0"/>
                </a:solidFill>
                <a:latin typeface="+mn-lt"/>
              </a:rPr>
              <a:t>x – axis</a:t>
            </a: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0" indent="0" algn="ctr"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CA" sz="2000" b="1" dirty="0" smtClean="0">
                <a:solidFill>
                  <a:srgbClr val="FF0000"/>
                </a:solidFill>
                <a:latin typeface="Arial Black" pitchFamily="34" charset="0"/>
              </a:rPr>
              <a:t>dependent variable: </a:t>
            </a:r>
          </a:p>
          <a:p>
            <a:pPr marL="0" indent="0" algn="ctr"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Mass (goes on </a:t>
            </a:r>
            <a:r>
              <a:rPr lang="en-CA" sz="2000" b="1" dirty="0" smtClean="0">
                <a:solidFill>
                  <a:srgbClr val="7030A0"/>
                </a:solidFill>
                <a:latin typeface="+mn-lt"/>
              </a:rPr>
              <a:t>y – axis</a:t>
            </a:r>
            <a:r>
              <a:rPr lang="en-CA" sz="20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CA" sz="2000" dirty="0">
              <a:latin typeface="+mn-lt"/>
            </a:endParaRPr>
          </a:p>
          <a:p>
            <a:endParaRPr lang="en-C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Time (min)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20931" y="23082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Mass (grams)</a:t>
            </a:r>
            <a:endParaRPr lang="en-CA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52401"/>
            <a:ext cx="8610600" cy="609599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Drawing and Interpreting Graphs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2230</Words>
  <Application>Microsoft Office PowerPoint</Application>
  <PresentationFormat>On-screen Show (4:3)</PresentationFormat>
  <Paragraphs>426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1.2 CONTINUED.... Drawing and Interpreting Graphs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Graphing Practice Problem #1</vt:lpstr>
      <vt:lpstr>Graphing Practice Problem #1</vt:lpstr>
      <vt:lpstr>Slide 12</vt:lpstr>
      <vt:lpstr>Extrapolation and Interpolation</vt:lpstr>
      <vt:lpstr>Extrapolation and Interpolation</vt:lpstr>
      <vt:lpstr>Extrapolation and Interpolation</vt:lpstr>
      <vt:lpstr>Graphing Practice Problem #2</vt:lpstr>
      <vt:lpstr>Slide 17</vt:lpstr>
      <vt:lpstr>Slide 18</vt:lpstr>
      <vt:lpstr>Slide 19</vt:lpstr>
      <vt:lpstr>Slide 20</vt:lpstr>
      <vt:lpstr>Drawing and Interpreting Graphs</vt:lpstr>
      <vt:lpstr>Slope of the line</vt:lpstr>
      <vt:lpstr>Slope of the line</vt:lpstr>
      <vt:lpstr>Slope of the line</vt:lpstr>
      <vt:lpstr>Graphing Practice Problem #4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Graphing Practice Problem #4 - Answer</vt:lpstr>
      <vt:lpstr>Drawing and Interpreting Graphs</vt:lpstr>
      <vt:lpstr>Drawing and Interpreting Graphs</vt:lpstr>
      <vt:lpstr>Slide 41</vt:lpstr>
      <vt:lpstr>Drawing and Interpreting Graphs</vt:lpstr>
      <vt:lpstr>Slide 43</vt:lpstr>
      <vt:lpstr>Drawing and Interpreting Graphs</vt:lpstr>
      <vt:lpstr>Slide 45</vt:lpstr>
      <vt:lpstr>Drawing and Interpreting Graphs</vt:lpstr>
      <vt:lpstr>Slide 47</vt:lpstr>
      <vt:lpstr>Graphing Practice Problem #5</vt:lpstr>
      <vt:lpstr>Graphing Practice Problem #5</vt:lpstr>
      <vt:lpstr>Slide 50</vt:lpstr>
      <vt:lpstr>Graphing – Pictorial Representation of Data</vt:lpstr>
      <vt:lpstr>Slide 52</vt:lpstr>
      <vt:lpstr>1.2 Activity: Graphing Relationship</vt:lpstr>
      <vt:lpstr>1.2 Activity: Graphing Relationship</vt:lpstr>
      <vt:lpstr>HOMEWORK</vt:lpstr>
      <vt:lpstr>Interpreting Data</vt:lpstr>
      <vt:lpstr>Interpreting Data</vt:lpstr>
      <vt:lpstr>Interpreting Data</vt:lpstr>
      <vt:lpstr>Interpreting Data</vt:lpstr>
      <vt:lpstr>Graphing Practice Problem #3</vt:lpstr>
      <vt:lpstr>Graphing Practice Problem #3</vt:lpstr>
      <vt:lpstr>Graphing Practice Problem #3</vt:lpstr>
      <vt:lpstr>Graphing Practice Problem #3</vt:lpstr>
      <vt:lpstr>Graphing Practice Problem #3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and Interpreting Graphs</dc:title>
  <dc:creator>andrej</dc:creator>
  <cp:lastModifiedBy>a.vlacil</cp:lastModifiedBy>
  <cp:revision>183</cp:revision>
  <dcterms:created xsi:type="dcterms:W3CDTF">2011-10-03T02:09:33Z</dcterms:created>
  <dcterms:modified xsi:type="dcterms:W3CDTF">2014-02-11T18:14:37Z</dcterms:modified>
</cp:coreProperties>
</file>