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4" r:id="rId2"/>
    <p:sldMasterId id="2147483758" r:id="rId3"/>
    <p:sldMasterId id="2147483770" r:id="rId4"/>
  </p:sldMasterIdLst>
  <p:notesMasterIdLst>
    <p:notesMasterId r:id="rId51"/>
  </p:notesMasterIdLst>
  <p:handoutMasterIdLst>
    <p:handoutMasterId r:id="rId52"/>
  </p:handoutMasterIdLst>
  <p:sldIdLst>
    <p:sldId id="900" r:id="rId5"/>
    <p:sldId id="748" r:id="rId6"/>
    <p:sldId id="749" r:id="rId7"/>
    <p:sldId id="750" r:id="rId8"/>
    <p:sldId id="752" r:id="rId9"/>
    <p:sldId id="753" r:id="rId10"/>
    <p:sldId id="754" r:id="rId11"/>
    <p:sldId id="755" r:id="rId12"/>
    <p:sldId id="756" r:id="rId13"/>
    <p:sldId id="757" r:id="rId14"/>
    <p:sldId id="758" r:id="rId15"/>
    <p:sldId id="759" r:id="rId16"/>
    <p:sldId id="760" r:id="rId17"/>
    <p:sldId id="761" r:id="rId18"/>
    <p:sldId id="762" r:id="rId19"/>
    <p:sldId id="763" r:id="rId20"/>
    <p:sldId id="764" r:id="rId21"/>
    <p:sldId id="765" r:id="rId22"/>
    <p:sldId id="901" r:id="rId23"/>
    <p:sldId id="943" r:id="rId24"/>
    <p:sldId id="944" r:id="rId25"/>
    <p:sldId id="945" r:id="rId26"/>
    <p:sldId id="946" r:id="rId27"/>
    <p:sldId id="947" r:id="rId28"/>
    <p:sldId id="950" r:id="rId29"/>
    <p:sldId id="927" r:id="rId30"/>
    <p:sldId id="928" r:id="rId31"/>
    <p:sldId id="929" r:id="rId32"/>
    <p:sldId id="930" r:id="rId33"/>
    <p:sldId id="931" r:id="rId34"/>
    <p:sldId id="951" r:id="rId35"/>
    <p:sldId id="932" r:id="rId36"/>
    <p:sldId id="933" r:id="rId37"/>
    <p:sldId id="949" r:id="rId38"/>
    <p:sldId id="934" r:id="rId39"/>
    <p:sldId id="935" r:id="rId40"/>
    <p:sldId id="937" r:id="rId41"/>
    <p:sldId id="938" r:id="rId42"/>
    <p:sldId id="952" r:id="rId43"/>
    <p:sldId id="953" r:id="rId44"/>
    <p:sldId id="939" r:id="rId45"/>
    <p:sldId id="940" r:id="rId46"/>
    <p:sldId id="941" r:id="rId47"/>
    <p:sldId id="942" r:id="rId48"/>
    <p:sldId id="954" r:id="rId49"/>
    <p:sldId id="955" r:id="rId50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FFFF99"/>
    <a:srgbClr val="FF66FF"/>
    <a:srgbClr val="0000FF"/>
    <a:srgbClr val="6699FF"/>
    <a:srgbClr val="B44C96"/>
    <a:srgbClr val="000000"/>
    <a:srgbClr val="FA97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00" autoAdjust="0"/>
    <p:restoredTop sz="94671" autoAdjust="0"/>
  </p:normalViewPr>
  <p:slideViewPr>
    <p:cSldViewPr>
      <p:cViewPr>
        <p:scale>
          <a:sx n="60" d="100"/>
          <a:sy n="60" d="100"/>
        </p:scale>
        <p:origin x="-1062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6C841C-CF21-445D-93BF-A689A8ED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92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93F6-7693-45AE-9CDB-D2177BED5D03}" type="datetimeFigureOut">
              <a:rPr lang="en-CA" smtClean="0"/>
              <a:pPr/>
              <a:t>17/02/2014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5694-39A5-4891-9EF0-4A753A72EAF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7258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96F52-320B-4376-8FAE-000FDA7F51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29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A45F-77CE-4A9B-A490-B8438A7A06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38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A7C5E-B572-4A38-A6BB-7F64B394FAF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19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AE11-0A2F-434D-85C0-A108EA504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1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CD61-DDE8-4370-B1F7-B1C3E0D985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74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ED9E-98C0-4422-B29F-A1C4A9DCB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4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E6FC-EF53-46C3-BD8B-5E4F7F9D5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81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618BC-4DE5-4F41-A18E-99DB08DBB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82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3EB2-8BDA-4AE6-8107-BCF3CF194C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450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BEFB-D611-4DFD-B901-AF851FBF9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56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7BD3-A3D7-4BAE-AF62-063D5C1FA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91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46B2-EE1C-4010-AF9D-FB0E6A45D9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8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E3FE-0983-4ACF-87D6-78CA09986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54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8097-5BEB-480C-B1D0-3B66F3374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54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C4B4E-4CB5-4BE8-ABC1-B18392C4E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60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96F52-320B-4376-8FAE-000FDA7F51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77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46B2-EE1C-4010-AF9D-FB0E6A45D9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50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23DA6-9E24-4DCB-A431-0A0254E7F90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46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C70B-DDE3-47A0-8A03-2493939E165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717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4825-DC73-446F-B529-990DDBFCF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83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20474-B1DA-4524-80E3-C893FFD3FFA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824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209C-F172-4098-9D00-CCDB0663F3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23DA6-9E24-4DCB-A431-0A0254E7F90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9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0701-6E16-4B1F-9CDA-F43AF56861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51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96307-2E01-490A-B87A-C70910A3DD9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83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A45F-77CE-4A9B-A490-B8438A7A06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248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A7C5E-B572-4A38-A6BB-7F64B394FAF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70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C96F52-320B-4376-8FAE-000FDA7F51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481A46B2-EE1C-4010-AF9D-FB0E6A45D9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B23DA6-9E24-4DCB-A431-0A0254E7F90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C70B-DDE3-47A0-8A03-2493939E165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124825-DC73-446F-B529-990DDBFCF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E320474-B1DA-4524-80E3-C893FFD3FFA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C70B-DDE3-47A0-8A03-2493939E165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944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79209C-F172-4098-9D00-CCDB0663F3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8AC0701-6E16-4B1F-9CDA-F43AF56861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2D796307-2E01-490A-B87A-C70910A3DD9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A45F-77CE-4A9B-A490-B8438A7A06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3EA7C5E-B572-4A38-A6BB-7F64B394FAF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24825-DC73-446F-B529-990DDBFCF9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9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20474-B1DA-4524-80E3-C893FFD3FFA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42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209C-F172-4098-9D00-CCDB0663F36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0701-6E16-4B1F-9CDA-F43AF568618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8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D796307-2E01-490A-B87A-C70910A3DD9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8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8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94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8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8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72B672-4F4E-4E55-85D4-5F310D05683F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hangingPunct="0"/>
              <a:endParaRPr lang="en-US" sz="88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hangingPunct="0"/>
              <a:endParaRPr lang="en-US" sz="880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212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983DFD9A-E3DC-4150-B03C-6533A62847F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2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2B672-4F4E-4E55-85D4-5F310D05683F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72B672-4F4E-4E55-85D4-5F310D05683F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B0F0"/>
          </a:solidFill>
        </p:spPr>
        <p:txBody>
          <a:bodyPr/>
          <a:lstStyle/>
          <a:p>
            <a:r>
              <a:rPr lang="en-CA" sz="6600" dirty="0" smtClean="0">
                <a:latin typeface="Aharoni" pitchFamily="2" charset="-79"/>
                <a:cs typeface="Aharoni" pitchFamily="2" charset="-79"/>
              </a:rPr>
              <a:t>CHEMISTRY 11</a:t>
            </a:r>
            <a:endParaRPr lang="en-CA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 smtClean="0">
                <a:solidFill>
                  <a:srgbClr val="FF0000"/>
                </a:solidFill>
                <a:latin typeface="Bernard MT Condensed" pitchFamily="18" charset="0"/>
              </a:rPr>
              <a:t>TODAY’S OBJECTIVE:</a:t>
            </a:r>
          </a:p>
          <a:p>
            <a:r>
              <a:rPr lang="en-CA" sz="3600" dirty="0" smtClean="0"/>
              <a:t>To learn about the meaning </a:t>
            </a:r>
            <a:r>
              <a:rPr lang="en-CA" sz="3600" dirty="0" smtClean="0"/>
              <a:t>of precision/ accuracy </a:t>
            </a:r>
            <a:r>
              <a:rPr lang="en-CA" sz="3600" dirty="0" smtClean="0"/>
              <a:t>in </a:t>
            </a:r>
            <a:r>
              <a:rPr lang="en-CA" sz="3600" dirty="0" smtClean="0"/>
              <a:t>science and the </a:t>
            </a:r>
            <a:r>
              <a:rPr lang="en-CA" sz="3600" dirty="0" smtClean="0"/>
              <a:t>difference between the </a:t>
            </a:r>
            <a:r>
              <a:rPr lang="en-CA" sz="3600" dirty="0" smtClean="0"/>
              <a:t>two</a:t>
            </a:r>
          </a:p>
          <a:p>
            <a:r>
              <a:rPr lang="en-CA" sz="3600" dirty="0" smtClean="0"/>
              <a:t>To learn about and how to report uncertainty and types of errors in measurements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xmlns="" val="29107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2.   You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had low accuracy 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but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very high precision.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because </a:t>
            </a:r>
            <a:r>
              <a:rPr lang="en-CA" sz="2800" u="sng" dirty="0" smtClean="0">
                <a:solidFill>
                  <a:prstClr val="black"/>
                </a:solidFill>
                <a:latin typeface="Showcard Gothic" pitchFamily="82" charset="0"/>
              </a:rPr>
              <a:t>you were not very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close to the true result (the red middle part). And your darts </a:t>
            </a:r>
            <a:r>
              <a:rPr lang="en-CA" sz="2800" u="sng" dirty="0" smtClean="0">
                <a:solidFill>
                  <a:prstClr val="black"/>
                </a:solidFill>
                <a:latin typeface="Showcard Gothic" pitchFamily="82" charset="0"/>
              </a:rPr>
              <a:t>were very close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to each other!</a:t>
            </a:r>
            <a:endParaRPr lang="en-CA" sz="32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4400" dirty="0" smtClean="0">
                <a:solidFill>
                  <a:srgbClr val="FF0000"/>
                </a:solidFill>
                <a:latin typeface="Showcard Gothic" pitchFamily="82" charset="0"/>
              </a:rPr>
              <a:t>3.   You </a:t>
            </a:r>
            <a:r>
              <a:rPr lang="en-CA" sz="4400" u="sng" dirty="0" smtClean="0">
                <a:solidFill>
                  <a:srgbClr val="FF0000"/>
                </a:solidFill>
                <a:latin typeface="Showcard Gothic" pitchFamily="82" charset="0"/>
              </a:rPr>
              <a:t>had high accuracy </a:t>
            </a:r>
            <a:r>
              <a:rPr lang="en-CA" sz="4400" dirty="0" smtClean="0">
                <a:solidFill>
                  <a:srgbClr val="FF0000"/>
                </a:solidFill>
                <a:latin typeface="Showcard Gothic" pitchFamily="82" charset="0"/>
              </a:rPr>
              <a:t>and </a:t>
            </a:r>
            <a:r>
              <a:rPr lang="en-CA" sz="4400" u="sng" dirty="0" smtClean="0">
                <a:solidFill>
                  <a:srgbClr val="FF0000"/>
                </a:solidFill>
                <a:latin typeface="Showcard Gothic" pitchFamily="82" charset="0"/>
              </a:rPr>
              <a:t>very high precision.</a:t>
            </a:r>
            <a:r>
              <a:rPr lang="en-CA" sz="4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endParaRPr lang="en-CA" sz="54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2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3.   You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had high accuracy 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and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very high precision.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CA" sz="8800" dirty="0" smtClean="0">
                <a:solidFill>
                  <a:srgbClr val="0070C0"/>
                </a:solidFill>
                <a:latin typeface="Showcard Gothic" pitchFamily="82" charset="0"/>
              </a:rPr>
              <a:t>why?</a:t>
            </a:r>
            <a:endParaRPr lang="en-CA" sz="96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9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3.   You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had high accuracy 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and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very high precision.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because </a:t>
            </a:r>
            <a:r>
              <a:rPr lang="en-CA" sz="2800" u="sng" dirty="0" smtClean="0">
                <a:solidFill>
                  <a:prstClr val="black"/>
                </a:solidFill>
                <a:latin typeface="Showcard Gothic" pitchFamily="82" charset="0"/>
              </a:rPr>
              <a:t>you were very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close to the true result (the red middle part). And your darts </a:t>
            </a:r>
            <a:r>
              <a:rPr lang="en-CA" sz="2800" u="sng" dirty="0" smtClean="0">
                <a:solidFill>
                  <a:prstClr val="black"/>
                </a:solidFill>
                <a:latin typeface="Showcard Gothic" pitchFamily="82" charset="0"/>
              </a:rPr>
              <a:t>were very close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to each other!</a:t>
            </a:r>
            <a:endParaRPr lang="en-CA" sz="32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9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" y="-15766"/>
            <a:ext cx="9124949" cy="230176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Two students 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performed four </a:t>
            </a:r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trials 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to </a:t>
            </a:r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measure the 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mass </a:t>
            </a:r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of 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5 mL </a:t>
            </a:r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of water. The graphs 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show </a:t>
            </a:r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their results. 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The true value (result) </a:t>
            </a:r>
            <a:r>
              <a:rPr lang="en-CA" sz="3600" b="1" dirty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for the mass of water is 5 g. </a:t>
            </a:r>
            <a:endParaRPr lang="en-CA" sz="4000" b="1" dirty="0">
              <a:solidFill>
                <a:prstClr val="black"/>
              </a:solidFill>
              <a:latin typeface="Berlin Sans FB Demi" pitchFamily="34" charset="0"/>
              <a:cs typeface="Shonar Bangl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9143999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800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773304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9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510"/>
            <a:ext cx="91440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Berlin Sans FB" pitchFamily="34" charset="0"/>
              </a:rPr>
              <a:t>What were the accuracy and precision of the students?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39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267200"/>
            <a:ext cx="2057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193628"/>
            <a:ext cx="2057400" cy="129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1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3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419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4460" y="4419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9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2650" y="0"/>
            <a:ext cx="9170884" cy="220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3600" b="1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3 </a:t>
            </a:r>
            <a:r>
              <a:rPr lang="en-CA" sz="3600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STUDENTS MEASURE TEMPERATURE OUTSIDE ON A NICE, SUNNY SUMMER DAY. THE ACTUAL TEMPERATURE (actual value) WAS 30.5</a:t>
            </a:r>
            <a:r>
              <a:rPr lang="en-CA" sz="3600" dirty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°C</a:t>
            </a:r>
          </a:p>
          <a:p>
            <a:pPr algn="ctr" eaLnBrk="0" hangingPunct="0"/>
            <a:r>
              <a:rPr lang="en-CA" sz="4000" b="1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 Here are their results:</a:t>
            </a:r>
            <a:endParaRPr lang="en-CA" sz="4400" b="1" dirty="0">
              <a:solidFill>
                <a:prstClr val="black"/>
              </a:solidFill>
              <a:latin typeface="Berlin Sans FB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800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773304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2650" y="2792104"/>
            <a:ext cx="9277350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1: 30.5 °C, 30.9</a:t>
            </a:r>
            <a:r>
              <a:rPr lang="en-CA" sz="36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30.8°C</a:t>
            </a: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2: 30.1 </a:t>
            </a:r>
            <a:r>
              <a:rPr lang="en-CA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30.9</a:t>
            </a:r>
            <a:r>
              <a:rPr lang="en-CA" sz="36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31.5°C</a:t>
            </a:r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r>
              <a:rPr lang="en-CA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3: 31.5 </a:t>
            </a:r>
            <a:r>
              <a:rPr lang="en-CA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31.4</a:t>
            </a:r>
            <a:r>
              <a:rPr lang="en-CA" sz="36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</a:t>
            </a:r>
            <a:r>
              <a:rPr lang="en-CA" sz="36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31.5°C</a:t>
            </a:r>
          </a:p>
          <a:p>
            <a:pPr eaLnBrk="0" hangingPunct="0"/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a) Graph all four sets of data. 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b) Which results are most precise?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) Which results are most accurate</a:t>
            </a:r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) Which results have the highest accuracy </a:t>
            </a:r>
            <a:r>
              <a:rPr lang="en-CA" sz="2800" b="1" i="1" dirty="0">
                <a:solidFill>
                  <a:srgbClr val="FF0000"/>
                </a:solidFill>
                <a:latin typeface="Tahoma" pitchFamily="34" charset="0"/>
              </a:rPr>
              <a:t>and </a:t>
            </a:r>
            <a:r>
              <a:rPr lang="en-CA" sz="2800" b="1" i="1" dirty="0" smtClean="0">
                <a:solidFill>
                  <a:srgbClr val="FF0000"/>
                </a:solidFill>
                <a:latin typeface="Tahoma" pitchFamily="34" charset="0"/>
              </a:rPr>
              <a:t>          </a:t>
            </a:r>
          </a:p>
          <a:p>
            <a:pPr eaLnBrk="0" hangingPunct="0"/>
            <a:r>
              <a:rPr lang="en-CA" sz="2800" b="1" i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CA" sz="2800" b="1" i="1" dirty="0" smtClean="0">
                <a:solidFill>
                  <a:srgbClr val="FF0000"/>
                </a:solidFill>
                <a:latin typeface="Tahoma" pitchFamily="34" charset="0"/>
              </a:rPr>
              <a:t>                              </a:t>
            </a:r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precision</a:t>
            </a:r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40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5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Precision and accuracy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800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773304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277350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1: 30.5 °C, 30.9</a:t>
            </a:r>
            <a:r>
              <a:rPr lang="en-CA" sz="36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30.8°C</a:t>
            </a: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2: 30.1 </a:t>
            </a:r>
            <a:r>
              <a:rPr lang="en-CA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30.9</a:t>
            </a:r>
            <a:r>
              <a:rPr lang="en-CA" sz="36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31.5°C</a:t>
            </a:r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r>
              <a:rPr lang="en-CA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3: 31.5 </a:t>
            </a:r>
            <a:r>
              <a:rPr lang="en-CA" sz="32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31.4</a:t>
            </a:r>
            <a:r>
              <a:rPr lang="en-CA" sz="36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°C</a:t>
            </a:r>
            <a:r>
              <a:rPr lang="en-CA" sz="3600" b="1" dirty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31.5°C</a:t>
            </a:r>
          </a:p>
          <a:p>
            <a:pPr eaLnBrk="0" hangingPunct="0"/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a) Graph all four sets of data. 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b) Which results are most precise?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) Which results are most accurate</a:t>
            </a:r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) Which results have the highest accuracy </a:t>
            </a:r>
            <a:r>
              <a:rPr lang="en-CA" sz="2800" b="1" i="1" dirty="0">
                <a:solidFill>
                  <a:srgbClr val="FF0000"/>
                </a:solidFill>
                <a:latin typeface="Tahoma" pitchFamily="34" charset="0"/>
              </a:rPr>
              <a:t>and </a:t>
            </a:r>
            <a:r>
              <a:rPr lang="en-CA" sz="2800" b="1" i="1" dirty="0" smtClean="0">
                <a:solidFill>
                  <a:srgbClr val="FF0000"/>
                </a:solidFill>
                <a:latin typeface="Tahoma" pitchFamily="34" charset="0"/>
              </a:rPr>
              <a:t>          </a:t>
            </a:r>
          </a:p>
          <a:p>
            <a:pPr eaLnBrk="0" hangingPunct="0"/>
            <a:r>
              <a:rPr lang="en-CA" sz="2800" b="1" i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CA" sz="2800" b="1" i="1" dirty="0" smtClean="0">
                <a:solidFill>
                  <a:srgbClr val="FF0000"/>
                </a:solidFill>
                <a:latin typeface="Tahoma" pitchFamily="34" charset="0"/>
              </a:rPr>
              <a:t>                              </a:t>
            </a:r>
            <a:r>
              <a:rPr lang="en-CA" sz="2800" b="1" dirty="0" smtClean="0">
                <a:solidFill>
                  <a:srgbClr val="FF0000"/>
                </a:solidFill>
                <a:latin typeface="Tahoma" pitchFamily="34" charset="0"/>
              </a:rPr>
              <a:t>precision</a:t>
            </a:r>
            <a:r>
              <a:rPr lang="en-CA" sz="2800" b="1" dirty="0">
                <a:solidFill>
                  <a:srgbClr val="FF0000"/>
                </a:solidFill>
                <a:latin typeface="Tahoma" pitchFamily="34" charset="0"/>
              </a:rPr>
              <a:t>?</a:t>
            </a:r>
            <a:endParaRPr lang="en-CA" sz="2800" dirty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40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01" y="5114924"/>
            <a:ext cx="8991600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28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a) </a:t>
            </a:r>
          </a:p>
          <a:p>
            <a:pPr eaLnBrk="0" hangingPunct="0"/>
            <a:r>
              <a:rPr lang="en-CA" sz="28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b) Student 3</a:t>
            </a:r>
          </a:p>
          <a:p>
            <a:pPr eaLnBrk="0" hangingPunct="0"/>
            <a:r>
              <a:rPr lang="en-CA" sz="28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c) Student 1</a:t>
            </a:r>
          </a:p>
          <a:p>
            <a:pPr eaLnBrk="0" hangingPunct="0"/>
            <a:r>
              <a:rPr lang="en-CA" sz="28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d) Student 1</a:t>
            </a:r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PRECISION OF LABORATORY EQUIPMENT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8021"/>
            <a:ext cx="8305800" cy="42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5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734050" cy="419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55924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652" y="2819399"/>
            <a:ext cx="3324225" cy="388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8295" y="228600"/>
            <a:ext cx="6258582" cy="1938992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1.3 </a:t>
            </a:r>
            <a:r>
              <a:rPr lang="en-US" sz="40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Measuring and Recording Significant Data</a:t>
            </a:r>
            <a:endParaRPr lang="en-US" sz="40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67025" y="2209799"/>
            <a:ext cx="3076576" cy="492457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l"/>
            <a:r>
              <a:rPr lang="en-C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</a:t>
            </a:r>
            <a:r>
              <a:rPr lang="en-C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g</a:t>
            </a:r>
            <a:r>
              <a:rPr lang="en-C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. </a:t>
            </a:r>
            <a:r>
              <a:rPr lang="en-C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32 - 44</a:t>
            </a:r>
            <a:endParaRPr lang="en-C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CA" dirty="0" smtClean="0">
                <a:latin typeface="Berlin Sans FB" pitchFamily="34" charset="0"/>
              </a:rPr>
              <a:t>What quantities these do these instruments measure and what are their names?</a:t>
            </a:r>
            <a:endParaRPr lang="en-CA" dirty="0">
              <a:latin typeface="Berlin Sans FB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latin typeface="Aharoni" pitchFamily="2" charset="-79"/>
                <a:cs typeface="Aharoni" pitchFamily="2" charset="-79"/>
              </a:rPr>
              <a:t>PRECISION OF LABORATORY EQUIPMENT</a:t>
            </a:r>
            <a:endParaRPr lang="en-CA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696200" cy="45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21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"/>
            <a:ext cx="82296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CA" dirty="0" smtClean="0">
                <a:latin typeface="Berlin Sans FB" pitchFamily="34" charset="0"/>
              </a:rPr>
              <a:t>They all have different precision (exactness)</a:t>
            </a:r>
            <a:endParaRPr lang="en-CA" dirty="0">
              <a:latin typeface="Berlin Sans FB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696200" cy="45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8458200" cy="1150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But they can never give </a:t>
            </a:r>
            <a:r>
              <a:rPr lang="en-CA" sz="3600" b="1" dirty="0" smtClean="0">
                <a:solidFill>
                  <a:srgbClr val="FF0000"/>
                </a:solidFill>
                <a:latin typeface="Berlin Sans FB Demi" pitchFamily="34" charset="0"/>
                <a:cs typeface="Shonar Bangla" pitchFamily="34" charset="0"/>
              </a:rPr>
              <a:t>EXACT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 measurement = </a:t>
            </a:r>
            <a:r>
              <a:rPr lang="en-CA" sz="3600" b="1" dirty="0" smtClean="0">
                <a:solidFill>
                  <a:srgbClr val="002060"/>
                </a:solidFill>
                <a:latin typeface="Berlin Sans FB Demi" pitchFamily="34" charset="0"/>
                <a:cs typeface="Shonar Bangla" pitchFamily="34" charset="0"/>
              </a:rPr>
              <a:t>they are not perfect</a:t>
            </a:r>
            <a:endParaRPr lang="en-CA" sz="4000" b="1" dirty="0">
              <a:solidFill>
                <a:srgbClr val="002060"/>
              </a:solidFill>
              <a:latin typeface="Berlin Sans FB Demi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1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685800"/>
            <a:ext cx="8229600" cy="8382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n-CA" dirty="0" smtClean="0">
                <a:latin typeface="Berlin Sans FB" pitchFamily="34" charset="0"/>
              </a:rPr>
              <a:t>They have a degree of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UNCERTAINTY</a:t>
            </a:r>
            <a:endParaRPr lang="en-CA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696200" cy="456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"/>
            <a:ext cx="82296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 smtClean="0">
                <a:latin typeface="Berlin Sans FB" pitchFamily="34" charset="0"/>
              </a:rPr>
              <a:t>WHICH EQUIPMENT WOULD YOU USE TO DELIVER 20.5 mL OF A LIQUID?</a:t>
            </a:r>
            <a:endParaRPr lang="en-CA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433" y="4800601"/>
            <a:ext cx="5334000" cy="6858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3600" b="1" dirty="0" smtClean="0">
                <a:solidFill>
                  <a:srgbClr val="FFFF00"/>
                </a:solidFill>
                <a:latin typeface="Berlin Sans FB Demi" pitchFamily="34" charset="0"/>
                <a:cs typeface="Shonar Bangla" pitchFamily="34" charset="0"/>
              </a:rPr>
              <a:t>Graduated Cylinder</a:t>
            </a:r>
            <a:endParaRPr lang="en-CA" sz="4000" b="1" dirty="0">
              <a:solidFill>
                <a:srgbClr val="FFFF00"/>
              </a:solidFill>
              <a:latin typeface="Berlin Sans FB Demi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2400" y="1356143"/>
            <a:ext cx="2819400" cy="275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07902" y="1356143"/>
            <a:ext cx="3105062" cy="306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51888" y="1356143"/>
            <a:ext cx="2755326" cy="261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05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"/>
            <a:ext cx="82296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 smtClean="0">
                <a:latin typeface="Berlin Sans FB" pitchFamily="34" charset="0"/>
              </a:rPr>
              <a:t>WHICH EQUIPMENT IS THE LEAST PRECISE?</a:t>
            </a:r>
            <a:endParaRPr lang="en-CA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964" y="4800601"/>
            <a:ext cx="2726902" cy="6858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3600" b="1" dirty="0" smtClean="0">
                <a:solidFill>
                  <a:srgbClr val="FFFF00"/>
                </a:solidFill>
                <a:latin typeface="Berlin Sans FB Demi" pitchFamily="34" charset="0"/>
                <a:cs typeface="Shonar Bangla" pitchFamily="34" charset="0"/>
              </a:rPr>
              <a:t>Test</a:t>
            </a:r>
            <a:r>
              <a:rPr lang="en-CA" sz="3600" b="1" dirty="0" smtClean="0">
                <a:solidFill>
                  <a:prstClr val="black"/>
                </a:solidFill>
                <a:latin typeface="Berlin Sans FB Demi" pitchFamily="34" charset="0"/>
                <a:cs typeface="Shonar Bangla" pitchFamily="34" charset="0"/>
              </a:rPr>
              <a:t> </a:t>
            </a:r>
            <a:r>
              <a:rPr lang="en-CA" sz="3600" b="1" dirty="0" smtClean="0">
                <a:solidFill>
                  <a:srgbClr val="FFFF00"/>
                </a:solidFill>
                <a:latin typeface="Berlin Sans FB Demi" pitchFamily="34" charset="0"/>
                <a:cs typeface="Shonar Bangla" pitchFamily="34" charset="0"/>
              </a:rPr>
              <a:t>Tubes</a:t>
            </a:r>
            <a:endParaRPr lang="en-CA" sz="4000" b="1" dirty="0">
              <a:solidFill>
                <a:srgbClr val="FFFF00"/>
              </a:solidFill>
              <a:latin typeface="Berlin Sans FB Demi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2400" y="1356143"/>
            <a:ext cx="2819400" cy="275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07902" y="1356143"/>
            <a:ext cx="3105062" cy="306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51888" y="1356143"/>
            <a:ext cx="2755326" cy="2613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2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90600" y="2209800"/>
            <a:ext cx="1686679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syringe</a:t>
            </a:r>
            <a:endParaRPr lang="en-US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429000"/>
            <a:ext cx="4033476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Graduated cylinder</a:t>
            </a:r>
            <a:endParaRPr lang="en-US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648200"/>
            <a:ext cx="697628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</a:t>
            </a:r>
            <a:endParaRPr lang="en-US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TYPE OF ERRORS IN MEASUREMENTS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57663" cy="439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2423"/>
            <a:ext cx="4276725" cy="421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4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7085"/>
            <a:ext cx="3886200" cy="4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SYSTEMATIC ERROR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533400" y="1126299"/>
            <a:ext cx="7796048" cy="1091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Your measurements are </a:t>
            </a:r>
            <a:r>
              <a:rPr lang="en-CA" sz="2800" b="1" u="sng" dirty="0" smtClean="0">
                <a:solidFill>
                  <a:srgbClr val="B4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ALWAYS</a:t>
            </a:r>
            <a:r>
              <a:rPr lang="en-CA" sz="2800" b="1" dirty="0" smtClean="0">
                <a:solidFill>
                  <a:srgbClr val="B44C96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too low or too high </a:t>
            </a:r>
            <a:r>
              <a:rPr lang="en-CA" sz="2800" b="1" dirty="0" smtClean="0">
                <a:solidFill>
                  <a:srgbClr val="0000FF"/>
                </a:solidFill>
                <a:latin typeface="Comic Sans MS" pitchFamily="18"/>
                <a:ea typeface="宋体" pitchFamily="2"/>
                <a:cs typeface="Mangal" pitchFamily="2"/>
              </a:rPr>
              <a:t>in the same direction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!</a:t>
            </a: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5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SYSTEMATIC ERROR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57200" y="1143000"/>
            <a:ext cx="8305800" cy="20921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For example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: At the beginning of an experiment, you forgot to </a:t>
            </a:r>
            <a:r>
              <a:rPr lang="en-CA" sz="28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RESET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 your scale to 0.0000, so your measurements are all wrong</a:t>
            </a:r>
            <a:endParaRPr lang="en-US" sz="28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599"/>
            <a:ext cx="36290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8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RANDOM ERROR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57200" y="1143000"/>
            <a:ext cx="8305800" cy="18065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Your measurements are </a:t>
            </a:r>
            <a:r>
              <a:rPr lang="en-CA" sz="3200" b="1" u="sng" dirty="0" smtClean="0">
                <a:solidFill>
                  <a:srgbClr val="B4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SOMETIMES</a:t>
            </a:r>
            <a:r>
              <a:rPr lang="en-CA" sz="3200" b="1" dirty="0" smtClean="0">
                <a:solidFill>
                  <a:srgbClr val="B44C96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3200" b="1" dirty="0" smtClean="0">
                <a:latin typeface="Comic Sans MS" pitchFamily="18"/>
                <a:ea typeface="宋体" pitchFamily="2"/>
                <a:cs typeface="Mangal" pitchFamily="2"/>
              </a:rPr>
              <a:t>too </a:t>
            </a: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low and </a:t>
            </a:r>
            <a:r>
              <a:rPr lang="en-CA" sz="3200" b="1" u="sng" dirty="0">
                <a:solidFill>
                  <a:srgbClr val="B44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SOMETIMES</a:t>
            </a:r>
            <a:r>
              <a:rPr lang="en-CA" sz="3200" b="1" dirty="0">
                <a:solidFill>
                  <a:srgbClr val="B44C96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too high </a:t>
            </a:r>
            <a:r>
              <a:rPr lang="en-CA" sz="3200" b="1" dirty="0" smtClean="0">
                <a:solidFill>
                  <a:srgbClr val="0000FF"/>
                </a:solidFill>
                <a:latin typeface="Comic Sans MS" pitchFamily="18"/>
                <a:ea typeface="宋体" pitchFamily="2"/>
                <a:cs typeface="Mangal" pitchFamily="2"/>
              </a:rPr>
              <a:t>in both directions</a:t>
            </a: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!</a:t>
            </a:r>
            <a:endParaRPr lang="en-CA" sz="32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793" y="3047999"/>
            <a:ext cx="2995039" cy="3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17" y="3276600"/>
            <a:ext cx="4364770" cy="34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0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Precision and accuracy</a:t>
            </a:r>
            <a:endParaRPr lang="en-CA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990600"/>
            <a:ext cx="912495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Bodoni MT Black" pitchFamily="18" charset="0"/>
              </a:rPr>
              <a:t>In everyday language</a:t>
            </a:r>
            <a:r>
              <a:rPr lang="en-CA" sz="32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CA" sz="3200" dirty="0" smtClean="0">
                <a:solidFill>
                  <a:prstClr val="black"/>
                </a:solidFill>
                <a:latin typeface="Arial Black" pitchFamily="34" charset="0"/>
              </a:rPr>
              <a:t> it means the same thing</a:t>
            </a:r>
          </a:p>
          <a:p>
            <a:pPr eaLnBrk="0" hangingPunct="0"/>
            <a:r>
              <a:rPr lang="en-CA" sz="4000" dirty="0" smtClean="0">
                <a:solidFill>
                  <a:srgbClr val="FF0000"/>
                </a:solidFill>
                <a:latin typeface="Bodoni MT Black" pitchFamily="18" charset="0"/>
              </a:rPr>
              <a:t>In science: </a:t>
            </a:r>
            <a:r>
              <a:rPr lang="en-CA" sz="3200" dirty="0" smtClean="0">
                <a:solidFill>
                  <a:prstClr val="black"/>
                </a:solidFill>
                <a:latin typeface="Arial Black" pitchFamily="34" charset="0"/>
              </a:rPr>
              <a:t>precision and accuracy have different meanings</a:t>
            </a:r>
          </a:p>
          <a:p>
            <a:pPr eaLnBrk="0" hangingPunct="0"/>
            <a:endParaRPr lang="en-CA" sz="32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CA" sz="4800" dirty="0" smtClean="0">
                <a:solidFill>
                  <a:srgbClr val="FF0000"/>
                </a:solidFill>
                <a:latin typeface="Bodoni MT Black" pitchFamily="18" charset="0"/>
              </a:rPr>
              <a:t>REMEMBER!!</a:t>
            </a:r>
          </a:p>
          <a:p>
            <a:pPr algn="ctr" eaLnBrk="0" hangingPunct="0"/>
            <a:r>
              <a:rPr lang="en-CA" sz="32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We </a:t>
            </a:r>
            <a:r>
              <a:rPr lang="en-CA" sz="32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can never make a perfect </a:t>
            </a:r>
            <a:r>
              <a:rPr lang="en-CA" sz="32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measurement! </a:t>
            </a:r>
            <a:r>
              <a:rPr lang="en-CA" sz="3200" u="sng" dirty="0">
                <a:solidFill>
                  <a:prstClr val="black"/>
                </a:solidFill>
                <a:latin typeface="Berlin Sans FB Demi" pitchFamily="34" charset="0"/>
                <a:ea typeface="SimHei" pitchFamily="49" charset="-122"/>
              </a:rPr>
              <a:t>The best we can do</a:t>
            </a:r>
            <a:r>
              <a:rPr lang="en-CA" sz="3200" dirty="0">
                <a:solidFill>
                  <a:prstClr val="black"/>
                </a:solidFill>
                <a:latin typeface="Berlin Sans FB Demi" pitchFamily="34" charset="0"/>
                <a:ea typeface="SimHei" pitchFamily="49" charset="-122"/>
              </a:rPr>
              <a:t> </a:t>
            </a:r>
            <a:r>
              <a:rPr lang="en-CA" sz="32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is to come as close as </a:t>
            </a:r>
            <a:r>
              <a:rPr lang="en-CA" sz="32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possible </a:t>
            </a:r>
            <a:r>
              <a:rPr lang="en-CA" sz="32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within the limitations of the measuring instruments.</a:t>
            </a:r>
          </a:p>
          <a:p>
            <a:pPr eaLnBrk="0" hangingPunct="0"/>
            <a:r>
              <a:rPr lang="en-CA" sz="32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en-CA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2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793" y="3047999"/>
            <a:ext cx="2995039" cy="3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17" y="3276600"/>
            <a:ext cx="4364770" cy="34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RANDOM ERROR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57200" y="1143000"/>
            <a:ext cx="8305800" cy="25210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For </a:t>
            </a:r>
            <a:r>
              <a:rPr lang="en-CA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example</a:t>
            </a:r>
            <a:r>
              <a:rPr lang="en-CA" sz="28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: 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YOU make mistakes during an experiment (</a:t>
            </a:r>
            <a:r>
              <a:rPr lang="en-CA" sz="2800" b="1" u="sng" dirty="0" smtClean="0">
                <a:solidFill>
                  <a:srgbClr val="7030A0"/>
                </a:solidFill>
                <a:latin typeface="Comic Sans MS" pitchFamily="18"/>
                <a:ea typeface="宋体" pitchFamily="2"/>
                <a:cs typeface="Mangal" pitchFamily="2"/>
              </a:rPr>
              <a:t>not being careful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, </a:t>
            </a:r>
            <a:r>
              <a:rPr lang="en-CA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spilling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, losing chemicals, </a:t>
            </a:r>
            <a:r>
              <a:rPr lang="en-CA" sz="2800" b="1" u="sng" dirty="0" smtClean="0">
                <a:solidFill>
                  <a:srgbClr val="00B050"/>
                </a:solidFill>
                <a:latin typeface="Comic Sans MS" pitchFamily="18"/>
                <a:ea typeface="宋体" pitchFamily="2"/>
                <a:cs typeface="Mangal" pitchFamily="2"/>
              </a:rPr>
              <a:t>not reading the numbers properly </a:t>
            </a:r>
            <a:r>
              <a:rPr lang="en-CA" sz="28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etc…)</a:t>
            </a:r>
            <a:endParaRPr lang="en-US" sz="2800" b="1" dirty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1000" y="2971800"/>
            <a:ext cx="67056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Groups 1 and 3 -&gt; low precision, as the points are spread out 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810000"/>
            <a:ext cx="74676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Groups 2 and 4 -&gt; high precision, </a:t>
            </a:r>
            <a:r>
              <a:rPr lang="en-US" sz="1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 the points are close to each other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572000"/>
            <a:ext cx="36576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Groups 1 and 2 -&gt; low accuracy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4572000"/>
            <a:ext cx="36576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Groups 3 and4 -&gt; high accuracy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334000"/>
            <a:ext cx="56388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Groups 1 and 2 -&gt; errors in the same direction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096000"/>
            <a:ext cx="57912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Groups 3 and 4 -&gt; </a:t>
            </a:r>
            <a:r>
              <a:rPr lang="en-US" sz="1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errors in high and low directions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RANGE UNCERTAINTY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0" y="990600"/>
            <a:ext cx="9144000" cy="2175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The most precise instruments have the smallest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UNCERTAINTIES</a:t>
            </a:r>
            <a:r>
              <a:rPr lang="en-CA" sz="3200" b="1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3200" b="1" dirty="0" smtClean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(mistakes)</a:t>
            </a:r>
            <a:endParaRPr lang="en-CA" sz="2400" b="1" dirty="0" smtClean="0">
              <a:solidFill>
                <a:srgbClr val="000000"/>
              </a:solidFill>
              <a:latin typeface="Comic Sans MS" pitchFamily="18"/>
              <a:ea typeface="宋体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600" b="1" dirty="0" smtClean="0">
                <a:solidFill>
                  <a:srgbClr val="7030A0"/>
                </a:solidFill>
                <a:latin typeface="Britannic Bold" pitchFamily="34" charset="0"/>
                <a:ea typeface="宋体" pitchFamily="2"/>
                <a:cs typeface="Mangal" pitchFamily="2"/>
              </a:rPr>
              <a:t>To report the uncertainty, we use:</a:t>
            </a:r>
            <a:endParaRPr lang="en-US" sz="3600" b="1" dirty="0">
              <a:solidFill>
                <a:srgbClr val="7030A0"/>
              </a:solidFill>
              <a:latin typeface="Britannic Bold" pitchFamily="34" charset="0"/>
              <a:ea typeface="宋体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en-CA" sz="2400" b="1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8600" y="2743200"/>
            <a:ext cx="2664372" cy="281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1800" y="2743200"/>
            <a:ext cx="2819400" cy="281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3113740" cy="28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721201"/>
            <a:ext cx="8382000" cy="9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061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20351"/>
            <a:ext cx="4495799" cy="50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RANGE UNCERTAINTY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36179" y="875196"/>
            <a:ext cx="8305800" cy="12903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4000" b="1" dirty="0" smtClean="0">
                <a:latin typeface="Aharoni" pitchFamily="2" charset="-79"/>
                <a:ea typeface="宋体" pitchFamily="2"/>
                <a:cs typeface="Aharoni" pitchFamily="2" charset="-79"/>
              </a:rPr>
              <a:t>≈</a:t>
            </a:r>
            <a:r>
              <a:rPr lang="en-CA" sz="4000" b="1" dirty="0" smtClean="0">
                <a:latin typeface="Berlin Sans FB" pitchFamily="34" charset="0"/>
                <a:ea typeface="宋体" pitchFamily="2"/>
                <a:cs typeface="Mangal" pitchFamily="2"/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  <a:ea typeface="宋体" pitchFamily="2"/>
                <a:cs typeface="Mangal" pitchFamily="2"/>
              </a:rPr>
              <a:t>+/–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  <a:ea typeface="宋体" pitchFamily="2"/>
                <a:cs typeface="Mangal" pitchFamily="2"/>
              </a:rPr>
              <a:t> ½ </a:t>
            </a:r>
            <a:r>
              <a:rPr lang="en-CA" sz="4000" dirty="0" smtClean="0">
                <a:latin typeface="Berlin Sans FB" pitchFamily="34" charset="0"/>
                <a:ea typeface="宋体" pitchFamily="2"/>
                <a:cs typeface="Mangal" pitchFamily="2"/>
              </a:rPr>
              <a:t>of the </a:t>
            </a:r>
            <a:r>
              <a:rPr lang="en-CA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宋体" pitchFamily="2"/>
                <a:cs typeface="Mangal" pitchFamily="2"/>
              </a:rPr>
              <a:t>smallest division </a:t>
            </a:r>
            <a:r>
              <a:rPr lang="en-CA" sz="4000" dirty="0" smtClean="0">
                <a:latin typeface="Berlin Sans FB" pitchFamily="34" charset="0"/>
                <a:ea typeface="宋体" pitchFamily="2"/>
                <a:cs typeface="Mangal" pitchFamily="2"/>
              </a:rPr>
              <a:t>marked on a measuring scale </a:t>
            </a:r>
            <a:endParaRPr lang="en-CA" sz="4000" dirty="0">
              <a:latin typeface="Berlin Sans FB" pitchFamily="34" charset="0"/>
              <a:ea typeface="宋体" pitchFamily="2"/>
              <a:cs typeface="Mangal" pitchFamily="2"/>
            </a:endParaRPr>
          </a:p>
        </p:txBody>
      </p:sp>
      <p:sp>
        <p:nvSpPr>
          <p:cNvPr id="9" name="Text Box 4"/>
          <p:cNvSpPr/>
          <p:nvPr/>
        </p:nvSpPr>
        <p:spPr>
          <a:xfrm>
            <a:off x="3865805" y="2328167"/>
            <a:ext cx="4762500" cy="5988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宋体" pitchFamily="2"/>
                <a:cs typeface="Mangal" pitchFamily="2"/>
              </a:rPr>
              <a:t>Smallest division </a:t>
            </a:r>
            <a:r>
              <a:rPr lang="en-CA" sz="32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= </a:t>
            </a:r>
            <a:r>
              <a:rPr lang="en-CA" sz="3200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1 mL </a:t>
            </a:r>
            <a:endParaRPr lang="en-US" sz="2800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  <p:sp>
        <p:nvSpPr>
          <p:cNvPr id="10" name="Text Box 4"/>
          <p:cNvSpPr/>
          <p:nvPr/>
        </p:nvSpPr>
        <p:spPr>
          <a:xfrm>
            <a:off x="3633889" y="3278079"/>
            <a:ext cx="5357711" cy="5352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Range uncertainty = 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+/- 0.5 mL </a:t>
            </a:r>
            <a:endParaRPr lang="en-US" sz="2400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33889" y="4800600"/>
            <a:ext cx="5226332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sz="5400" dirty="0" smtClean="0">
                <a:latin typeface="Aharoni" pitchFamily="2" charset="-79"/>
                <a:cs typeface="Aharoni" pitchFamily="2" charset="-79"/>
              </a:rPr>
              <a:t>56.3 mL  </a:t>
            </a:r>
            <a:r>
              <a:rPr lang="en-CA" sz="4000" dirty="0" smtClean="0">
                <a:latin typeface="Aharoni" pitchFamily="2" charset="-79"/>
                <a:cs typeface="Aharoni" pitchFamily="2" charset="-79"/>
              </a:rPr>
              <a:t>+</a:t>
            </a:r>
            <a:r>
              <a:rPr lang="en-CA" sz="5400" dirty="0" smtClean="0">
                <a:latin typeface="Aharoni" pitchFamily="2" charset="-79"/>
                <a:cs typeface="Aharoni" pitchFamily="2" charset="-79"/>
              </a:rPr>
              <a:t>/- 0.5 mL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sz="5400" dirty="0" smtClean="0">
                <a:latin typeface="Aharoni" pitchFamily="2" charset="-79"/>
                <a:cs typeface="Aharoni" pitchFamily="2" charset="-79"/>
              </a:rPr>
              <a:t>READING THE MENISCUS</a:t>
            </a:r>
            <a:endParaRPr lang="en-CA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3" y="1371600"/>
            <a:ext cx="8069791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67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/>
          <p:nvPr/>
        </p:nvSpPr>
        <p:spPr>
          <a:xfrm>
            <a:off x="457200" y="102356"/>
            <a:ext cx="8305800" cy="1032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What is the </a:t>
            </a: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宋体" pitchFamily="2"/>
                <a:cs typeface="Mangal" pitchFamily="2"/>
              </a:rPr>
              <a:t>RANGE UNCERTAINTY </a:t>
            </a: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in these pictures?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" y="1134647"/>
            <a:ext cx="9138746" cy="57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/>
          <p:nvPr/>
        </p:nvSpPr>
        <p:spPr>
          <a:xfrm>
            <a:off x="3200400" y="1786507"/>
            <a:ext cx="3294944" cy="5988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26 mL +/- 1 mL</a:t>
            </a:r>
            <a:endParaRPr lang="en-US" sz="2800" b="1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11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/>
          <p:nvPr/>
        </p:nvSpPr>
        <p:spPr>
          <a:xfrm>
            <a:off x="457200" y="102356"/>
            <a:ext cx="8305800" cy="1032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What is the </a:t>
            </a: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宋体" pitchFamily="2"/>
                <a:cs typeface="Mangal" pitchFamily="2"/>
              </a:rPr>
              <a:t>RANGE UNCERTAINTY </a:t>
            </a: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in these pictures?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04570"/>
            <a:ext cx="9144000" cy="565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/>
          <p:nvPr/>
        </p:nvSpPr>
        <p:spPr>
          <a:xfrm>
            <a:off x="3200400" y="1786507"/>
            <a:ext cx="3294944" cy="6623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66FF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6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34˚C +/- </a:t>
            </a:r>
            <a:r>
              <a:rPr lang="en-CA" sz="3600" b="1" dirty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1 ˚C </a:t>
            </a:r>
            <a:endParaRPr lang="en-US" sz="3200" b="1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4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/>
          <p:nvPr/>
        </p:nvSpPr>
        <p:spPr>
          <a:xfrm>
            <a:off x="457200" y="102356"/>
            <a:ext cx="8305800" cy="1032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What is the </a:t>
            </a: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宋体" pitchFamily="2"/>
                <a:cs typeface="Mangal" pitchFamily="2"/>
              </a:rPr>
              <a:t>RANGE UNCERTAINTY </a:t>
            </a: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in these pictures?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7274"/>
            <a:ext cx="9144000" cy="569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/>
          <p:nvPr/>
        </p:nvSpPr>
        <p:spPr>
          <a:xfrm>
            <a:off x="838200" y="5791200"/>
            <a:ext cx="3294944" cy="5352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99FF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23 mL +/- 0.5 </a:t>
            </a:r>
            <a:r>
              <a:rPr lang="en-CA" sz="2800" b="1" dirty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mL </a:t>
            </a:r>
            <a:endParaRPr lang="en-US" sz="2400" b="1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  <p:sp>
        <p:nvSpPr>
          <p:cNvPr id="7" name="Text Box 4"/>
          <p:cNvSpPr/>
          <p:nvPr/>
        </p:nvSpPr>
        <p:spPr>
          <a:xfrm>
            <a:off x="5181600" y="5791365"/>
            <a:ext cx="3294944" cy="5352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66FF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30 </a:t>
            </a:r>
            <a:r>
              <a:rPr lang="en-CA" sz="2800" b="1" dirty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mL +/- </a:t>
            </a: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0.5 </a:t>
            </a:r>
            <a:r>
              <a:rPr lang="en-CA" sz="2800" b="1" dirty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mL </a:t>
            </a:r>
            <a:endParaRPr lang="en-US" sz="2400" b="1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4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/>
          <p:nvPr/>
        </p:nvSpPr>
        <p:spPr>
          <a:xfrm>
            <a:off x="457200" y="102356"/>
            <a:ext cx="8305800" cy="1032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What is the </a:t>
            </a:r>
            <a:r>
              <a:rPr lang="en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宋体" pitchFamily="2"/>
                <a:cs typeface="Mangal" pitchFamily="2"/>
              </a:rPr>
              <a:t>RANGE UNCERTAINTY </a:t>
            </a:r>
            <a:r>
              <a:rPr lang="en-CA" sz="3200" b="1" dirty="0" smtClean="0">
                <a:solidFill>
                  <a:srgbClr val="000000"/>
                </a:solidFill>
                <a:latin typeface="Cooper Black" pitchFamily="18" charset="0"/>
                <a:ea typeface="宋体" pitchFamily="2"/>
                <a:cs typeface="Mangal" pitchFamily="2"/>
              </a:rPr>
              <a:t>in these pictures?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" y="1134646"/>
            <a:ext cx="9141372" cy="569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/>
          <p:nvPr/>
        </p:nvSpPr>
        <p:spPr>
          <a:xfrm>
            <a:off x="3048000" y="1981200"/>
            <a:ext cx="3294944" cy="5352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66FF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350 </a:t>
            </a:r>
            <a:r>
              <a:rPr lang="en-CA" sz="2800" b="1" dirty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mL +/- </a:t>
            </a:r>
            <a:r>
              <a:rPr lang="en-CA" sz="2800" b="1" dirty="0" smtClean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25 </a:t>
            </a:r>
            <a:r>
              <a:rPr lang="en-CA" sz="2800" b="1" dirty="0">
                <a:solidFill>
                  <a:srgbClr val="000000"/>
                </a:solidFill>
                <a:latin typeface="Berlin Sans FB" pitchFamily="34" charset="0"/>
                <a:ea typeface="宋体" pitchFamily="2"/>
                <a:cs typeface="Mangal" pitchFamily="2"/>
              </a:rPr>
              <a:t>mL </a:t>
            </a:r>
            <a:endParaRPr lang="en-US" sz="2400" b="1" dirty="0">
              <a:solidFill>
                <a:srgbClr val="000000"/>
              </a:solidFill>
              <a:latin typeface="Berlin Sans FB" pitchFamily="34" charset="0"/>
              <a:ea typeface="宋体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66FF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Adding Range Uncertainties</a:t>
            </a:r>
            <a:endParaRPr lang="en-US" sz="4000" dirty="0">
              <a:latin typeface="Britannic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95" y="1066800"/>
            <a:ext cx="872690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8991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4191000"/>
            <a:ext cx="20574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42.4 </a:t>
            </a:r>
            <a:r>
              <a:rPr lang="en-US" sz="16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</a:t>
            </a:r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+/- 0.4 </a:t>
            </a:r>
            <a:r>
              <a:rPr lang="en-US" sz="16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4191000"/>
            <a:ext cx="2057400" cy="338554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12.6 </a:t>
            </a:r>
            <a:r>
              <a:rPr lang="en-US" sz="16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</a:t>
            </a:r>
            <a:r>
              <a:rPr lang="en-US" sz="1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+/- 0.4 </a:t>
            </a:r>
            <a:r>
              <a:rPr lang="en-US" sz="1600" b="1" cap="none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</a:t>
            </a:r>
            <a:endParaRPr lang="en-US" sz="1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Precision and accuracy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49"/>
            <a:ext cx="9124950" cy="56959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Accuracy: </a:t>
            </a:r>
          </a:p>
          <a:p>
            <a:pPr algn="ctr" eaLnBrk="0" hangingPunct="0"/>
            <a:r>
              <a:rPr lang="en-CA" sz="3600" dirty="0" smtClean="0">
                <a:solidFill>
                  <a:prstClr val="black"/>
                </a:solidFill>
                <a:latin typeface="Tahoma" pitchFamily="34" charset="0"/>
              </a:rPr>
              <a:t>is </a:t>
            </a:r>
            <a:r>
              <a:rPr lang="en-CA" sz="3600" dirty="0">
                <a:solidFill>
                  <a:prstClr val="black"/>
                </a:solidFill>
                <a:latin typeface="Tahoma" pitchFamily="34" charset="0"/>
              </a:rPr>
              <a:t>how close a measured value is to the </a:t>
            </a:r>
            <a:r>
              <a:rPr lang="en-CA" sz="3600" b="1" dirty="0">
                <a:solidFill>
                  <a:srgbClr val="7030A0"/>
                </a:solidFill>
                <a:latin typeface="Tahoma" pitchFamily="34" charset="0"/>
              </a:rPr>
              <a:t>actual (true) value </a:t>
            </a:r>
            <a:endParaRPr lang="en-CA" sz="3600" b="1" dirty="0" smtClean="0">
              <a:solidFill>
                <a:srgbClr val="7030A0"/>
              </a:solidFill>
              <a:latin typeface="Tahoma" pitchFamily="34" charset="0"/>
            </a:endParaRPr>
          </a:p>
          <a:p>
            <a:pPr eaLnBrk="0" hangingPunct="0"/>
            <a:endParaRPr lang="en-CA" sz="3600" b="1" dirty="0" smtClean="0">
              <a:solidFill>
                <a:prstClr val="black"/>
              </a:solidFill>
              <a:latin typeface="Tahoma" pitchFamily="34" charset="0"/>
            </a:endParaRPr>
          </a:p>
          <a:p>
            <a:pPr algn="ctr"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Precision: </a:t>
            </a:r>
          </a:p>
          <a:p>
            <a:pPr algn="ctr" eaLnBrk="0" hangingPunct="0"/>
            <a:r>
              <a:rPr lang="en-CA" sz="3600" dirty="0" smtClean="0">
                <a:solidFill>
                  <a:prstClr val="black"/>
                </a:solidFill>
                <a:latin typeface="Tahoma" pitchFamily="34" charset="0"/>
              </a:rPr>
              <a:t>is </a:t>
            </a:r>
            <a:r>
              <a:rPr lang="en-CA" sz="3600" dirty="0">
                <a:solidFill>
                  <a:prstClr val="black"/>
                </a:solidFill>
                <a:latin typeface="Tahoma" pitchFamily="34" charset="0"/>
              </a:rPr>
              <a:t>how close the measured values are </a:t>
            </a:r>
            <a:r>
              <a:rPr lang="en-CA" sz="3600" b="1" dirty="0">
                <a:solidFill>
                  <a:srgbClr val="7030A0"/>
                </a:solidFill>
                <a:latin typeface="Tahoma" pitchFamily="34" charset="0"/>
              </a:rPr>
              <a:t>to each </a:t>
            </a:r>
            <a:r>
              <a:rPr lang="en-CA" sz="3600" b="1" dirty="0" smtClean="0">
                <a:solidFill>
                  <a:srgbClr val="7030A0"/>
                </a:solidFill>
                <a:latin typeface="Tahoma" pitchFamily="34" charset="0"/>
              </a:rPr>
              <a:t>other </a:t>
            </a:r>
            <a:r>
              <a:rPr lang="en-CA" sz="3600" b="1" dirty="0" smtClean="0">
                <a:solidFill>
                  <a:srgbClr val="0000FF"/>
                </a:solidFill>
                <a:latin typeface="Tahoma" pitchFamily="34" charset="0"/>
              </a:rPr>
              <a:t>(exactness)</a:t>
            </a:r>
          </a:p>
          <a:p>
            <a:pPr algn="ctr" eaLnBrk="0" hangingPunct="0"/>
            <a:r>
              <a:rPr lang="en-CA" sz="3600" b="1" dirty="0" smtClean="0">
                <a:solidFill>
                  <a:srgbClr val="FF0000"/>
                </a:solidFill>
                <a:latin typeface="Tahoma" pitchFamily="34" charset="0"/>
              </a:rPr>
              <a:t>or</a:t>
            </a:r>
          </a:p>
          <a:p>
            <a:pPr eaLnBrk="0" hangingPunct="0"/>
            <a:r>
              <a:rPr lang="en-CA" sz="3600" dirty="0" smtClean="0">
                <a:solidFill>
                  <a:prstClr val="black"/>
                </a:solidFill>
                <a:latin typeface="Tahoma" pitchFamily="34" charset="0"/>
              </a:rPr>
              <a:t>		how well the measurement </a:t>
            </a:r>
          </a:p>
          <a:p>
            <a:pPr algn="ctr" eaLnBrk="0" hangingPunct="0"/>
            <a:r>
              <a:rPr lang="en-CA" sz="3600" dirty="0" smtClean="0">
                <a:solidFill>
                  <a:prstClr val="black"/>
                </a:solidFill>
                <a:latin typeface="Tahoma" pitchFamily="34" charset="0"/>
              </a:rPr>
              <a:t>can be repeated </a:t>
            </a:r>
            <a:r>
              <a:rPr lang="en-CA" sz="3600" b="1" dirty="0" smtClean="0">
                <a:solidFill>
                  <a:srgbClr val="0000FF"/>
                </a:solidFill>
                <a:latin typeface="Tahoma" pitchFamily="34" charset="0"/>
              </a:rPr>
              <a:t>(reproducibility)</a:t>
            </a:r>
          </a:p>
          <a:p>
            <a:pPr eaLnBrk="0" hangingPunct="0"/>
            <a:endParaRPr lang="en-CA" sz="4000" dirty="0" smtClean="0">
              <a:solidFill>
                <a:prstClr val="black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9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66FF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Multiplying Range Uncertainties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219200"/>
            <a:ext cx="3581400" cy="769441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</a:t>
            </a:r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+/- 1 </a:t>
            </a:r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1219200"/>
            <a:ext cx="3433952" cy="769441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 </a:t>
            </a:r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+/- 1 </a:t>
            </a:r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2286000"/>
            <a:ext cx="7848600" cy="7159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Step 1: </a:t>
            </a:r>
            <a:r>
              <a:rPr lang="en-CA" sz="2800" dirty="0" smtClean="0">
                <a:latin typeface="Britannic Bold" pitchFamily="34" charset="0"/>
                <a:cs typeface="Aharoni" pitchFamily="2" charset="-79"/>
              </a:rPr>
              <a:t>Find the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maximum</a:t>
            </a:r>
            <a:r>
              <a:rPr lang="en-CA" sz="2800" dirty="0" smtClean="0">
                <a:latin typeface="Britannic Bold" pitchFamily="34" charset="0"/>
                <a:cs typeface="Aharoni" pitchFamily="2" charset="-79"/>
              </a:rPr>
              <a:t> and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minimum</a:t>
            </a:r>
            <a:r>
              <a:rPr lang="en-CA" sz="2800" dirty="0" smtClean="0">
                <a:latin typeface="Britannic Bold" pitchFamily="34" charset="0"/>
                <a:cs typeface="Aharoni" pitchFamily="2" charset="-79"/>
              </a:rPr>
              <a:t> values  </a:t>
            </a:r>
            <a:endParaRPr lang="en-CA" sz="2800" dirty="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495800" y="1295400"/>
            <a:ext cx="609600" cy="609600"/>
          </a:xfrm>
          <a:prstGeom prst="mathMultiply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0" y="3657600"/>
            <a:ext cx="7848600" cy="1828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sz="280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Step 2: </a:t>
            </a:r>
          </a:p>
          <a:p>
            <a:pPr fontAlgn="auto">
              <a:spcAft>
                <a:spcPts val="0"/>
              </a:spcAft>
            </a:pPr>
            <a:r>
              <a:rPr lang="en-CA" sz="2800" dirty="0" smtClean="0">
                <a:latin typeface="Britannic Bold" pitchFamily="34" charset="0"/>
                <a:cs typeface="Aharoni" pitchFamily="2" charset="-79"/>
              </a:rPr>
              <a:t>Results </a:t>
            </a:r>
            <a:r>
              <a:rPr lang="en-CA" sz="2800" dirty="0" smtClean="0">
                <a:latin typeface="Britannic Bold" pitchFamily="34" charset="0"/>
                <a:cs typeface="Aharoni" pitchFamily="2" charset="-79"/>
                <a:sym typeface="Wingdings" pitchFamily="2" charset="2"/>
              </a:rPr>
              <a:t> </a:t>
            </a:r>
          </a:p>
          <a:p>
            <a:pPr fontAlgn="auto">
              <a:spcAft>
                <a:spcPts val="0"/>
              </a:spcAft>
            </a:pPr>
            <a:r>
              <a:rPr lang="en-CA" sz="2800" u="sng" dirty="0" smtClean="0">
                <a:latin typeface="Britannic Bold" pitchFamily="34" charset="0"/>
                <a:cs typeface="Aharoni" pitchFamily="2" charset="-79"/>
                <a:sym typeface="Wingdings" pitchFamily="2" charset="2"/>
              </a:rPr>
              <a:t>(max + min value)</a:t>
            </a:r>
            <a:r>
              <a:rPr lang="en-CA" sz="2800" dirty="0" smtClean="0">
                <a:latin typeface="Britannic Bold" pitchFamily="34" charset="0"/>
                <a:cs typeface="Aharoni" pitchFamily="2" charset="-79"/>
                <a:sym typeface="Wingdings" pitchFamily="2" charset="2"/>
              </a:rPr>
              <a:t> +/- </a:t>
            </a:r>
            <a:r>
              <a:rPr lang="en-CA" sz="2800" u="sng" dirty="0" smtClean="0">
                <a:latin typeface="Britannic Bold" pitchFamily="34" charset="0"/>
                <a:cs typeface="Aharoni" pitchFamily="2" charset="-79"/>
                <a:sym typeface="Wingdings" pitchFamily="2" charset="2"/>
              </a:rPr>
              <a:t>(max - min value)</a:t>
            </a:r>
          </a:p>
          <a:p>
            <a:pPr fontAlgn="auto">
              <a:spcAft>
                <a:spcPts val="0"/>
              </a:spcAft>
            </a:pPr>
            <a:r>
              <a:rPr lang="en-CA" sz="2800" dirty="0" smtClean="0">
                <a:latin typeface="Britannic Bold" pitchFamily="34" charset="0"/>
                <a:cs typeface="Aharoni" pitchFamily="2" charset="-79"/>
                <a:sym typeface="Wingdings" pitchFamily="2" charset="2"/>
              </a:rPr>
              <a:t>  2                             2</a:t>
            </a:r>
            <a:r>
              <a:rPr lang="en-CA" sz="2800" dirty="0" smtClean="0">
                <a:latin typeface="Britannic Bold" pitchFamily="34" charset="0"/>
                <a:cs typeface="Aharoni" pitchFamily="2" charset="-79"/>
              </a:rPr>
              <a:t> </a:t>
            </a:r>
            <a:endParaRPr lang="en-CA" sz="2800" dirty="0">
              <a:latin typeface="Britannic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uiExpand="1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TYPES OF UNCERTAINTY IN MEASUREMENTS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304800" y="2395224"/>
            <a:ext cx="8305800" cy="10915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2D050"/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how much </a:t>
            </a:r>
            <a:r>
              <a:rPr lang="en-CA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higher</a:t>
            </a:r>
            <a:r>
              <a:rPr lang="en-CA" sz="2800" b="1" dirty="0">
                <a:solidFill>
                  <a:srgbClr val="7030A0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or </a:t>
            </a:r>
            <a:r>
              <a:rPr lang="en-CA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18"/>
                <a:ea typeface="宋体" pitchFamily="2"/>
                <a:cs typeface="Mangal" pitchFamily="2"/>
              </a:rPr>
              <a:t>lower</a:t>
            </a:r>
            <a:r>
              <a:rPr lang="en-CA" sz="2800" b="1" dirty="0">
                <a:solidFill>
                  <a:srgbClr val="002060"/>
                </a:solidFill>
                <a:latin typeface="Comic Sans MS" pitchFamily="18"/>
                <a:ea typeface="宋体" pitchFamily="2"/>
                <a:cs typeface="Mangal" pitchFamily="2"/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a measured value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CA" sz="2800" b="1" dirty="0">
                <a:solidFill>
                  <a:srgbClr val="000000"/>
                </a:solidFill>
                <a:latin typeface="Comic Sans MS" pitchFamily="18"/>
                <a:ea typeface="宋体" pitchFamily="2"/>
                <a:cs typeface="Mangal" pitchFamily="2"/>
              </a:rPr>
              <a:t>is than an </a:t>
            </a:r>
            <a:r>
              <a:rPr lang="en-CA" sz="2800" b="1" u="sng" dirty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accepted </a:t>
            </a:r>
            <a:r>
              <a:rPr lang="en-CA" sz="2800" b="1" u="sng" dirty="0" smtClean="0">
                <a:solidFill>
                  <a:srgbClr val="FF0000"/>
                </a:solidFill>
                <a:latin typeface="Comic Sans MS" pitchFamily="18"/>
                <a:ea typeface="宋体" pitchFamily="2"/>
                <a:cs typeface="Mangal" pitchFamily="2"/>
              </a:rPr>
              <a:t>(true) value</a:t>
            </a:r>
            <a:endParaRPr lang="en-CA" sz="2800" b="1" u="sng" dirty="0">
              <a:solidFill>
                <a:srgbClr val="FF0000"/>
              </a:solidFill>
              <a:latin typeface="Comic Sans MS" pitchFamily="18"/>
              <a:ea typeface="宋体" pitchFamily="2"/>
              <a:cs typeface="Mangal" pitchFamily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359" y="3481552"/>
            <a:ext cx="542290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3644" y="1468476"/>
            <a:ext cx="71481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Absolute Uncertainty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794" y="4343400"/>
            <a:ext cx="644599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Absolute Uncertainty 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|</a:t>
            </a:r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measured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accepted value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|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2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2650" y="0"/>
            <a:ext cx="9170884" cy="1600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b="1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3 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STUDENTS MEASURED TEMPERATURE OUTSIDE ON A NICE, SUNNY SUMMER DAY. THE ACTUAL TEMPERATURE (actual value) WAS 30.5</a:t>
            </a:r>
            <a:r>
              <a:rPr lang="en-CA" sz="2400" dirty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°C</a:t>
            </a:r>
          </a:p>
          <a:p>
            <a:pPr algn="ctr" eaLnBrk="0" hangingPunct="0"/>
            <a:r>
              <a:rPr lang="en-CA" sz="3200" b="1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 Here are their results:</a:t>
            </a:r>
            <a:endParaRPr lang="en-CA" sz="3600" b="1" dirty="0">
              <a:solidFill>
                <a:prstClr val="black"/>
              </a:solidFill>
              <a:latin typeface="Berlin Sans FB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800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773304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66" y="1629103"/>
            <a:ext cx="9128234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1: </a:t>
            </a:r>
            <a:r>
              <a:rPr lang="en-CA" sz="32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30.5 °C</a:t>
            </a: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2: 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30.1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°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C</a:t>
            </a: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3: 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31.5 </a:t>
            </a:r>
            <a:r>
              <a:rPr lang="en-CA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°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C</a:t>
            </a:r>
          </a:p>
          <a:p>
            <a:pPr algn="ctr" eaLnBrk="0" hangingPunct="0"/>
            <a:r>
              <a:rPr lang="en-CA" sz="2800" b="1" dirty="0" smtClean="0">
                <a:solidFill>
                  <a:srgbClr val="002060"/>
                </a:solidFill>
                <a:latin typeface="Tahoma" pitchFamily="34" charset="0"/>
              </a:rPr>
              <a:t>The actual (accepted) value was: 30.5˚C </a:t>
            </a:r>
            <a:endParaRPr lang="en-CA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40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114807"/>
            <a:ext cx="510909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Absolute Uncertainty?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6" y="3886200"/>
            <a:ext cx="9128234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1: </a:t>
            </a:r>
            <a:r>
              <a:rPr lang="en-CA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|30.5 – </a:t>
            </a:r>
            <a:r>
              <a:rPr lang="en-CA" sz="32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30.5 </a:t>
            </a:r>
            <a:r>
              <a:rPr lang="en-CA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| = </a:t>
            </a:r>
            <a:r>
              <a:rPr lang="en-CA" sz="32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no error</a:t>
            </a:r>
            <a:endParaRPr lang="en-CA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2: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|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30.1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30.5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| = 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0.4 °C</a:t>
            </a:r>
            <a:endParaRPr lang="en-CA" sz="32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3: 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|30.5 – 31.5</a:t>
            </a:r>
            <a:r>
              <a:rPr lang="en-CA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| = 1.0 °C</a:t>
            </a: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40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794" y="5362903"/>
            <a:ext cx="644599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Absolute Uncertainty 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|</a:t>
            </a:r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measured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accepted value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|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2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TYPES OF UNCERTAINTY IN MEASUREMENTS</a:t>
            </a:r>
            <a:endParaRPr lang="en-CA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6907" y="1752600"/>
            <a:ext cx="580158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Percentage Error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66" y="3124200"/>
            <a:ext cx="8534400" cy="150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8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2650" y="0"/>
            <a:ext cx="9170884" cy="1600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b="1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3 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STUDENTS MEASURED TEMPERATURE OUTSIDE ON A NICE, SUNNY SUMMER DAY. THE ACTUAL TEMPERATURE (actual value) WAS 30.5</a:t>
            </a:r>
            <a:r>
              <a:rPr lang="en-CA" sz="2400" dirty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°C</a:t>
            </a:r>
          </a:p>
          <a:p>
            <a:pPr algn="ctr" eaLnBrk="0" hangingPunct="0"/>
            <a:r>
              <a:rPr lang="en-CA" sz="3200" b="1" dirty="0" smtClean="0">
                <a:solidFill>
                  <a:prstClr val="black"/>
                </a:solidFill>
                <a:latin typeface="Berlin Sans FB" pitchFamily="34" charset="0"/>
                <a:cs typeface="Shonar Bangla" pitchFamily="34" charset="0"/>
              </a:rPr>
              <a:t> Here are their results:</a:t>
            </a:r>
            <a:endParaRPr lang="en-CA" sz="3600" b="1" dirty="0">
              <a:solidFill>
                <a:prstClr val="black"/>
              </a:solidFill>
              <a:latin typeface="Berlin Sans FB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800600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773304"/>
            <a:ext cx="2057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CA" sz="8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66" y="1629103"/>
            <a:ext cx="9128234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1: </a:t>
            </a:r>
            <a:r>
              <a:rPr lang="en-CA" sz="32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30.5 °C</a:t>
            </a: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2: 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30.1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°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C</a:t>
            </a: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3: 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31.5 </a:t>
            </a:r>
            <a:r>
              <a:rPr lang="en-CA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°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C</a:t>
            </a:r>
          </a:p>
          <a:p>
            <a:pPr algn="ctr" eaLnBrk="0" hangingPunct="0"/>
            <a:r>
              <a:rPr lang="en-CA" sz="2800" b="1" dirty="0">
                <a:solidFill>
                  <a:srgbClr val="002060"/>
                </a:solidFill>
                <a:latin typeface="Tahoma" pitchFamily="34" charset="0"/>
              </a:rPr>
              <a:t>The actual (accepted) value was: 30.5˚C </a:t>
            </a:r>
            <a:endParaRPr lang="en-CA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40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9905" y="2114807"/>
            <a:ext cx="436309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Percentage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Error?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6" y="3886200"/>
            <a:ext cx="9128234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1: </a:t>
            </a:r>
            <a:r>
              <a:rPr lang="en-CA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|</a:t>
            </a:r>
            <a:r>
              <a:rPr lang="en-CA" sz="32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(30.5 </a:t>
            </a:r>
            <a:r>
              <a:rPr lang="en-CA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CA" sz="32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30.5)| / 30.5 = no error</a:t>
            </a:r>
            <a:endParaRPr lang="en-CA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2: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|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(30.1 </a:t>
            </a:r>
            <a:r>
              <a:rPr lang="en-CA" sz="32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CA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30.5)|/ 30.5 = 1.3 °C</a:t>
            </a:r>
            <a:endParaRPr lang="en-CA" sz="32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r>
              <a:rPr lang="en-CA" sz="3200" b="1" dirty="0" smtClean="0">
                <a:solidFill>
                  <a:prstClr val="black"/>
                </a:solidFill>
                <a:latin typeface="Shonar Bangla" pitchFamily="34" charset="0"/>
                <a:cs typeface="Shonar Bangla" pitchFamily="34" charset="0"/>
              </a:rPr>
              <a:t>STUDENT 3: 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|(30.5 – 31.5)| </a:t>
            </a:r>
            <a:r>
              <a:rPr lang="en-CA" sz="32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/ 30.5 </a:t>
            </a:r>
            <a:r>
              <a:rPr lang="en-CA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= 3.3 °C</a:t>
            </a: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2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40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  <a:p>
            <a:pPr eaLnBrk="0" hangingPunct="0"/>
            <a:endParaRPr lang="en-CA" sz="3600" b="1" dirty="0">
              <a:solidFill>
                <a:prstClr val="black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75" y="5334000"/>
            <a:ext cx="7909034" cy="139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84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</a:rPr>
              <a:t>HOMEWORK</a:t>
            </a:r>
            <a:endParaRPr lang="en-US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worksheets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</a:rPr>
              <a:t>QUIZ</a:t>
            </a:r>
            <a:endParaRPr lang="en-US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days from now – Wednesday</a:t>
            </a:r>
            <a:r>
              <a:rPr lang="en-US" smtClean="0"/>
              <a:t>, February 19</a:t>
            </a:r>
            <a:endParaRPr lang="en-US" dirty="0" smtClean="0"/>
          </a:p>
          <a:p>
            <a:r>
              <a:rPr lang="en-US" dirty="0" smtClean="0"/>
              <a:t>Accuracy + precision</a:t>
            </a:r>
          </a:p>
          <a:p>
            <a:r>
              <a:rPr lang="en-US" dirty="0" smtClean="0"/>
              <a:t>Range uncertainty + arithmetic</a:t>
            </a:r>
          </a:p>
          <a:p>
            <a:r>
              <a:rPr lang="en-US" dirty="0" smtClean="0"/>
              <a:t>Absolute Uncertainty, Percentage Errors</a:t>
            </a:r>
          </a:p>
          <a:p>
            <a:r>
              <a:rPr lang="en-US" dirty="0" smtClean="0"/>
              <a:t>Types of errors</a:t>
            </a:r>
          </a:p>
          <a:p>
            <a:r>
              <a:rPr lang="en-US" dirty="0" smtClean="0"/>
              <a:t>Reading glassware uncertainty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08067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585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ctr" eaLnBrk="0" hangingPunct="0">
              <a:buFontTx/>
              <a:buAutoNum type="arabicPeriod"/>
            </a:pPr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You </a:t>
            </a:r>
            <a:r>
              <a:rPr lang="en-CA" sz="3600" u="sng" dirty="0" smtClean="0">
                <a:solidFill>
                  <a:srgbClr val="FF0000"/>
                </a:solidFill>
                <a:latin typeface="Showcard Gothic" pitchFamily="82" charset="0"/>
              </a:rPr>
              <a:t>had high accuracy </a:t>
            </a:r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but </a:t>
            </a:r>
            <a:r>
              <a:rPr lang="en-CA" sz="3600" u="sng" dirty="0" smtClean="0">
                <a:solidFill>
                  <a:srgbClr val="FF0000"/>
                </a:solidFill>
                <a:latin typeface="Showcard Gothic" pitchFamily="82" charset="0"/>
              </a:rPr>
              <a:t>very low precision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endParaRPr lang="en-CA" sz="28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839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ctr" eaLnBrk="0" hangingPunct="0">
              <a:buFontTx/>
              <a:buAutoNum type="arabicPeriod"/>
            </a:pP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You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had high accuracy 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but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very low precision.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CA" sz="8800" dirty="0" smtClean="0">
                <a:solidFill>
                  <a:srgbClr val="0070C0"/>
                </a:solidFill>
                <a:latin typeface="Showcard Gothic" pitchFamily="82" charset="0"/>
              </a:rPr>
              <a:t>Why?</a:t>
            </a:r>
          </a:p>
          <a:p>
            <a:pPr algn="ctr" eaLnBrk="0" hangingPunct="0"/>
            <a:r>
              <a:rPr lang="en-CA" sz="2400" dirty="0" smtClean="0">
                <a:solidFill>
                  <a:prstClr val="black"/>
                </a:solidFill>
                <a:latin typeface="Showcard Gothic" pitchFamily="82" charset="0"/>
              </a:rPr>
              <a:t> </a:t>
            </a:r>
            <a:endParaRPr lang="en-CA" sz="28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2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1.   You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had high accuracy 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but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very low precision.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because </a:t>
            </a:r>
            <a:r>
              <a:rPr lang="en-CA" sz="2800" u="sng" dirty="0" smtClean="0">
                <a:solidFill>
                  <a:prstClr val="black"/>
                </a:solidFill>
                <a:latin typeface="Showcard Gothic" pitchFamily="82" charset="0"/>
              </a:rPr>
              <a:t>you were very close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to the true result (the red middle part). But your darts </a:t>
            </a:r>
            <a:r>
              <a:rPr lang="en-CA" sz="2800" u="sng" dirty="0" smtClean="0">
                <a:solidFill>
                  <a:prstClr val="black"/>
                </a:solidFill>
                <a:latin typeface="Showcard Gothic" pitchFamily="82" charset="0"/>
              </a:rPr>
              <a:t>were not very close </a:t>
            </a:r>
            <a:r>
              <a:rPr lang="en-CA" sz="2800" dirty="0" smtClean="0">
                <a:solidFill>
                  <a:prstClr val="black"/>
                </a:solidFill>
                <a:latin typeface="Showcard Gothic" pitchFamily="82" charset="0"/>
              </a:rPr>
              <a:t>to each other!</a:t>
            </a:r>
            <a:endParaRPr lang="en-CA" sz="32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ctr" eaLnBrk="0" hangingPunct="0">
              <a:buFontTx/>
              <a:buAutoNum type="arabicPeriod" startAt="2"/>
            </a:pPr>
            <a:r>
              <a:rPr lang="en-CA" sz="4000" dirty="0" smtClean="0">
                <a:solidFill>
                  <a:srgbClr val="FF0000"/>
                </a:solidFill>
                <a:latin typeface="Showcard Gothic" pitchFamily="82" charset="0"/>
              </a:rPr>
              <a:t>You </a:t>
            </a:r>
            <a:r>
              <a:rPr lang="en-CA" sz="4000" u="sng" dirty="0" smtClean="0">
                <a:solidFill>
                  <a:srgbClr val="FF0000"/>
                </a:solidFill>
                <a:latin typeface="Showcard Gothic" pitchFamily="82" charset="0"/>
              </a:rPr>
              <a:t>had low accuracy </a:t>
            </a:r>
            <a:r>
              <a:rPr lang="en-CA" sz="4000" dirty="0" smtClean="0">
                <a:solidFill>
                  <a:srgbClr val="FF0000"/>
                </a:solidFill>
                <a:latin typeface="Showcard Gothic" pitchFamily="82" charset="0"/>
              </a:rPr>
              <a:t>and </a:t>
            </a:r>
            <a:r>
              <a:rPr lang="en-CA" sz="4000" u="sng" dirty="0" smtClean="0">
                <a:solidFill>
                  <a:srgbClr val="FF0000"/>
                </a:solidFill>
                <a:latin typeface="Showcard Gothic" pitchFamily="82" charset="0"/>
              </a:rPr>
              <a:t>very high precision.</a:t>
            </a:r>
            <a:r>
              <a:rPr lang="en-CA" sz="40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208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041" y="1"/>
            <a:ext cx="3093959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Example:</a:t>
            </a:r>
            <a:endParaRPr lang="en-C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" y="1162050"/>
            <a:ext cx="6076950" cy="895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002060"/>
                </a:solidFill>
                <a:latin typeface="Showcard Gothic" pitchFamily="82" charset="0"/>
              </a:rPr>
              <a:t>Imagine a game of Darts:</a:t>
            </a:r>
            <a:endParaRPr lang="en-CA" sz="4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088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09769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2585" y="2884583"/>
            <a:ext cx="381000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3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3" y="1905001"/>
            <a:ext cx="6076950" cy="979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800" dirty="0" smtClean="0">
                <a:solidFill>
                  <a:prstClr val="black"/>
                </a:solidFill>
                <a:latin typeface="Arial Black" pitchFamily="34" charset="0"/>
              </a:rPr>
              <a:t>You played 3 games and you got these results:</a:t>
            </a:r>
          </a:p>
          <a:p>
            <a:pPr eaLnBrk="0" hangingPunct="0"/>
            <a:r>
              <a:rPr lang="en-CA" sz="4000" dirty="0" smtClean="0">
                <a:solidFill>
                  <a:prstClr val="black"/>
                </a:solidFill>
                <a:latin typeface="Tahoma" pitchFamily="34" charset="0"/>
              </a:rPr>
              <a:t> 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143" y="2884583"/>
            <a:ext cx="404457" cy="58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2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2" y="2884583"/>
            <a:ext cx="447533" cy="739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lang="en-CA" sz="3600" dirty="0" smtClean="0">
                <a:solidFill>
                  <a:srgbClr val="FF0000"/>
                </a:solidFill>
                <a:latin typeface="Showcard Gothic" pitchFamily="82" charset="0"/>
              </a:rPr>
              <a:t>1</a:t>
            </a:r>
            <a:endParaRPr lang="en-CA" sz="40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334" y="4729019"/>
            <a:ext cx="9120968" cy="2128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0" hangingPunct="0"/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2.   You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had low accuracy 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but </a:t>
            </a:r>
            <a:r>
              <a:rPr lang="en-CA" sz="2400" u="sng" dirty="0" smtClean="0">
                <a:solidFill>
                  <a:srgbClr val="FF0000"/>
                </a:solidFill>
                <a:latin typeface="Showcard Gothic" pitchFamily="82" charset="0"/>
              </a:rPr>
              <a:t>very high precision.</a:t>
            </a:r>
            <a:r>
              <a:rPr lang="en-CA" sz="2400" dirty="0" smtClean="0">
                <a:solidFill>
                  <a:srgbClr val="FF0000"/>
                </a:solidFill>
                <a:latin typeface="Showcard Gothic" pitchFamily="82" charset="0"/>
              </a:rPr>
              <a:t> </a:t>
            </a:r>
            <a:r>
              <a:rPr lang="en-CA" sz="8800" dirty="0" smtClean="0">
                <a:solidFill>
                  <a:srgbClr val="0070C0"/>
                </a:solidFill>
                <a:latin typeface="Showcard Gothic" pitchFamily="82" charset="0"/>
              </a:rPr>
              <a:t>Why?</a:t>
            </a:r>
            <a:endParaRPr lang="en-CA" sz="9600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1430</Words>
  <Application>Microsoft Office PowerPoint</Application>
  <PresentationFormat>On-screen Show (4:3)</PresentationFormat>
  <Paragraphs>239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1_Flow</vt:lpstr>
      <vt:lpstr>2_Default Design</vt:lpstr>
      <vt:lpstr>Office Theme</vt:lpstr>
      <vt:lpstr>Civic</vt:lpstr>
      <vt:lpstr>CHEMISTRY 11</vt:lpstr>
      <vt:lpstr>pg.  32 - 44</vt:lpstr>
      <vt:lpstr>Precision and accuracy</vt:lpstr>
      <vt:lpstr>Precision and accuracy</vt:lpstr>
      <vt:lpstr>For Example:</vt:lpstr>
      <vt:lpstr>For Example:</vt:lpstr>
      <vt:lpstr>For Example:</vt:lpstr>
      <vt:lpstr>For Example:</vt:lpstr>
      <vt:lpstr>For Example:</vt:lpstr>
      <vt:lpstr>For Example:</vt:lpstr>
      <vt:lpstr>For Example:</vt:lpstr>
      <vt:lpstr>For Example:</vt:lpstr>
      <vt:lpstr>For Example:</vt:lpstr>
      <vt:lpstr>Slide 14</vt:lpstr>
      <vt:lpstr>What were the accuracy and precision of the students? </vt:lpstr>
      <vt:lpstr>Slide 16</vt:lpstr>
      <vt:lpstr>Slide 17</vt:lpstr>
      <vt:lpstr>Precision and accuracy</vt:lpstr>
      <vt:lpstr>PRECISION OF LABORATORY EQUIPMENT</vt:lpstr>
      <vt:lpstr>PRECISION OF LABORATORY EQUIPMENT</vt:lpstr>
      <vt:lpstr>Slide 21</vt:lpstr>
      <vt:lpstr>Slide 22</vt:lpstr>
      <vt:lpstr>Slide 23</vt:lpstr>
      <vt:lpstr>Slide 24</vt:lpstr>
      <vt:lpstr>Slide 25</vt:lpstr>
      <vt:lpstr>TYPE OF ERRORS IN MEASUREMENTS</vt:lpstr>
      <vt:lpstr>SYSTEMATIC ERROR</vt:lpstr>
      <vt:lpstr>SYSTEMATIC ERROR</vt:lpstr>
      <vt:lpstr>RANDOM ERROR</vt:lpstr>
      <vt:lpstr>RANDOM ERROR</vt:lpstr>
      <vt:lpstr>Slide 31</vt:lpstr>
      <vt:lpstr>RANGE UNCERTAINTY</vt:lpstr>
      <vt:lpstr>RANGE UNCERTAINTY</vt:lpstr>
      <vt:lpstr>READING THE MENISCUS</vt:lpstr>
      <vt:lpstr>Slide 35</vt:lpstr>
      <vt:lpstr>Slide 36</vt:lpstr>
      <vt:lpstr>Slide 37</vt:lpstr>
      <vt:lpstr>Slide 38</vt:lpstr>
      <vt:lpstr>Adding Range Uncertainties</vt:lpstr>
      <vt:lpstr>Multiplying Range Uncertainties</vt:lpstr>
      <vt:lpstr>TYPES OF UNCERTAINTY IN MEASUREMENTS</vt:lpstr>
      <vt:lpstr>Slide 42</vt:lpstr>
      <vt:lpstr>TYPES OF UNCERTAINTY IN MEASUREMENTS</vt:lpstr>
      <vt:lpstr>Slide 44</vt:lpstr>
      <vt:lpstr>HOMEWORK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Marnie</dc:creator>
  <cp:lastModifiedBy>a.vlacil</cp:lastModifiedBy>
  <cp:revision>309</cp:revision>
  <dcterms:created xsi:type="dcterms:W3CDTF">2007-02-05T00:24:02Z</dcterms:created>
  <dcterms:modified xsi:type="dcterms:W3CDTF">2014-02-17T16:36:14Z</dcterms:modified>
</cp:coreProperties>
</file>