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46" r:id="rId2"/>
    <p:sldMasterId id="2147483758" r:id="rId3"/>
  </p:sldMasterIdLst>
  <p:notesMasterIdLst>
    <p:notesMasterId r:id="rId25"/>
  </p:notesMasterIdLst>
  <p:handoutMasterIdLst>
    <p:handoutMasterId r:id="rId26"/>
  </p:handoutMasterIdLst>
  <p:sldIdLst>
    <p:sldId id="900" r:id="rId4"/>
    <p:sldId id="766" r:id="rId5"/>
    <p:sldId id="767" r:id="rId6"/>
    <p:sldId id="973" r:id="rId7"/>
    <p:sldId id="974" r:id="rId8"/>
    <p:sldId id="975" r:id="rId9"/>
    <p:sldId id="768" r:id="rId10"/>
    <p:sldId id="769" r:id="rId11"/>
    <p:sldId id="976" r:id="rId12"/>
    <p:sldId id="977" r:id="rId13"/>
    <p:sldId id="771" r:id="rId14"/>
    <p:sldId id="772" r:id="rId15"/>
    <p:sldId id="978" r:id="rId16"/>
    <p:sldId id="773" r:id="rId17"/>
    <p:sldId id="983" r:id="rId18"/>
    <p:sldId id="979" r:id="rId19"/>
    <p:sldId id="980" r:id="rId20"/>
    <p:sldId id="981" r:id="rId21"/>
    <p:sldId id="984" r:id="rId22"/>
    <p:sldId id="985" r:id="rId23"/>
    <p:sldId id="986" r:id="rId24"/>
  </p:sldIdLst>
  <p:sldSz cx="9144000" cy="6858000" type="screen4x3"/>
  <p:notesSz cx="6858000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  <a:srgbClr val="FF0000"/>
    <a:srgbClr val="000000"/>
    <a:srgbClr val="B44C96"/>
    <a:srgbClr val="FA9706"/>
    <a:srgbClr val="66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000" autoAdjust="0"/>
    <p:restoredTop sz="94671" autoAdjust="0"/>
  </p:normalViewPr>
  <p:slideViewPr>
    <p:cSldViewPr>
      <p:cViewPr>
        <p:scale>
          <a:sx n="60" d="100"/>
          <a:sy n="60" d="100"/>
        </p:scale>
        <p:origin x="-252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36C841C-CF21-445D-93BF-A689A8ED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929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E93F6-7693-45AE-9CDB-D2177BED5D03}" type="datetimeFigureOut">
              <a:rPr lang="en-CA" smtClean="0"/>
              <a:pPr/>
              <a:t>12/02/2014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55694-39A5-4891-9EF0-4A753A72EAF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072589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EAE11-0A2F-434D-85C0-A108EA5049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21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D8097-5BEB-480C-B1D0-3B66F33741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254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C4B4E-4CB5-4BE8-ABC1-B18392C4E7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5460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96F52-320B-4376-8FAE-000FDA7F519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7011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A46B2-EE1C-4010-AF9D-FB0E6A45D96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2381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23DA6-9E24-4DCB-A431-0A0254E7F90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71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9C70B-DDE3-47A0-8A03-2493939E165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4140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24825-DC73-446F-B529-990DDBFCF9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7382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20474-B1DA-4524-80E3-C893FFD3FFA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8241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209C-F172-4098-9D00-CCDB0663F36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0426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C0701-6E16-4B1F-9CDA-F43AF568618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327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DCD61-DDE8-4370-B1F7-B1C3E0D985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0742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96307-2E01-490A-B87A-C70910A3DD9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390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DA45F-77CE-4A9B-A490-B8438A7A068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867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A7C5E-B572-4A38-A6BB-7F64B394FAF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090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FC96F52-320B-4376-8FAE-000FDA7F519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481A46B2-EE1C-4010-AF9D-FB0E6A45D96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CB23DA6-9E24-4DCB-A431-0A0254E7F90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9C70B-DDE3-47A0-8A03-2493939E165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D124825-DC73-446F-B529-990DDBFCF9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4E320474-B1DA-4524-80E3-C893FFD3FFA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579209C-F172-4098-9D00-CCDB0663F36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5ED9E-98C0-4422-B29F-A1C4A9DCB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941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8AC0701-6E16-4B1F-9CDA-F43AF568618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2D796307-2E01-490A-B87A-C70910A3DD9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DA45F-77CE-4A9B-A490-B8438A7A068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23EA7C5E-B572-4A38-A6BB-7F64B394FAF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AE6FC-EF53-46C3-BD8B-5E4F7F9D5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381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618BC-4DE5-4F41-A18E-99DB08DBB1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82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63EB2-8BDA-4AE6-8107-BCF3CF194C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845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FBEFB-D611-4DFD-B901-AF851FBF97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56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7BD3-A3D7-4BAE-AF62-063D5C1FA7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191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6E3FE-0983-4ACF-87D6-78CA09986B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05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983DFD9A-E3DC-4150-B03C-6533A62847F5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21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72B672-4F4E-4E55-85D4-5F310D05683F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Tahoma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686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0" hangingPunct="0"/>
            <a:fld id="{983DFD9A-E3DC-4150-B03C-6533A62847F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00B0F0"/>
          </a:solidFill>
        </p:spPr>
        <p:txBody>
          <a:bodyPr/>
          <a:lstStyle/>
          <a:p>
            <a:r>
              <a:rPr lang="en-CA" sz="6600" dirty="0" smtClean="0">
                <a:latin typeface="Aharoni" pitchFamily="2" charset="-79"/>
                <a:cs typeface="Aharoni" pitchFamily="2" charset="-79"/>
              </a:rPr>
              <a:t>CHEMISTRY 11</a:t>
            </a:r>
            <a:endParaRPr lang="en-CA" sz="6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800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CA" sz="6000" dirty="0" smtClean="0">
                <a:solidFill>
                  <a:srgbClr val="FF0000"/>
                </a:solidFill>
                <a:latin typeface="Bernard MT Condensed" pitchFamily="18" charset="0"/>
              </a:rPr>
              <a:t>TODAY’s OBJECTIVE:</a:t>
            </a:r>
          </a:p>
          <a:p>
            <a:r>
              <a:rPr lang="en-CA" sz="4800" dirty="0" smtClean="0"/>
              <a:t>To learn the importance of significant figures in science</a:t>
            </a:r>
          </a:p>
          <a:p>
            <a:r>
              <a:rPr lang="en-CA" sz="4800" dirty="0" smtClean="0"/>
              <a:t>To be able to tell how many </a:t>
            </a:r>
            <a:r>
              <a:rPr lang="en-CA" sz="4800" dirty="0" err="1" smtClean="0"/>
              <a:t>sig.figs</a:t>
            </a:r>
            <a:r>
              <a:rPr lang="en-CA" sz="4800" dirty="0" smtClean="0"/>
              <a:t> there are in a give example</a:t>
            </a:r>
          </a:p>
          <a:p>
            <a:r>
              <a:rPr lang="en-CA" sz="4800" dirty="0" smtClean="0"/>
              <a:t>To be able to manipulate  </a:t>
            </a:r>
            <a:r>
              <a:rPr lang="en-CA" sz="4800" dirty="0" err="1" smtClean="0"/>
              <a:t>sig.figs</a:t>
            </a:r>
            <a:r>
              <a:rPr lang="en-CA" sz="4800" dirty="0" smtClean="0"/>
              <a:t> in calculations</a:t>
            </a:r>
            <a:endParaRPr lang="en-CA" sz="4800" dirty="0"/>
          </a:p>
        </p:txBody>
      </p:sp>
    </p:spTree>
    <p:extLst>
      <p:ext uri="{BB962C8B-B14F-4D97-AF65-F5344CB8AC3E}">
        <p14:creationId xmlns="" xmlns:p14="http://schemas.microsoft.com/office/powerpoint/2010/main" val="291079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2" y="31531"/>
            <a:ext cx="8991600" cy="762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7030A0"/>
                </a:solidFill>
                <a:latin typeface="Berlin Sans FB" pitchFamily="34" charset="0"/>
              </a:rPr>
              <a:t>SIGNIFICANT FIGURES (DIGITS)</a:t>
            </a:r>
            <a:endParaRPr lang="en-CA" b="1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066800"/>
            <a:ext cx="3886200" cy="685800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4000" b="1" dirty="0" smtClean="0">
                <a:latin typeface="Bodoni MT Black" pitchFamily="18" charset="0"/>
              </a:rPr>
              <a:t>THE RULES</a:t>
            </a:r>
            <a:endParaRPr lang="en-CA" sz="4000" b="1" u="sng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pPr marL="0" indent="0" algn="ctr">
              <a:buNone/>
            </a:pPr>
            <a:endParaRPr lang="en-CA" sz="3200" b="1" dirty="0" smtClean="0">
              <a:solidFill>
                <a:srgbClr val="7030A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0574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endParaRPr lang="en-CA" sz="28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For example</a:t>
            </a:r>
            <a:r>
              <a:rPr lang="en-US" dirty="0" smtClean="0">
                <a:latin typeface="Agency FB" pitchFamily="34" charset="0"/>
              </a:rPr>
              <a:t>:</a:t>
            </a:r>
            <a:r>
              <a:rPr lang="en-US" dirty="0" smtClean="0">
                <a:solidFill>
                  <a:srgbClr val="FF0000"/>
                </a:solidFill>
                <a:latin typeface="Agency FB" pitchFamily="34" charset="0"/>
              </a:rPr>
              <a:t> 22</a:t>
            </a:r>
            <a:r>
              <a:rPr lang="en-US" dirty="0" smtClean="0">
                <a:latin typeface="Agency FB" pitchFamily="34" charset="0"/>
              </a:rPr>
              <a:t> has </a:t>
            </a:r>
            <a:r>
              <a:rPr lang="en-US" dirty="0" smtClean="0">
                <a:solidFill>
                  <a:srgbClr val="FF0000"/>
                </a:solidFill>
                <a:latin typeface="Agency FB" pitchFamily="34" charset="0"/>
              </a:rPr>
              <a:t>two</a:t>
            </a:r>
            <a:r>
              <a:rPr lang="en-US" dirty="0" smtClean="0">
                <a:latin typeface="Agency FB" pitchFamily="34" charset="0"/>
              </a:rPr>
              <a:t> significant digits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  <a:latin typeface="Agency FB" pitchFamily="34" charset="0"/>
              </a:rPr>
              <a:t>                     22.3</a:t>
            </a:r>
            <a:r>
              <a:rPr lang="en-US" dirty="0" smtClean="0">
                <a:latin typeface="Agency FB" pitchFamily="34" charset="0"/>
              </a:rPr>
              <a:t> has </a:t>
            </a:r>
            <a:r>
              <a:rPr lang="en-US" dirty="0" smtClean="0">
                <a:solidFill>
                  <a:srgbClr val="FF0000"/>
                </a:solidFill>
                <a:latin typeface="Agency FB" pitchFamily="34" charset="0"/>
              </a:rPr>
              <a:t>three</a:t>
            </a:r>
            <a:r>
              <a:rPr lang="en-US" dirty="0" smtClean="0">
                <a:latin typeface="Agency FB" pitchFamily="34" charset="0"/>
              </a:rPr>
              <a:t> significant digits.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</a:pPr>
            <a:endParaRPr lang="en-US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</a:pPr>
            <a:endParaRPr lang="en-US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</a:pPr>
            <a:endParaRPr lang="en-US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</a:pPr>
            <a:r>
              <a:rPr lang="en-CA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For example</a:t>
            </a:r>
            <a:r>
              <a:rPr lang="en-CA" dirty="0" smtClean="0">
                <a:latin typeface="Agency FB" pitchFamily="34" charset="0"/>
              </a:rPr>
              <a:t>: </a:t>
            </a:r>
            <a:r>
              <a:rPr lang="en-CA" dirty="0" smtClean="0">
                <a:solidFill>
                  <a:srgbClr val="FF0000"/>
                </a:solidFill>
                <a:latin typeface="Agency FB" pitchFamily="34" charset="0"/>
              </a:rPr>
              <a:t>3</a:t>
            </a:r>
            <a:r>
              <a:rPr lang="en-CA" dirty="0" smtClean="0">
                <a:latin typeface="Agency FB" pitchFamily="34" charset="0"/>
              </a:rPr>
              <a:t> cars		</a:t>
            </a:r>
            <a:r>
              <a:rPr lang="en-CA" dirty="0" smtClean="0">
                <a:solidFill>
                  <a:srgbClr val="FF0000"/>
                </a:solidFill>
                <a:latin typeface="Agency FB" pitchFamily="34" charset="0"/>
              </a:rPr>
              <a:t>10</a:t>
            </a:r>
            <a:r>
              <a:rPr lang="en-CA" dirty="0" smtClean="0">
                <a:latin typeface="Agency FB" pitchFamily="34" charset="0"/>
              </a:rPr>
              <a:t> apples,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</a:pPr>
            <a:r>
              <a:rPr lang="en-CA" dirty="0" smtClean="0">
                <a:solidFill>
                  <a:srgbClr val="FF0000"/>
                </a:solidFill>
                <a:latin typeface="Agency FB" pitchFamily="34" charset="0"/>
              </a:rPr>
              <a:t>			2</a:t>
            </a:r>
            <a:r>
              <a:rPr lang="en-CA" dirty="0" smtClean="0">
                <a:latin typeface="Agency FB" pitchFamily="34" charset="0"/>
              </a:rPr>
              <a:t> in 2</a:t>
            </a:r>
            <a:r>
              <a:rPr lang="el-GR" dirty="0" smtClean="0"/>
              <a:t>π</a:t>
            </a:r>
            <a:r>
              <a:rPr lang="en-CA" dirty="0" smtClean="0">
                <a:latin typeface="Agency FB" pitchFamily="34" charset="0"/>
              </a:rPr>
              <a:t>r	</a:t>
            </a:r>
            <a:r>
              <a:rPr lang="en-CA" dirty="0" smtClean="0">
                <a:solidFill>
                  <a:srgbClr val="FF0000"/>
                </a:solidFill>
                <a:latin typeface="Agency FB" pitchFamily="34" charset="0"/>
              </a:rPr>
              <a:t>2.54</a:t>
            </a:r>
            <a:r>
              <a:rPr lang="en-CA" dirty="0" smtClean="0">
                <a:latin typeface="Agency FB" pitchFamily="34" charset="0"/>
              </a:rPr>
              <a:t> cm  =</a:t>
            </a:r>
            <a:r>
              <a:rPr lang="en-CA" dirty="0" smtClean="0">
                <a:solidFill>
                  <a:srgbClr val="FF0000"/>
                </a:solidFill>
                <a:latin typeface="Agency FB" pitchFamily="34" charset="0"/>
              </a:rPr>
              <a:t> 1 </a:t>
            </a:r>
            <a:r>
              <a:rPr lang="en-CA" dirty="0" smtClean="0">
                <a:latin typeface="Agency FB" pitchFamily="34" charset="0"/>
              </a:rPr>
              <a:t>inch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</a:pPr>
            <a:endParaRPr lang="en-CA" dirty="0" smtClean="0"/>
          </a:p>
        </p:txBody>
      </p:sp>
      <p:sp>
        <p:nvSpPr>
          <p:cNvPr id="5" name="Rectangle 4"/>
          <p:cNvSpPr/>
          <p:nvPr/>
        </p:nvSpPr>
        <p:spPr>
          <a:xfrm>
            <a:off x="609600" y="1981200"/>
            <a:ext cx="7609776" cy="52322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CA" sz="2800" b="1" dirty="0" smtClean="0">
                <a:solidFill>
                  <a:srgbClr val="000099"/>
                </a:solidFill>
                <a:latin typeface="Agency FB" pitchFamily="34" charset="0"/>
              </a:rPr>
              <a:t>1.)</a:t>
            </a:r>
            <a:r>
              <a:rPr lang="en-US" sz="2800" b="1" dirty="0" smtClean="0">
                <a:solidFill>
                  <a:srgbClr val="000099"/>
                </a:solidFill>
                <a:latin typeface="Agency FB" pitchFamily="34" charset="0"/>
              </a:rPr>
              <a:t> </a:t>
            </a:r>
            <a:r>
              <a:rPr lang="en-US" sz="2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All on-zero digits (1,2,3,4,5,6,7,8,9) are always significant.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3886200"/>
            <a:ext cx="8478374" cy="138499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CA" sz="2800" b="1" dirty="0" smtClean="0">
                <a:solidFill>
                  <a:srgbClr val="000099"/>
                </a:solidFill>
                <a:latin typeface="Agency FB" pitchFamily="34" charset="0"/>
              </a:rPr>
              <a:t> 2.) </a:t>
            </a:r>
            <a:r>
              <a:rPr lang="en-CA" sz="2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whole, exact numbers from definitions AND the numbers that were not obtained by measuring have unlimited number of significant figures</a:t>
            </a:r>
            <a:endParaRPr lang="en-US" sz="28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18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334000"/>
          </a:xfrm>
        </p:spPr>
        <p:txBody>
          <a:bodyPr>
            <a:noAutofit/>
          </a:bodyPr>
          <a:lstStyle/>
          <a:p>
            <a:pPr marL="514350" indent="-514350" algn="ctr">
              <a:buAutoNum type="alphaLcParenR"/>
            </a:pPr>
            <a:r>
              <a:rPr lang="en-US" sz="3200" b="1" u="sng" dirty="0" smtClean="0">
                <a:solidFill>
                  <a:srgbClr val="00B050"/>
                </a:solidFill>
                <a:latin typeface="Agency FB" pitchFamily="34" charset="0"/>
              </a:rPr>
              <a:t>Zeroes placed before other digits </a:t>
            </a:r>
            <a:r>
              <a:rPr lang="en-US" sz="3200" b="1" u="sng" dirty="0" smtClean="0">
                <a:solidFill>
                  <a:srgbClr val="0000FF"/>
                </a:solidFill>
                <a:latin typeface="Agency FB" pitchFamily="34" charset="0"/>
              </a:rPr>
              <a:t>are not significant</a:t>
            </a:r>
          </a:p>
          <a:p>
            <a:pPr marL="514350" indent="-514350">
              <a:buNone/>
            </a:pPr>
            <a:r>
              <a:rPr lang="en-US" dirty="0" smtClean="0">
                <a:latin typeface="Agency FB" pitchFamily="34" charset="0"/>
              </a:rPr>
              <a:t>		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For example</a:t>
            </a:r>
            <a:r>
              <a:rPr lang="en-US" dirty="0" smtClean="0">
                <a:latin typeface="Agency FB" pitchFamily="34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Agency FB" pitchFamily="34" charset="0"/>
              </a:rPr>
              <a:t>0.046</a:t>
            </a:r>
            <a:r>
              <a:rPr lang="en-US" sz="3200" dirty="0" smtClean="0">
                <a:latin typeface="Agency FB" pitchFamily="34" charset="0"/>
              </a:rPr>
              <a:t> has </a:t>
            </a:r>
            <a:r>
              <a:rPr lang="en-US" sz="3200" dirty="0" smtClean="0">
                <a:solidFill>
                  <a:srgbClr val="FF0000"/>
                </a:solidFill>
                <a:latin typeface="Agency FB" pitchFamily="34" charset="0"/>
              </a:rPr>
              <a:t>two</a:t>
            </a:r>
            <a:r>
              <a:rPr lang="en-US" sz="3200" dirty="0" smtClean="0">
                <a:latin typeface="Agency FB" pitchFamily="34" charset="0"/>
              </a:rPr>
              <a:t> significant digits</a:t>
            </a:r>
          </a:p>
          <a:p>
            <a:pPr marL="514350" indent="-514350">
              <a:buNone/>
            </a:pPr>
            <a:endParaRPr lang="en-US" sz="3200" dirty="0" smtClean="0">
              <a:latin typeface="Agency FB" pitchFamily="34" charset="0"/>
            </a:endParaRPr>
          </a:p>
          <a:p>
            <a:pPr marL="514350" lvl="0" indent="-514350" algn="ctr">
              <a:buAutoNum type="alphaLcParenR" startAt="2"/>
            </a:pPr>
            <a:r>
              <a:rPr lang="en-US" sz="3200" b="1" u="sng" dirty="0" smtClean="0">
                <a:solidFill>
                  <a:srgbClr val="00B050"/>
                </a:solidFill>
                <a:latin typeface="Agency FB" pitchFamily="34" charset="0"/>
              </a:rPr>
              <a:t>Zeroes placed between other digits </a:t>
            </a:r>
            <a:r>
              <a:rPr lang="en-US" sz="3200" b="1" u="sng" dirty="0" smtClean="0">
                <a:solidFill>
                  <a:srgbClr val="0000FF"/>
                </a:solidFill>
                <a:latin typeface="Agency FB" pitchFamily="34" charset="0"/>
              </a:rPr>
              <a:t>are always significant</a:t>
            </a:r>
          </a:p>
          <a:p>
            <a:pPr marL="514350" lvl="0" indent="-514350">
              <a:buNone/>
            </a:pPr>
            <a:r>
              <a:rPr lang="en-US" dirty="0" smtClean="0">
                <a:latin typeface="Agency FB" pitchFamily="34" charset="0"/>
              </a:rPr>
              <a:t>		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For example</a:t>
            </a:r>
            <a:r>
              <a:rPr lang="en-US" dirty="0" smtClean="0">
                <a:latin typeface="Agency FB" pitchFamily="34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Agency FB" pitchFamily="34" charset="0"/>
              </a:rPr>
              <a:t>4.009</a:t>
            </a:r>
            <a:r>
              <a:rPr lang="en-US" sz="3200" dirty="0" smtClean="0">
                <a:latin typeface="Agency FB" pitchFamily="34" charset="0"/>
              </a:rPr>
              <a:t> kg has </a:t>
            </a:r>
            <a:r>
              <a:rPr lang="en-US" sz="3200" dirty="0" smtClean="0">
                <a:solidFill>
                  <a:srgbClr val="FF0000"/>
                </a:solidFill>
                <a:latin typeface="Agency FB" pitchFamily="34" charset="0"/>
              </a:rPr>
              <a:t>four</a:t>
            </a:r>
            <a:r>
              <a:rPr lang="en-US" sz="3200" dirty="0" smtClean="0">
                <a:latin typeface="Agency FB" pitchFamily="34" charset="0"/>
              </a:rPr>
              <a:t> significant digits</a:t>
            </a:r>
          </a:p>
          <a:p>
            <a:pPr marL="514350" lvl="0" indent="-514350">
              <a:buNone/>
            </a:pPr>
            <a:endParaRPr lang="en-US" sz="3200" dirty="0" smtClean="0">
              <a:latin typeface="Agency FB" pitchFamily="34" charset="0"/>
            </a:endParaRPr>
          </a:p>
          <a:p>
            <a:pPr marL="514350" lvl="0" indent="-514350" algn="ctr">
              <a:buAutoNum type="alphaLcParenR" startAt="3"/>
            </a:pPr>
            <a:r>
              <a:rPr lang="en-US" sz="3200" b="1" u="sng" dirty="0" smtClean="0">
                <a:solidFill>
                  <a:srgbClr val="00B050"/>
                </a:solidFill>
                <a:latin typeface="Agency FB" pitchFamily="34" charset="0"/>
              </a:rPr>
              <a:t>Zeroes placed after other digits but behind a decimal point </a:t>
            </a:r>
            <a:r>
              <a:rPr lang="en-US" sz="3200" b="1" u="sng" dirty="0" smtClean="0">
                <a:solidFill>
                  <a:srgbClr val="0000FF"/>
                </a:solidFill>
                <a:latin typeface="Agency FB" pitchFamily="34" charset="0"/>
              </a:rPr>
              <a:t>are always significant</a:t>
            </a:r>
          </a:p>
          <a:p>
            <a:pPr marL="514350" lvl="0" indent="-514350">
              <a:buNone/>
            </a:pPr>
            <a:r>
              <a:rPr lang="en-US" dirty="0" smtClean="0">
                <a:latin typeface="Agency FB" pitchFamily="34" charset="0"/>
              </a:rPr>
              <a:t>		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For example</a:t>
            </a:r>
            <a:r>
              <a:rPr lang="en-US" dirty="0" smtClean="0">
                <a:latin typeface="Agency FB" pitchFamily="34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Agency FB" pitchFamily="34" charset="0"/>
              </a:rPr>
              <a:t>7.90</a:t>
            </a:r>
            <a:r>
              <a:rPr lang="en-US" sz="3200" dirty="0" smtClean="0">
                <a:latin typeface="Agency FB" pitchFamily="34" charset="0"/>
              </a:rPr>
              <a:t> has </a:t>
            </a:r>
            <a:r>
              <a:rPr lang="en-US" sz="3200" dirty="0" smtClean="0">
                <a:solidFill>
                  <a:srgbClr val="FF0000"/>
                </a:solidFill>
                <a:latin typeface="Agency FB" pitchFamily="34" charset="0"/>
              </a:rPr>
              <a:t>three</a:t>
            </a:r>
            <a:r>
              <a:rPr lang="en-US" sz="3200" dirty="0" smtClean="0">
                <a:latin typeface="Agency FB" pitchFamily="34" charset="0"/>
              </a:rPr>
              <a:t> significant digits</a:t>
            </a:r>
          </a:p>
          <a:p>
            <a:pPr marL="514350" lvl="0" indent="-514350">
              <a:buAutoNum type="alphaLcParenR" startAt="3"/>
            </a:pPr>
            <a:endParaRPr lang="en-CA" dirty="0" smtClean="0"/>
          </a:p>
          <a:p>
            <a:pPr marL="514350" indent="-514350">
              <a:buAutoNum type="alphaLcParenR"/>
            </a:pPr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  <p:sp>
        <p:nvSpPr>
          <p:cNvPr id="3" name="Rectangle 2"/>
          <p:cNvSpPr/>
          <p:nvPr/>
        </p:nvSpPr>
        <p:spPr>
          <a:xfrm>
            <a:off x="2514600" y="304800"/>
            <a:ext cx="4114800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en-CA" sz="2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3.) Zeroes</a:t>
            </a:r>
          </a:p>
        </p:txBody>
      </p:sp>
    </p:spTree>
    <p:extLst>
      <p:ext uri="{BB962C8B-B14F-4D97-AF65-F5344CB8AC3E}">
        <p14:creationId xmlns="" xmlns:p14="http://schemas.microsoft.com/office/powerpoint/2010/main" val="17188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 marL="514350" indent="-514350" algn="ctr">
              <a:buAutoNum type="alphaLcParenR" startAt="4"/>
            </a:pPr>
            <a:r>
              <a:rPr lang="en-US" sz="3200" b="1" u="sng" dirty="0" smtClean="0">
                <a:solidFill>
                  <a:srgbClr val="00B050"/>
                </a:solidFill>
                <a:latin typeface="Agency FB" pitchFamily="34" charset="0"/>
              </a:rPr>
              <a:t>Zeroes at the end of a number </a:t>
            </a:r>
            <a:r>
              <a:rPr lang="en-US" sz="3200" b="1" u="sng" dirty="0" smtClean="0">
                <a:solidFill>
                  <a:srgbClr val="FF0000"/>
                </a:solidFill>
                <a:latin typeface="Agency FB" pitchFamily="34" charset="0"/>
              </a:rPr>
              <a:t>are significant only if </a:t>
            </a:r>
            <a:r>
              <a:rPr lang="en-US" sz="3200" b="1" u="sng" dirty="0" smtClean="0">
                <a:solidFill>
                  <a:srgbClr val="00B050"/>
                </a:solidFill>
                <a:latin typeface="Agency FB" pitchFamily="34" charset="0"/>
              </a:rPr>
              <a:t>they are behind a decimal point as in (c). </a:t>
            </a:r>
          </a:p>
          <a:p>
            <a:pPr marL="0" indent="0" algn="ctr">
              <a:buNone/>
            </a:pPr>
            <a:r>
              <a:rPr lang="en-US" dirty="0" smtClean="0">
                <a:latin typeface="Agency FB" pitchFamily="34" charset="0"/>
              </a:rPr>
              <a:t>	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For example</a:t>
            </a:r>
            <a:r>
              <a:rPr lang="en-US" dirty="0" smtClean="0">
                <a:latin typeface="Agency FB" pitchFamily="34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Agency FB" pitchFamily="34" charset="0"/>
              </a:rPr>
              <a:t>8200</a:t>
            </a:r>
            <a:r>
              <a:rPr lang="en-US" sz="3200" dirty="0" smtClean="0">
                <a:latin typeface="Agency FB" pitchFamily="34" charset="0"/>
              </a:rPr>
              <a:t>, it is not clear if the zeroes are significant 	or not. The number of significant digits in </a:t>
            </a:r>
            <a:r>
              <a:rPr lang="en-US" sz="3200" dirty="0" smtClean="0">
                <a:solidFill>
                  <a:srgbClr val="FF0000"/>
                </a:solidFill>
                <a:latin typeface="Agency FB" pitchFamily="34" charset="0"/>
              </a:rPr>
              <a:t>8200</a:t>
            </a:r>
            <a:r>
              <a:rPr lang="en-US" sz="3200" dirty="0" smtClean="0">
                <a:latin typeface="Agency FB" pitchFamily="34" charset="0"/>
              </a:rPr>
              <a:t> is at least </a:t>
            </a:r>
            <a:r>
              <a:rPr lang="en-US" sz="3200" dirty="0" smtClean="0">
                <a:solidFill>
                  <a:srgbClr val="FF0000"/>
                </a:solidFill>
                <a:latin typeface="Agency FB" pitchFamily="34" charset="0"/>
              </a:rPr>
              <a:t>two</a:t>
            </a:r>
            <a:r>
              <a:rPr lang="en-US" sz="3200" dirty="0" smtClean="0">
                <a:latin typeface="Agency FB" pitchFamily="34" charset="0"/>
              </a:rPr>
              <a:t>, but could be </a:t>
            </a:r>
            <a:r>
              <a:rPr lang="en-US" sz="3200" dirty="0" smtClean="0">
                <a:solidFill>
                  <a:srgbClr val="FF0000"/>
                </a:solidFill>
                <a:latin typeface="Agency FB" pitchFamily="34" charset="0"/>
              </a:rPr>
              <a:t>three</a:t>
            </a:r>
            <a:r>
              <a:rPr lang="en-US" sz="3200" dirty="0" smtClean="0">
                <a:latin typeface="Agency FB" pitchFamily="34" charset="0"/>
              </a:rPr>
              <a:t> or </a:t>
            </a:r>
            <a:r>
              <a:rPr lang="en-US" sz="3200" dirty="0" smtClean="0">
                <a:solidFill>
                  <a:srgbClr val="FF0000"/>
                </a:solidFill>
                <a:latin typeface="Agency FB" pitchFamily="34" charset="0"/>
              </a:rPr>
              <a:t>four</a:t>
            </a:r>
            <a:r>
              <a:rPr lang="en-US" sz="3200" dirty="0" smtClean="0">
                <a:latin typeface="Agency FB" pitchFamily="34" charset="0"/>
              </a:rPr>
              <a:t>. </a:t>
            </a:r>
          </a:p>
          <a:p>
            <a:pPr marL="514350" indent="-514350" algn="ctr">
              <a:buNone/>
            </a:pPr>
            <a:r>
              <a:rPr lang="en-US" sz="3200" dirty="0" smtClean="0">
                <a:latin typeface="Agency FB" pitchFamily="34" charset="0"/>
              </a:rPr>
              <a:t>To avoid uncertainty, </a:t>
            </a:r>
            <a:r>
              <a:rPr lang="en-US" sz="3200" b="1" u="sng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use scientific notation </a:t>
            </a:r>
            <a:r>
              <a:rPr lang="en-US" sz="3200" dirty="0" smtClean="0">
                <a:latin typeface="Agency FB" pitchFamily="34" charset="0"/>
              </a:rPr>
              <a:t>to place significant zeroes behind a decimal point:</a:t>
            </a:r>
          </a:p>
          <a:p>
            <a:pPr marL="514350" indent="-514350" algn="ctr">
              <a:buNone/>
            </a:pPr>
            <a:endParaRPr lang="en-US" sz="3200" dirty="0" smtClean="0">
              <a:latin typeface="Agency FB" pitchFamily="34" charset="0"/>
            </a:endParaRPr>
          </a:p>
          <a:p>
            <a:pPr algn="ctr">
              <a:buNone/>
            </a:pPr>
            <a:r>
              <a:rPr lang="en-US" sz="3200" dirty="0" smtClean="0">
                <a:latin typeface="Agency FB" pitchFamily="34" charset="0"/>
              </a:rPr>
              <a:t>                   </a:t>
            </a:r>
            <a:r>
              <a:rPr lang="en-US" sz="3200" dirty="0" smtClean="0">
                <a:solidFill>
                  <a:srgbClr val="FF0000"/>
                </a:solidFill>
                <a:latin typeface="Agency FB" pitchFamily="34" charset="0"/>
              </a:rPr>
              <a:t>8.200 x 10</a:t>
            </a:r>
            <a:r>
              <a:rPr lang="en-US" sz="3200" baseline="30000" dirty="0" smtClean="0">
                <a:solidFill>
                  <a:srgbClr val="FF0000"/>
                </a:solidFill>
                <a:latin typeface="Agency FB" pitchFamily="34" charset="0"/>
              </a:rPr>
              <a:t>3</a:t>
            </a:r>
            <a:r>
              <a:rPr lang="en-US" sz="3200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US" sz="3200" dirty="0" smtClean="0">
                <a:latin typeface="Agency FB" pitchFamily="34" charset="0"/>
              </a:rPr>
              <a:t>has </a:t>
            </a:r>
            <a:r>
              <a:rPr lang="en-US" sz="3200" dirty="0" smtClean="0">
                <a:solidFill>
                  <a:srgbClr val="FF0000"/>
                </a:solidFill>
                <a:latin typeface="Agency FB" pitchFamily="34" charset="0"/>
              </a:rPr>
              <a:t>four</a:t>
            </a:r>
            <a:r>
              <a:rPr lang="en-US" sz="3200" dirty="0" smtClean="0">
                <a:latin typeface="Agency FB" pitchFamily="34" charset="0"/>
              </a:rPr>
              <a:t> significant digits </a:t>
            </a:r>
            <a:endParaRPr lang="en-CA" sz="3200" dirty="0" smtClean="0">
              <a:latin typeface="Agency FB" pitchFamily="34" charset="0"/>
            </a:endParaRPr>
          </a:p>
          <a:p>
            <a:pPr algn="ctr">
              <a:buNone/>
            </a:pPr>
            <a:r>
              <a:rPr lang="en-US" sz="3200" dirty="0" smtClean="0">
                <a:latin typeface="Agency FB" pitchFamily="34" charset="0"/>
              </a:rPr>
              <a:t>                   </a:t>
            </a:r>
            <a:r>
              <a:rPr lang="en-US" sz="3200" dirty="0" smtClean="0">
                <a:solidFill>
                  <a:srgbClr val="FF0000"/>
                </a:solidFill>
                <a:latin typeface="Agency FB" pitchFamily="34" charset="0"/>
              </a:rPr>
              <a:t>8.20 x 10</a:t>
            </a:r>
            <a:r>
              <a:rPr lang="en-US" sz="3200" baseline="30000" dirty="0" smtClean="0">
                <a:solidFill>
                  <a:srgbClr val="FF0000"/>
                </a:solidFill>
                <a:latin typeface="Agency FB" pitchFamily="34" charset="0"/>
              </a:rPr>
              <a:t>3</a:t>
            </a:r>
            <a:r>
              <a:rPr lang="en-US" sz="3200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US" sz="3200" dirty="0" smtClean="0">
                <a:latin typeface="Agency FB" pitchFamily="34" charset="0"/>
              </a:rPr>
              <a:t>has </a:t>
            </a:r>
            <a:r>
              <a:rPr lang="en-US" sz="3200" dirty="0" smtClean="0">
                <a:solidFill>
                  <a:srgbClr val="FF0000"/>
                </a:solidFill>
                <a:latin typeface="Agency FB" pitchFamily="34" charset="0"/>
              </a:rPr>
              <a:t>three</a:t>
            </a:r>
            <a:r>
              <a:rPr lang="en-US" sz="3200" dirty="0" smtClean="0">
                <a:latin typeface="Agency FB" pitchFamily="34" charset="0"/>
              </a:rPr>
              <a:t> significant digits </a:t>
            </a:r>
            <a:endParaRPr lang="en-CA" sz="3200" dirty="0" smtClean="0">
              <a:latin typeface="Agency FB" pitchFamily="34" charset="0"/>
            </a:endParaRPr>
          </a:p>
          <a:p>
            <a:pPr algn="ctr">
              <a:buNone/>
            </a:pPr>
            <a:r>
              <a:rPr lang="en-US" sz="3200" dirty="0" smtClean="0">
                <a:latin typeface="Agency FB" pitchFamily="34" charset="0"/>
              </a:rPr>
              <a:t>                   </a:t>
            </a:r>
            <a:r>
              <a:rPr lang="en-US" sz="3200" dirty="0" smtClean="0">
                <a:solidFill>
                  <a:srgbClr val="FF0000"/>
                </a:solidFill>
                <a:latin typeface="Agency FB" pitchFamily="34" charset="0"/>
              </a:rPr>
              <a:t>8.2 x 10</a:t>
            </a:r>
            <a:r>
              <a:rPr lang="en-US" sz="3200" baseline="30000" dirty="0" smtClean="0">
                <a:solidFill>
                  <a:srgbClr val="FF0000"/>
                </a:solidFill>
                <a:latin typeface="Agency FB" pitchFamily="34" charset="0"/>
              </a:rPr>
              <a:t>3</a:t>
            </a:r>
            <a:r>
              <a:rPr lang="en-US" sz="3200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US" sz="3200" dirty="0" smtClean="0">
                <a:latin typeface="Agency FB" pitchFamily="34" charset="0"/>
              </a:rPr>
              <a:t>has </a:t>
            </a:r>
            <a:r>
              <a:rPr lang="en-US" sz="3200" dirty="0" smtClean="0">
                <a:solidFill>
                  <a:srgbClr val="FF0000"/>
                </a:solidFill>
                <a:latin typeface="Agency FB" pitchFamily="34" charset="0"/>
              </a:rPr>
              <a:t>two</a:t>
            </a:r>
            <a:r>
              <a:rPr lang="en-US" sz="3200" dirty="0" smtClean="0">
                <a:latin typeface="Agency FB" pitchFamily="34" charset="0"/>
              </a:rPr>
              <a:t> significant digits</a:t>
            </a:r>
            <a:endParaRPr lang="en-CA" sz="3200" dirty="0" smtClean="0">
              <a:latin typeface="Agency FB" pitchFamily="34" charset="0"/>
            </a:endParaRP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CA" dirty="0" smtClean="0"/>
          </a:p>
          <a:p>
            <a:pPr marL="514350" lvl="0" indent="-514350">
              <a:buNone/>
            </a:pPr>
            <a:endParaRPr lang="en-CA" dirty="0" smtClean="0"/>
          </a:p>
          <a:p>
            <a:pPr marL="514350" indent="-514350">
              <a:buAutoNum type="alphaLcParenR"/>
            </a:pPr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  <p:sp>
        <p:nvSpPr>
          <p:cNvPr id="3" name="Rectangle 2"/>
          <p:cNvSpPr/>
          <p:nvPr/>
        </p:nvSpPr>
        <p:spPr>
          <a:xfrm>
            <a:off x="2514600" y="152400"/>
            <a:ext cx="4114800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en-CA" sz="2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3.) Zeroes</a:t>
            </a:r>
          </a:p>
        </p:txBody>
      </p:sp>
    </p:spTree>
    <p:extLst>
      <p:ext uri="{BB962C8B-B14F-4D97-AF65-F5344CB8AC3E}">
        <p14:creationId xmlns="" xmlns:p14="http://schemas.microsoft.com/office/powerpoint/2010/main" val="60951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0"/>
            <a:ext cx="9159766" cy="682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847083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CA" sz="4800" b="1" dirty="0" smtClean="0">
                <a:latin typeface="Berlin Sans FB" pitchFamily="34" charset="0"/>
              </a:rPr>
              <a:t>PRACTICE PROBLEMS</a:t>
            </a:r>
            <a:endParaRPr lang="en-CA" sz="4800" b="1" dirty="0">
              <a:latin typeface="Berlin Sans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3382" y="1828800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5105400"/>
            <a:ext cx="8851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30.5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4122" y="2584368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4426" y="1821642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3415" y="2584367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3448" y="3327523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7309" y="5867400"/>
            <a:ext cx="10855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0.290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96109" y="5867400"/>
            <a:ext cx="16562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1.0 </a:t>
            </a:r>
            <a:r>
              <a:rPr lang="en-US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x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10</a:t>
            </a:r>
            <a:r>
              <a:rPr lang="en-US" sz="28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2800" b="1" cap="all" spc="0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36601" y="5091113"/>
            <a:ext cx="684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4.5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108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067800" cy="1676400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CA" sz="3200" dirty="0" smtClean="0">
                <a:latin typeface="Berlin Sans FB" pitchFamily="34" charset="0"/>
              </a:rPr>
              <a:t>The final result should </a:t>
            </a:r>
            <a:r>
              <a:rPr lang="en-US" sz="3200" dirty="0" smtClean="0">
                <a:latin typeface="Berlin Sans FB" pitchFamily="34" charset="0"/>
              </a:rPr>
              <a:t>equal </a:t>
            </a:r>
            <a:r>
              <a:rPr lang="en-US" sz="3200" b="1" i="1" u="sng" dirty="0" smtClean="0">
                <a:solidFill>
                  <a:srgbClr val="FF0000"/>
                </a:solidFill>
                <a:latin typeface="Berlin Sans FB" pitchFamily="34" charset="0"/>
              </a:rPr>
              <a:t>the least number </a:t>
            </a:r>
            <a:r>
              <a:rPr lang="en-US" sz="3200" dirty="0" smtClean="0">
                <a:latin typeface="Berlin Sans FB" pitchFamily="34" charset="0"/>
              </a:rPr>
              <a:t>of significant figures in any one of the numbers being multiplied or divided </a:t>
            </a:r>
          </a:p>
          <a:p>
            <a:pPr marL="0" indent="0" algn="ctr">
              <a:buNone/>
            </a:pPr>
            <a:endParaRPr lang="en-US" sz="3200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847083" cy="1295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CA" sz="4800" b="1" dirty="0" smtClean="0">
                <a:latin typeface="Berlin Sans FB" pitchFamily="34" charset="0"/>
              </a:rPr>
              <a:t>Multiplication and Division with </a:t>
            </a:r>
            <a:r>
              <a:rPr lang="en-CA" sz="4800" b="1" dirty="0" err="1" smtClean="0">
                <a:latin typeface="Berlin Sans FB" pitchFamily="34" charset="0"/>
              </a:rPr>
              <a:t>Sig.Figs</a:t>
            </a:r>
            <a:r>
              <a:rPr lang="en-CA" sz="4800" b="1" dirty="0" smtClean="0">
                <a:latin typeface="Berlin Sans FB" pitchFamily="34" charset="0"/>
              </a:rPr>
              <a:t>.</a:t>
            </a:r>
            <a:endParaRPr lang="en-CA" sz="4800" b="1" dirty="0"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414282"/>
            <a:ext cx="5577168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8.2 m x 9.47 m =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173974"/>
            <a:ext cx="7802457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12 970.0 g : 530.8 mL =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323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067800" cy="1676400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CA" sz="3200" dirty="0" smtClean="0">
                <a:latin typeface="Berlin Sans FB" pitchFamily="34" charset="0"/>
              </a:rPr>
              <a:t>The final result should </a:t>
            </a:r>
            <a:r>
              <a:rPr lang="en-US" sz="3200" dirty="0" smtClean="0">
                <a:latin typeface="Berlin Sans FB" pitchFamily="34" charset="0"/>
              </a:rPr>
              <a:t>equal </a:t>
            </a:r>
            <a:r>
              <a:rPr lang="en-US" sz="3200" b="1" i="1" u="sng" dirty="0" smtClean="0">
                <a:solidFill>
                  <a:srgbClr val="FF0000"/>
                </a:solidFill>
                <a:latin typeface="Berlin Sans FB" pitchFamily="34" charset="0"/>
              </a:rPr>
              <a:t>the least number </a:t>
            </a:r>
            <a:r>
              <a:rPr lang="en-US" sz="3200" dirty="0" smtClean="0">
                <a:latin typeface="Berlin Sans FB" pitchFamily="34" charset="0"/>
              </a:rPr>
              <a:t>of significant figures in any one of the numbers being multiplied or divided </a:t>
            </a:r>
          </a:p>
          <a:p>
            <a:pPr marL="0" indent="0" algn="ctr">
              <a:buNone/>
            </a:pPr>
            <a:endParaRPr lang="en-US" sz="3200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847083" cy="1295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CA" sz="4800" b="1" dirty="0" smtClean="0">
                <a:latin typeface="Berlin Sans FB" pitchFamily="34" charset="0"/>
              </a:rPr>
              <a:t>Multiplication and Division with </a:t>
            </a:r>
            <a:r>
              <a:rPr lang="en-CA" sz="4800" b="1" dirty="0" err="1" smtClean="0">
                <a:latin typeface="Berlin Sans FB" pitchFamily="34" charset="0"/>
              </a:rPr>
              <a:t>Sig.Figs</a:t>
            </a:r>
            <a:r>
              <a:rPr lang="en-CA" sz="4800" b="1" dirty="0" smtClean="0">
                <a:latin typeface="Berlin Sans FB" pitchFamily="34" charset="0"/>
              </a:rPr>
              <a:t>.</a:t>
            </a:r>
            <a:endParaRPr lang="en-CA" sz="4800" b="1" dirty="0"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961" y="3437416"/>
            <a:ext cx="8676351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8.2 m x 9.47 m =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78 or 7.8 x 10</a:t>
            </a:r>
            <a:r>
              <a:rPr lang="en-US" sz="4000" b="1" spc="50" baseline="300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</a:t>
            </a:r>
            <a:r>
              <a:rPr lang="en-US" sz="4000" b="1" spc="50" baseline="300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5173973"/>
            <a:ext cx="880347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12 970.0 g : 530.8 mL =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24.43 g/mL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13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067800" cy="1676400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CA" sz="3200" dirty="0" smtClean="0">
                <a:latin typeface="Berlin Sans FB" pitchFamily="34" charset="0"/>
              </a:rPr>
              <a:t>The final result should </a:t>
            </a:r>
            <a:r>
              <a:rPr lang="en-US" sz="3200" dirty="0" smtClean="0">
                <a:latin typeface="Berlin Sans FB" pitchFamily="34" charset="0"/>
              </a:rPr>
              <a:t>equal </a:t>
            </a:r>
            <a:r>
              <a:rPr lang="en-US" sz="3200" b="1" i="1" u="sng" dirty="0" smtClean="0">
                <a:solidFill>
                  <a:srgbClr val="FF0000"/>
                </a:solidFill>
                <a:latin typeface="Berlin Sans FB" pitchFamily="34" charset="0"/>
              </a:rPr>
              <a:t>the least number </a:t>
            </a:r>
            <a:r>
              <a:rPr lang="en-US" sz="3200" dirty="0" smtClean="0">
                <a:latin typeface="Berlin Sans FB" pitchFamily="34" charset="0"/>
              </a:rPr>
              <a:t>of significant figures in any one of the numbers being multiplied or divided </a:t>
            </a:r>
          </a:p>
          <a:p>
            <a:pPr marL="0" indent="0" algn="ctr">
              <a:buNone/>
            </a:pPr>
            <a:endParaRPr lang="en-US" sz="3200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847083" cy="1295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CA" sz="4800" b="1" dirty="0" smtClean="0">
                <a:latin typeface="Berlin Sans FB" pitchFamily="34" charset="0"/>
              </a:rPr>
              <a:t>Multiplication and Division with </a:t>
            </a:r>
            <a:r>
              <a:rPr lang="en-CA" sz="4800" b="1" dirty="0" err="1" smtClean="0">
                <a:latin typeface="Berlin Sans FB" pitchFamily="34" charset="0"/>
              </a:rPr>
              <a:t>Sig.Figs</a:t>
            </a:r>
            <a:r>
              <a:rPr lang="en-CA" sz="4800" b="1" dirty="0" smtClean="0">
                <a:latin typeface="Berlin Sans FB" pitchFamily="34" charset="0"/>
              </a:rPr>
              <a:t>.</a:t>
            </a:r>
            <a:endParaRPr lang="en-CA" sz="4800" b="1" dirty="0">
              <a:latin typeface="Berlin Sans FB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30565"/>
            <a:ext cx="9144000" cy="36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19147" y="4582180"/>
            <a:ext cx="1676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2.0 </a:t>
            </a:r>
            <a:r>
              <a:rPr lang="en-US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  <a:r>
              <a:rPr lang="en-US" sz="28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2800" b="1" cap="all" spc="0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7616" y="5431551"/>
            <a:ext cx="29875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1.1 </a:t>
            </a:r>
            <a:r>
              <a:rPr lang="en-US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x 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sz="28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g/m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  <a:endParaRPr lang="en-US" sz="2800" b="1" cap="all" spc="0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6107171"/>
            <a:ext cx="18143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0.049 </a:t>
            </a:r>
            <a:r>
              <a:rPr lang="en-US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g/s</a:t>
            </a:r>
            <a:endParaRPr lang="en-US" sz="2800" b="1" cap="all" spc="0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262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067800" cy="12954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CA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number of decimal places </a:t>
            </a:r>
            <a:r>
              <a:rPr lang="en-CA" sz="2400" dirty="0">
                <a:latin typeface="Berlin Sans FB" pitchFamily="34" charset="0"/>
              </a:rPr>
              <a:t>(not significant figures) in the answer should be </a:t>
            </a:r>
            <a:r>
              <a:rPr lang="en-CA" sz="2400" u="sng" dirty="0">
                <a:solidFill>
                  <a:srgbClr val="7030A0"/>
                </a:solidFill>
                <a:latin typeface="Berlin Sans FB" pitchFamily="34" charset="0"/>
              </a:rPr>
              <a:t>the same as the least number of decimal places </a:t>
            </a:r>
            <a:r>
              <a:rPr lang="en-CA" sz="2400" dirty="0">
                <a:latin typeface="Berlin Sans FB" pitchFamily="34" charset="0"/>
              </a:rPr>
              <a:t>in any of the numbers being added or subtracted. </a:t>
            </a:r>
          </a:p>
          <a:p>
            <a:pPr marL="0" indent="0" algn="ctr">
              <a:buNone/>
            </a:pPr>
            <a:endParaRPr lang="en-US" sz="3200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847083" cy="12954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CA" sz="4800" b="1" dirty="0" smtClean="0">
                <a:solidFill>
                  <a:schemeClr val="bg1"/>
                </a:solidFill>
                <a:latin typeface="Berlin Sans FB" pitchFamily="34" charset="0"/>
              </a:rPr>
              <a:t>Addition and Subtraction with </a:t>
            </a:r>
            <a:r>
              <a:rPr lang="en-CA" sz="4800" b="1" dirty="0" err="1" smtClean="0">
                <a:solidFill>
                  <a:schemeClr val="bg1"/>
                </a:solidFill>
                <a:latin typeface="Berlin Sans FB" pitchFamily="34" charset="0"/>
              </a:rPr>
              <a:t>Sig.Figs</a:t>
            </a:r>
            <a:r>
              <a:rPr lang="en-CA" sz="4800" b="1" dirty="0" smtClean="0">
                <a:solidFill>
                  <a:schemeClr val="bg1"/>
                </a:solidFill>
                <a:latin typeface="Berlin Sans FB" pitchFamily="34" charset="0"/>
              </a:rPr>
              <a:t>.</a:t>
            </a:r>
            <a:endParaRPr lang="en-CA" sz="4800" b="1" dirty="0">
              <a:solidFill>
                <a:schemeClr val="bg1"/>
              </a:solidFill>
              <a:latin typeface="Berlin Sans FB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895600"/>
            <a:ext cx="3048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505200"/>
            <a:ext cx="27432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124201" y="3581400"/>
            <a:ext cx="60198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 tenths 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is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i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less precise </a:t>
            </a:r>
          </a:p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en-US" sz="2800" b="1" i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less exact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Than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the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thousandths 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place 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6096000"/>
            <a:ext cx="79736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181600"/>
            <a:ext cx="4600575" cy="676275"/>
          </a:xfrm>
          <a:prstGeom prst="rect">
            <a:avLst/>
          </a:prstGeom>
          <a:noFill/>
          <a:ln w="76200">
            <a:solidFill>
              <a:srgbClr val="FF66FF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373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847083" cy="12954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CA" sz="4800" b="1" dirty="0" smtClean="0">
                <a:solidFill>
                  <a:schemeClr val="bg1"/>
                </a:solidFill>
                <a:latin typeface="Berlin Sans FB" pitchFamily="34" charset="0"/>
              </a:rPr>
              <a:t>Addition and Subtraction with </a:t>
            </a:r>
            <a:r>
              <a:rPr lang="en-CA" sz="4800" b="1" dirty="0" err="1" smtClean="0">
                <a:solidFill>
                  <a:schemeClr val="bg1"/>
                </a:solidFill>
                <a:latin typeface="Berlin Sans FB" pitchFamily="34" charset="0"/>
              </a:rPr>
              <a:t>Sig.Figs</a:t>
            </a:r>
            <a:r>
              <a:rPr lang="en-CA" sz="4800" b="1" dirty="0" smtClean="0">
                <a:solidFill>
                  <a:schemeClr val="bg1"/>
                </a:solidFill>
                <a:latin typeface="Berlin Sans FB" pitchFamily="34" charset="0"/>
              </a:rPr>
              <a:t>.</a:t>
            </a:r>
            <a:endParaRPr lang="en-CA" sz="4800" b="1" dirty="0">
              <a:solidFill>
                <a:schemeClr val="bg1"/>
              </a:solidFill>
              <a:latin typeface="Berlin Sans FB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891702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43807" y="3733800"/>
            <a:ext cx="29875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22.11 </a:t>
            </a:r>
            <a:r>
              <a:rPr lang="en-US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  <a:endParaRPr lang="en-US" sz="2800" b="1" cap="all" spc="0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1407" y="4533900"/>
            <a:ext cx="2057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0.33 </a:t>
            </a:r>
            <a:r>
              <a:rPr lang="en-US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  <a:endParaRPr lang="en-US" sz="2800" b="1" spc="0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9007" y="5209520"/>
            <a:ext cx="2057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760 </a:t>
            </a:r>
            <a:r>
              <a:rPr lang="en-US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  <a:endParaRPr lang="en-US" sz="2800" b="1" spc="0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067800" cy="12954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CA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number of decimal places </a:t>
            </a:r>
            <a:r>
              <a:rPr lang="en-CA" sz="2400" dirty="0">
                <a:latin typeface="Berlin Sans FB" pitchFamily="34" charset="0"/>
              </a:rPr>
              <a:t>(not significant figures) in the answer should be </a:t>
            </a:r>
            <a:r>
              <a:rPr lang="en-CA" sz="2400" u="sng" dirty="0">
                <a:solidFill>
                  <a:srgbClr val="7030A0"/>
                </a:solidFill>
                <a:latin typeface="Berlin Sans FB" pitchFamily="34" charset="0"/>
              </a:rPr>
              <a:t>the same as the least number of decimal places </a:t>
            </a:r>
            <a:r>
              <a:rPr lang="en-CA" sz="2400" dirty="0">
                <a:latin typeface="Berlin Sans FB" pitchFamily="34" charset="0"/>
              </a:rPr>
              <a:t>in any of the numbers being added or subtracted. </a:t>
            </a:r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173339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867400" y="2057400"/>
            <a:ext cx="29875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0.21 %</a:t>
            </a:r>
            <a:endParaRPr lang="en-US" sz="2800" b="1" cap="all" spc="0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2971800"/>
            <a:ext cx="2057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1.721 </a:t>
            </a:r>
            <a:r>
              <a:rPr lang="en-US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g/</a:t>
            </a:r>
            <a:r>
              <a:rPr lang="en-US" sz="28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  <a:endParaRPr lang="en-US" sz="2800" b="1" spc="0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3733800"/>
            <a:ext cx="2590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1.7 </a:t>
            </a:r>
            <a:r>
              <a:rPr lang="en-US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  <a:r>
              <a:rPr lang="en-US" sz="2800" b="1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/min</a:t>
            </a:r>
            <a:endParaRPr lang="en-US" sz="2800" b="1" spc="0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4648200"/>
            <a:ext cx="2057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700 + 6010 = 6710 </a:t>
            </a:r>
            <a:r>
              <a:rPr lang="en-US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endParaRPr lang="en-US" sz="2800" b="1" spc="0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867400"/>
            <a:ext cx="72961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3339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39" y="2546870"/>
            <a:ext cx="2667000" cy="293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89046"/>
            <a:ext cx="8686800" cy="4616554"/>
          </a:xfrm>
        </p:spPr>
        <p:txBody>
          <a:bodyPr>
            <a:noAutofit/>
          </a:bodyPr>
          <a:lstStyle/>
          <a:p>
            <a:pPr algn="ctr"/>
            <a:r>
              <a:rPr lang="en-CA" sz="3600" b="1" dirty="0" smtClean="0">
                <a:solidFill>
                  <a:srgbClr val="7030A0"/>
                </a:solidFill>
                <a:latin typeface="Berlin Sans FB Demi" pitchFamily="34" charset="0"/>
              </a:rPr>
              <a:t>Any time you  measure something: </a:t>
            </a:r>
          </a:p>
          <a:p>
            <a:pPr marL="0" indent="0" algn="ctr">
              <a:buNone/>
            </a:pPr>
            <a:r>
              <a:rPr lang="en-CA" sz="4400" b="1" dirty="0" smtClean="0"/>
              <a:t>Volume</a:t>
            </a:r>
          </a:p>
          <a:p>
            <a:pPr marL="0" indent="0" algn="ctr">
              <a:buNone/>
            </a:pPr>
            <a:r>
              <a:rPr lang="en-CA" sz="4400" b="1" dirty="0" smtClean="0"/>
              <a:t>Length</a:t>
            </a:r>
          </a:p>
          <a:p>
            <a:pPr marL="0" indent="0" algn="ctr">
              <a:buNone/>
            </a:pPr>
            <a:r>
              <a:rPr lang="en-CA" sz="4400" b="1" dirty="0" smtClean="0"/>
              <a:t>Mass</a:t>
            </a:r>
          </a:p>
          <a:p>
            <a:pPr marL="0" indent="0" algn="ctr">
              <a:buNone/>
            </a:pPr>
            <a:r>
              <a:rPr lang="en-CA" sz="4400" b="1" dirty="0" smtClean="0"/>
              <a:t>Time</a:t>
            </a:r>
          </a:p>
          <a:p>
            <a:pPr marL="0" indent="0" algn="ctr">
              <a:buNone/>
            </a:pPr>
            <a:r>
              <a:rPr lang="en-CA" sz="2800" b="1" dirty="0" smtClean="0"/>
              <a:t>There is </a:t>
            </a:r>
            <a:r>
              <a:rPr lang="en-CA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UNCERTAINTY</a:t>
            </a:r>
            <a:r>
              <a:rPr lang="en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800" b="1" dirty="0" smtClean="0"/>
              <a:t>in your measurement!!!!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92602"/>
            <a:ext cx="208788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5694642" cy="119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SIGNIFICANT FIGURES</a:t>
            </a:r>
            <a:endParaRPr lang="en-US" sz="5400" b="1" spc="50" dirty="0">
              <a:ln w="11430"/>
              <a:solidFill>
                <a:prstClr val="whit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087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Broadway" pitchFamily="82" charset="0"/>
              </a:rPr>
              <a:t>CLASSWORK</a:t>
            </a:r>
            <a:endParaRPr lang="en-US" sz="4800" dirty="0">
              <a:solidFill>
                <a:srgbClr val="0000FF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smtClean="0"/>
              <a:t>worksheets</a:t>
            </a:r>
          </a:p>
          <a:p>
            <a:r>
              <a:rPr lang="en-US" dirty="0" smtClean="0"/>
              <a:t>Textbook problems </a:t>
            </a:r>
            <a:r>
              <a:rPr lang="en-US" b="1" dirty="0" smtClean="0">
                <a:solidFill>
                  <a:srgbClr val="0000FF"/>
                </a:solidFill>
                <a:latin typeface="Britannic Bold" pitchFamily="34" charset="0"/>
              </a:rPr>
              <a:t>16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00FF"/>
                </a:solidFill>
                <a:latin typeface="Britannic Bold" pitchFamily="34" charset="0"/>
              </a:rPr>
              <a:t>18</a:t>
            </a:r>
            <a:endParaRPr lang="en-US" b="1" dirty="0">
              <a:solidFill>
                <a:srgbClr val="0000FF"/>
              </a:solidFill>
              <a:latin typeface="Britannic Bold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Broadway" pitchFamily="82" charset="0"/>
              </a:rPr>
              <a:t>QUIZ</a:t>
            </a:r>
            <a:endParaRPr lang="en-US" sz="4800" dirty="0">
              <a:solidFill>
                <a:srgbClr val="0000FF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2 days</a:t>
            </a:r>
          </a:p>
          <a:p>
            <a:r>
              <a:rPr lang="en-US" dirty="0" smtClean="0"/>
              <a:t>Only Sig. Figs</a:t>
            </a:r>
            <a:endParaRPr lang="en-US" b="1" dirty="0">
              <a:solidFill>
                <a:srgbClr val="0000FF"/>
              </a:solidFill>
              <a:latin typeface="Britannic Bol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9125" y="2933700"/>
            <a:ext cx="9982199" cy="838200"/>
          </a:xfrm>
        </p:spPr>
        <p:txBody>
          <a:bodyPr>
            <a:normAutofit/>
          </a:bodyPr>
          <a:lstStyle/>
          <a:p>
            <a:pPr algn="ctr"/>
            <a:r>
              <a:rPr lang="en-CA" sz="4400" b="1" dirty="0" smtClean="0">
                <a:solidFill>
                  <a:srgbClr val="FF0000"/>
                </a:solidFill>
                <a:latin typeface="Algerian" pitchFamily="82" charset="0"/>
              </a:rPr>
              <a:t>What is the length of the line?</a:t>
            </a:r>
            <a:endParaRPr lang="en-CA" sz="4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4038600"/>
            <a:ext cx="3505200" cy="251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400" b="1" dirty="0" smtClean="0">
                <a:latin typeface="Arial Black" pitchFamily="34" charset="0"/>
              </a:rPr>
              <a:t>Is it 20.8?</a:t>
            </a:r>
          </a:p>
          <a:p>
            <a:pPr marL="0" indent="0">
              <a:buNone/>
            </a:pPr>
            <a:r>
              <a:rPr lang="en-CA" sz="4400" b="1" dirty="0" smtClean="0">
                <a:latin typeface="Arial Black" pitchFamily="34" charset="0"/>
              </a:rPr>
              <a:t>Is it 20.6?</a:t>
            </a:r>
          </a:p>
          <a:p>
            <a:pPr marL="0" indent="0">
              <a:buNone/>
            </a:pPr>
            <a:r>
              <a:rPr lang="en-CA" sz="4400" b="1" dirty="0" smtClean="0">
                <a:latin typeface="Arial Black" pitchFamily="34" charset="0"/>
              </a:rPr>
              <a:t>Is it 20.7?</a:t>
            </a:r>
            <a:endParaRPr lang="en-CA" sz="4400" b="1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" y="990600"/>
            <a:ext cx="9172576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19600" y="4040875"/>
            <a:ext cx="4552025" cy="2514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BD0D9"/>
              </a:buClr>
              <a:buFont typeface="Wingdings 2"/>
              <a:buNone/>
            </a:pPr>
            <a:r>
              <a:rPr lang="en-CA" sz="4400" b="1" dirty="0" smtClean="0">
                <a:solidFill>
                  <a:prstClr val="black"/>
                </a:solidFill>
                <a:latin typeface="Arial Black" pitchFamily="34" charset="0"/>
              </a:rPr>
              <a:t>Which digits are you certain of?</a:t>
            </a:r>
            <a:endParaRPr lang="en-CA" sz="4400" b="1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051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9125" y="2933700"/>
            <a:ext cx="9982199" cy="838200"/>
          </a:xfrm>
        </p:spPr>
        <p:txBody>
          <a:bodyPr>
            <a:normAutofit/>
          </a:bodyPr>
          <a:lstStyle/>
          <a:p>
            <a:pPr algn="ctr"/>
            <a:r>
              <a:rPr lang="en-CA" sz="4400" b="1" dirty="0" smtClean="0">
                <a:solidFill>
                  <a:srgbClr val="FF0000"/>
                </a:solidFill>
                <a:latin typeface="Algerian" pitchFamily="82" charset="0"/>
              </a:rPr>
              <a:t>What is the length of the line?</a:t>
            </a:r>
            <a:endParaRPr lang="en-CA" sz="4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4038600"/>
            <a:ext cx="3505200" cy="251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400" b="1" dirty="0" smtClean="0">
                <a:latin typeface="Arial Black" pitchFamily="34" charset="0"/>
              </a:rPr>
              <a:t>Is it 20.8?</a:t>
            </a:r>
          </a:p>
          <a:p>
            <a:pPr marL="0" indent="0">
              <a:buNone/>
            </a:pPr>
            <a:r>
              <a:rPr lang="en-CA" sz="4400" b="1" dirty="0" smtClean="0">
                <a:latin typeface="Arial Black" pitchFamily="34" charset="0"/>
              </a:rPr>
              <a:t>Is it 20.6?</a:t>
            </a:r>
          </a:p>
          <a:p>
            <a:pPr marL="0" indent="0">
              <a:buNone/>
            </a:pPr>
            <a:r>
              <a:rPr lang="en-CA" sz="4400" b="1" dirty="0" smtClean="0">
                <a:latin typeface="Arial Black" pitchFamily="34" charset="0"/>
              </a:rPr>
              <a:t>Is it 20.7?</a:t>
            </a:r>
            <a:endParaRPr lang="en-CA" sz="4400" b="1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" y="990600"/>
            <a:ext cx="9172576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19600" y="4040875"/>
            <a:ext cx="4552025" cy="2514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BD0D9"/>
              </a:buClr>
              <a:buFont typeface="Wingdings 2"/>
              <a:buNone/>
            </a:pPr>
            <a:r>
              <a:rPr lang="en-CA" sz="11500" b="1" dirty="0" smtClean="0">
                <a:solidFill>
                  <a:prstClr val="black"/>
                </a:solidFill>
                <a:latin typeface="Arial Black" pitchFamily="34" charset="0"/>
              </a:rPr>
              <a:t>2</a:t>
            </a:r>
            <a:endParaRPr lang="en-CA" sz="11500" b="1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38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9125" y="2933700"/>
            <a:ext cx="9982199" cy="838200"/>
          </a:xfrm>
        </p:spPr>
        <p:txBody>
          <a:bodyPr>
            <a:normAutofit/>
          </a:bodyPr>
          <a:lstStyle/>
          <a:p>
            <a:pPr algn="ctr"/>
            <a:r>
              <a:rPr lang="en-CA" sz="4400" b="1" dirty="0" smtClean="0">
                <a:solidFill>
                  <a:srgbClr val="FF0000"/>
                </a:solidFill>
                <a:latin typeface="Algerian" pitchFamily="82" charset="0"/>
              </a:rPr>
              <a:t>What is the length of the line?</a:t>
            </a:r>
            <a:endParaRPr lang="en-CA" sz="4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4038600"/>
            <a:ext cx="3505200" cy="251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400" b="1" dirty="0" smtClean="0">
                <a:latin typeface="Arial Black" pitchFamily="34" charset="0"/>
              </a:rPr>
              <a:t>Is it 20.8?</a:t>
            </a:r>
          </a:p>
          <a:p>
            <a:pPr marL="0" indent="0">
              <a:buNone/>
            </a:pPr>
            <a:r>
              <a:rPr lang="en-CA" sz="4400" b="1" dirty="0" smtClean="0">
                <a:latin typeface="Arial Black" pitchFamily="34" charset="0"/>
              </a:rPr>
              <a:t>Is it 20.6?</a:t>
            </a:r>
          </a:p>
          <a:p>
            <a:pPr marL="0" indent="0">
              <a:buNone/>
            </a:pPr>
            <a:r>
              <a:rPr lang="en-CA" sz="4400" b="1" dirty="0" smtClean="0">
                <a:latin typeface="Arial Black" pitchFamily="34" charset="0"/>
              </a:rPr>
              <a:t>Is it 20.7?</a:t>
            </a:r>
            <a:endParaRPr lang="en-CA" sz="4400" b="1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" y="990600"/>
            <a:ext cx="9172576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19600" y="4040875"/>
            <a:ext cx="4552025" cy="2514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BD0D9"/>
              </a:buClr>
              <a:buFont typeface="Wingdings 2"/>
              <a:buNone/>
            </a:pPr>
            <a:r>
              <a:rPr lang="en-CA" sz="11500" b="1" dirty="0" smtClean="0">
                <a:solidFill>
                  <a:prstClr val="black"/>
                </a:solidFill>
                <a:latin typeface="Arial Black" pitchFamily="34" charset="0"/>
              </a:rPr>
              <a:t>20</a:t>
            </a:r>
          </a:p>
          <a:p>
            <a:pPr marL="0" indent="0" algn="ctr">
              <a:buClr>
                <a:srgbClr val="0BD0D9"/>
              </a:buClr>
              <a:buFont typeface="Wingdings 2"/>
              <a:buNone/>
            </a:pPr>
            <a:endParaRPr lang="en-CA" sz="11500" b="1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92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9125" y="2933700"/>
            <a:ext cx="9982199" cy="838200"/>
          </a:xfrm>
        </p:spPr>
        <p:txBody>
          <a:bodyPr>
            <a:normAutofit/>
          </a:bodyPr>
          <a:lstStyle/>
          <a:p>
            <a:pPr algn="ctr"/>
            <a:r>
              <a:rPr lang="en-CA" sz="4400" b="1" dirty="0" smtClean="0">
                <a:solidFill>
                  <a:srgbClr val="FF0000"/>
                </a:solidFill>
                <a:latin typeface="Algerian" pitchFamily="82" charset="0"/>
              </a:rPr>
              <a:t>What is the length of the line?</a:t>
            </a:r>
            <a:endParaRPr lang="en-CA" sz="4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4038600"/>
            <a:ext cx="3505200" cy="251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400" b="1" dirty="0" smtClean="0">
                <a:latin typeface="Arial Black" pitchFamily="34" charset="0"/>
              </a:rPr>
              <a:t>Is it 20.8?</a:t>
            </a:r>
          </a:p>
          <a:p>
            <a:pPr marL="0" indent="0">
              <a:buNone/>
            </a:pPr>
            <a:r>
              <a:rPr lang="en-CA" sz="4400" b="1" dirty="0" smtClean="0">
                <a:latin typeface="Arial Black" pitchFamily="34" charset="0"/>
              </a:rPr>
              <a:t>Is it 20.6?</a:t>
            </a:r>
          </a:p>
          <a:p>
            <a:pPr marL="0" indent="0">
              <a:buNone/>
            </a:pPr>
            <a:r>
              <a:rPr lang="en-CA" sz="4400" b="1" dirty="0" smtClean="0">
                <a:latin typeface="Arial Black" pitchFamily="34" charset="0"/>
              </a:rPr>
              <a:t>Is it 20.7?</a:t>
            </a:r>
            <a:endParaRPr lang="en-CA" sz="4400" b="1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" y="990600"/>
            <a:ext cx="9172576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19600" y="4040875"/>
            <a:ext cx="4552025" cy="2514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BD0D9"/>
              </a:buClr>
              <a:buFont typeface="Wingdings 2"/>
              <a:buNone/>
            </a:pPr>
            <a:r>
              <a:rPr lang="en-CA" sz="11500" b="1" dirty="0" smtClean="0">
                <a:solidFill>
                  <a:prstClr val="black"/>
                </a:solidFill>
                <a:latin typeface="Arial Black" pitchFamily="34" charset="0"/>
              </a:rPr>
              <a:t>20.</a:t>
            </a:r>
            <a:r>
              <a:rPr lang="en-CA" sz="11500" b="1" dirty="0" smtClean="0">
                <a:solidFill>
                  <a:srgbClr val="FF0000"/>
                </a:solidFill>
                <a:latin typeface="Arial Black" pitchFamily="34" charset="0"/>
              </a:rPr>
              <a:t>X</a:t>
            </a:r>
            <a:endParaRPr lang="en-CA" sz="115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92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52400"/>
            <a:ext cx="8229600" cy="14478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tx1"/>
                </a:solidFill>
              </a:rPr>
              <a:t>What is the length of the line??</a:t>
            </a:r>
            <a:br>
              <a:rPr lang="en-CA" b="1" dirty="0" smtClean="0">
                <a:solidFill>
                  <a:schemeClr val="tx1"/>
                </a:solidFill>
              </a:rPr>
            </a:b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5922" y="3048000"/>
            <a:ext cx="2667000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200" b="1" dirty="0" smtClean="0">
                <a:latin typeface="Arial Black" pitchFamily="34" charset="0"/>
              </a:rPr>
              <a:t>Is it 20.8?</a:t>
            </a:r>
          </a:p>
          <a:p>
            <a:pPr marL="0" indent="0">
              <a:buNone/>
            </a:pPr>
            <a:r>
              <a:rPr lang="en-CA" sz="3200" b="1" dirty="0" smtClean="0">
                <a:latin typeface="Arial Black" pitchFamily="34" charset="0"/>
              </a:rPr>
              <a:t>Is it 20.6?</a:t>
            </a:r>
          </a:p>
          <a:p>
            <a:pPr marL="0" indent="0">
              <a:buNone/>
            </a:pPr>
            <a:r>
              <a:rPr lang="en-CA" sz="3200" b="1" dirty="0" smtClean="0">
                <a:latin typeface="Arial Black" pitchFamily="34" charset="0"/>
              </a:rPr>
              <a:t>Is it 20.7?</a:t>
            </a:r>
            <a:endParaRPr lang="en-CA" sz="3200" b="1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" y="990600"/>
            <a:ext cx="9172576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438400" y="3048000"/>
            <a:ext cx="6857999" cy="2057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BD0D9"/>
              </a:buClr>
              <a:buFont typeface="Wingdings 2"/>
              <a:buNone/>
            </a:pPr>
            <a:r>
              <a:rPr lang="en-CA" sz="4000" b="1" u="sng" dirty="0" smtClean="0">
                <a:solidFill>
                  <a:prstClr val="black"/>
                </a:solidFill>
                <a:latin typeface="Arial Black" pitchFamily="34" charset="0"/>
              </a:rPr>
              <a:t>2</a:t>
            </a:r>
            <a:r>
              <a:rPr lang="en-CA" sz="4000" b="1" dirty="0" smtClean="0">
                <a:solidFill>
                  <a:prstClr val="black"/>
                </a:solidFill>
                <a:latin typeface="Arial Black" pitchFamily="34" charset="0"/>
              </a:rPr>
              <a:t> and </a:t>
            </a:r>
            <a:r>
              <a:rPr lang="en-CA" sz="4000" b="1" u="sng" dirty="0" smtClean="0">
                <a:solidFill>
                  <a:prstClr val="black"/>
                </a:solidFill>
                <a:latin typeface="Arial Black" pitchFamily="34" charset="0"/>
              </a:rPr>
              <a:t>0</a:t>
            </a:r>
            <a:r>
              <a:rPr lang="en-CA" sz="4000" b="1" dirty="0" smtClean="0">
                <a:solidFill>
                  <a:prstClr val="black"/>
                </a:solidFill>
                <a:latin typeface="Arial Black" pitchFamily="34" charset="0"/>
              </a:rPr>
              <a:t> are </a:t>
            </a:r>
            <a:r>
              <a:rPr lang="en-CA" sz="4000" b="1" u="sng" dirty="0" smtClean="0">
                <a:solidFill>
                  <a:srgbClr val="FF0000"/>
                </a:solidFill>
                <a:latin typeface="Arial Black" pitchFamily="34" charset="0"/>
              </a:rPr>
              <a:t>CERTAIN</a:t>
            </a:r>
          </a:p>
          <a:p>
            <a:pPr marL="0" indent="0" algn="ctr">
              <a:buClr>
                <a:srgbClr val="0BD0D9"/>
              </a:buClr>
              <a:buFont typeface="Wingdings 2"/>
              <a:buNone/>
            </a:pPr>
            <a:r>
              <a:rPr lang="en-CA" sz="4000" b="1" dirty="0" smtClean="0">
                <a:solidFill>
                  <a:prstClr val="black"/>
                </a:solidFill>
                <a:latin typeface="Arial Black" pitchFamily="34" charset="0"/>
              </a:rPr>
              <a:t>The last number </a:t>
            </a:r>
            <a:r>
              <a:rPr lang="en-CA" sz="4000" b="1" u="sng" dirty="0" smtClean="0">
                <a:solidFill>
                  <a:prstClr val="black"/>
                </a:solidFill>
                <a:latin typeface="Arial Black" pitchFamily="34" charset="0"/>
              </a:rPr>
              <a:t>(</a:t>
            </a:r>
            <a:r>
              <a:rPr lang="en-CA" sz="4000" b="1" u="sng" dirty="0" smtClean="0">
                <a:solidFill>
                  <a:srgbClr val="00B0F0"/>
                </a:solidFill>
                <a:latin typeface="Arial Black" pitchFamily="34" charset="0"/>
              </a:rPr>
              <a:t>6,7,8</a:t>
            </a:r>
            <a:r>
              <a:rPr lang="en-CA" sz="4000" b="1" u="sng" dirty="0" smtClean="0">
                <a:solidFill>
                  <a:prstClr val="black"/>
                </a:solidFill>
                <a:latin typeface="Arial Black" pitchFamily="34" charset="0"/>
              </a:rPr>
              <a:t>??)</a:t>
            </a:r>
            <a:r>
              <a:rPr lang="en-CA" sz="4000" b="1" dirty="0" smtClean="0">
                <a:solidFill>
                  <a:prstClr val="black"/>
                </a:solidFill>
                <a:latin typeface="Arial Black" pitchFamily="34" charset="0"/>
              </a:rPr>
              <a:t> is </a:t>
            </a:r>
            <a:r>
              <a:rPr lang="en-CA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UNCERTAIN</a:t>
            </a:r>
            <a:endParaRPr lang="en-CA" sz="4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6675" y="5257800"/>
            <a:ext cx="8610600" cy="1524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BD0D9"/>
              </a:buClr>
              <a:buFont typeface="Wingdings 2"/>
              <a:buNone/>
            </a:pPr>
            <a:r>
              <a:rPr lang="en-CA" sz="3200" b="1" dirty="0" smtClean="0">
                <a:solidFill>
                  <a:prstClr val="black"/>
                </a:solidFill>
                <a:latin typeface="Berlin Sans FB" pitchFamily="34" charset="0"/>
              </a:rPr>
              <a:t>But </a:t>
            </a:r>
            <a:r>
              <a:rPr lang="en-CA" sz="3200" b="1" dirty="0" smtClean="0">
                <a:solidFill>
                  <a:srgbClr val="FF0000"/>
                </a:solidFill>
                <a:latin typeface="Berlin Sans FB" pitchFamily="34" charset="0"/>
              </a:rPr>
              <a:t>ALL</a:t>
            </a:r>
            <a:r>
              <a:rPr lang="en-CA" sz="3200" b="1" dirty="0" smtClean="0">
                <a:solidFill>
                  <a:prstClr val="black"/>
                </a:solidFill>
                <a:latin typeface="Berlin Sans FB" pitchFamily="34" charset="0"/>
              </a:rPr>
              <a:t> three digits are </a:t>
            </a:r>
            <a:r>
              <a:rPr lang="en-CA" sz="3200" b="1" dirty="0" smtClean="0">
                <a:solidFill>
                  <a:srgbClr val="7030A0"/>
                </a:solidFill>
                <a:latin typeface="Berlin Sans FB" pitchFamily="34" charset="0"/>
              </a:rPr>
              <a:t>SIGNIFICANT (IMPORTANT)</a:t>
            </a:r>
            <a:r>
              <a:rPr lang="en-CA" sz="3200" b="1" dirty="0" smtClean="0">
                <a:solidFill>
                  <a:prstClr val="black"/>
                </a:solidFill>
                <a:latin typeface="Berlin Sans FB" pitchFamily="34" charset="0"/>
              </a:rPr>
              <a:t> in your measurement!!!</a:t>
            </a:r>
            <a:endParaRPr lang="en-CA" sz="3200" b="1" dirty="0">
              <a:solidFill>
                <a:prstClr val="black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937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2" y="31531"/>
            <a:ext cx="89916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7030A0"/>
                </a:solidFill>
                <a:latin typeface="Berlin Sans FB" pitchFamily="34" charset="0"/>
              </a:rPr>
              <a:t>SIGNIFICANT FIGURES (DIGITS)</a:t>
            </a:r>
            <a:endParaRPr lang="en-CA" b="1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3657600"/>
          </a:xfrm>
        </p:spPr>
        <p:txBody>
          <a:bodyPr>
            <a:noAutofit/>
          </a:bodyPr>
          <a:lstStyle/>
          <a:p>
            <a:pPr algn="ctr"/>
            <a:r>
              <a:rPr lang="en-CA" b="1" dirty="0" smtClean="0"/>
              <a:t>all </a:t>
            </a:r>
            <a:r>
              <a:rPr lang="en-CA" b="1" dirty="0"/>
              <a:t>of the </a:t>
            </a:r>
            <a:r>
              <a:rPr lang="en-C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 figures </a:t>
            </a:r>
            <a:r>
              <a:rPr lang="en-CA" b="1" dirty="0" smtClean="0"/>
              <a:t>(</a:t>
            </a:r>
            <a:r>
              <a:rPr lang="en-CA" b="1" dirty="0" smtClean="0">
                <a:solidFill>
                  <a:srgbClr val="FF0000"/>
                </a:solidFill>
              </a:rPr>
              <a:t>numbers</a:t>
            </a:r>
            <a:r>
              <a:rPr lang="en-CA" b="1" dirty="0" smtClean="0"/>
              <a:t>) </a:t>
            </a:r>
            <a:r>
              <a:rPr lang="en-CA" b="1" dirty="0"/>
              <a:t>plus the first </a:t>
            </a:r>
            <a:r>
              <a:rPr lang="en-CA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</a:t>
            </a:r>
            <a:r>
              <a:rPr lang="en-CA" b="1" dirty="0"/>
              <a:t> (</a:t>
            </a:r>
            <a:r>
              <a:rPr lang="en-CA" b="1" dirty="0">
                <a:solidFill>
                  <a:srgbClr val="FF0000"/>
                </a:solidFill>
              </a:rPr>
              <a:t>estimated</a:t>
            </a:r>
            <a:r>
              <a:rPr lang="en-CA" b="1" dirty="0"/>
              <a:t>) </a:t>
            </a:r>
            <a:r>
              <a:rPr lang="en-CA" b="1" dirty="0" smtClean="0"/>
              <a:t>figure in a measurement are called </a:t>
            </a:r>
          </a:p>
          <a:p>
            <a:pPr algn="ctr"/>
            <a:r>
              <a:rPr lang="en-CA" b="1" dirty="0" smtClean="0"/>
              <a:t>The </a:t>
            </a:r>
            <a:r>
              <a:rPr lang="en-CA" sz="3200" b="1" dirty="0" smtClean="0"/>
              <a:t>number of significant figures indicates the </a:t>
            </a:r>
            <a:r>
              <a:rPr lang="en-CA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certainty of your measurement</a:t>
            </a:r>
          </a:p>
          <a:p>
            <a:endParaRPr lang="en-CA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59" y="3860367"/>
            <a:ext cx="7388445" cy="156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715087" y="5410200"/>
            <a:ext cx="4171025" cy="1346213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BD0D9"/>
              </a:buClr>
              <a:buFont typeface="Wingdings 2"/>
              <a:buNone/>
            </a:pPr>
            <a:r>
              <a:rPr lang="en-CA" sz="9600" b="1" dirty="0" smtClean="0">
                <a:solidFill>
                  <a:prstClr val="black"/>
                </a:solidFill>
                <a:latin typeface="Arial Black" pitchFamily="34" charset="0"/>
              </a:rPr>
              <a:t>20.</a:t>
            </a:r>
            <a:r>
              <a:rPr lang="en-CA" sz="9600" b="1" dirty="0" smtClean="0">
                <a:solidFill>
                  <a:srgbClr val="FF0000"/>
                </a:solidFill>
                <a:latin typeface="Arial Black" pitchFamily="34" charset="0"/>
              </a:rPr>
              <a:t>X</a:t>
            </a:r>
            <a:endParaRPr lang="en-CA" sz="9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597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2" y="31531"/>
            <a:ext cx="89916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7030A0"/>
                </a:solidFill>
                <a:latin typeface="Berlin Sans FB" pitchFamily="34" charset="0"/>
              </a:rPr>
              <a:t>SIGNIFICANT FIGURES (DIGITS)</a:t>
            </a:r>
            <a:endParaRPr lang="en-CA" b="1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1828800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 smtClean="0"/>
              <a:t>So, in any measurement you will do, there will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</a:t>
            </a:r>
            <a:r>
              <a:rPr lang="en-CA" sz="3200" b="1" dirty="0" smtClean="0"/>
              <a:t>be digits that are </a:t>
            </a:r>
            <a:r>
              <a:rPr lang="en-C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</a:t>
            </a:r>
            <a:r>
              <a:rPr lang="en-CA" sz="3200" b="1" dirty="0" smtClean="0"/>
              <a:t> plus a digit which is </a:t>
            </a:r>
            <a:r>
              <a:rPr lang="en-CA" sz="3200" b="1" u="sng" dirty="0" smtClean="0">
                <a:solidFill>
                  <a:srgbClr val="7030A0"/>
                </a:solidFill>
              </a:rPr>
              <a:t>UNCERTAIN</a:t>
            </a:r>
          </a:p>
          <a:p>
            <a:pPr marL="0" indent="0" algn="ctr">
              <a:buNone/>
            </a:pPr>
            <a:endParaRPr lang="en-CA" sz="3200" b="1" dirty="0" smtClean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1" y="2779797"/>
            <a:ext cx="4344091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89" y="3352800"/>
            <a:ext cx="4306197" cy="200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6845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620</Words>
  <Application>Microsoft Office PowerPoint</Application>
  <PresentationFormat>On-screen Show (4:3)</PresentationFormat>
  <Paragraphs>121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2_Default Design</vt:lpstr>
      <vt:lpstr>Office Theme</vt:lpstr>
      <vt:lpstr>Civic</vt:lpstr>
      <vt:lpstr>CHEMISTRY 11</vt:lpstr>
      <vt:lpstr>Slide 2</vt:lpstr>
      <vt:lpstr>What is the length of the line?</vt:lpstr>
      <vt:lpstr>What is the length of the line?</vt:lpstr>
      <vt:lpstr>What is the length of the line?</vt:lpstr>
      <vt:lpstr>What is the length of the line?</vt:lpstr>
      <vt:lpstr>What is the length of the line?? </vt:lpstr>
      <vt:lpstr>SIGNIFICANT FIGURES (DIGITS)</vt:lpstr>
      <vt:lpstr>SIGNIFICANT FIGURES (DIGITS)</vt:lpstr>
      <vt:lpstr>SIGNIFICANT FIGURES (DIGITS)</vt:lpstr>
      <vt:lpstr>Slide 11</vt:lpstr>
      <vt:lpstr>Slide 12</vt:lpstr>
      <vt:lpstr>PRACTICE PROBLEMS</vt:lpstr>
      <vt:lpstr>Multiplication and Division with Sig.Figs.</vt:lpstr>
      <vt:lpstr>Multiplication and Division with Sig.Figs.</vt:lpstr>
      <vt:lpstr>Multiplication and Division with Sig.Figs.</vt:lpstr>
      <vt:lpstr>Addition and Subtraction with Sig.Figs.</vt:lpstr>
      <vt:lpstr>Addition and Subtraction with Sig.Figs.</vt:lpstr>
      <vt:lpstr>Slide 19</vt:lpstr>
      <vt:lpstr>CLASSWORK</vt:lpstr>
      <vt:lpstr>QUIZ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Andrej Vlacil</dc:creator>
  <cp:lastModifiedBy>a.vlacil</cp:lastModifiedBy>
  <cp:revision>288</cp:revision>
  <dcterms:created xsi:type="dcterms:W3CDTF">2007-02-05T00:24:02Z</dcterms:created>
  <dcterms:modified xsi:type="dcterms:W3CDTF">2014-02-13T02:30:00Z</dcterms:modified>
</cp:coreProperties>
</file>